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6"/>
  </p:notesMasterIdLst>
  <p:sldIdLst>
    <p:sldId id="259" r:id="rId2"/>
    <p:sldId id="378" r:id="rId3"/>
    <p:sldId id="429" r:id="rId4"/>
    <p:sldId id="430" r:id="rId5"/>
    <p:sldId id="431" r:id="rId6"/>
    <p:sldId id="432" r:id="rId7"/>
    <p:sldId id="433" r:id="rId8"/>
    <p:sldId id="434" r:id="rId9"/>
    <p:sldId id="435" r:id="rId10"/>
    <p:sldId id="436" r:id="rId11"/>
    <p:sldId id="437" r:id="rId12"/>
    <p:sldId id="438" r:id="rId13"/>
    <p:sldId id="439" r:id="rId14"/>
    <p:sldId id="440" r:id="rId15"/>
    <p:sldId id="441" r:id="rId16"/>
    <p:sldId id="442" r:id="rId17"/>
    <p:sldId id="443" r:id="rId18"/>
    <p:sldId id="444" r:id="rId19"/>
    <p:sldId id="445" r:id="rId20"/>
    <p:sldId id="446" r:id="rId21"/>
    <p:sldId id="447" r:id="rId22"/>
    <p:sldId id="448" r:id="rId23"/>
    <p:sldId id="449" r:id="rId24"/>
    <p:sldId id="450" r:id="rId25"/>
    <p:sldId id="451" r:id="rId26"/>
    <p:sldId id="452" r:id="rId27"/>
    <p:sldId id="453" r:id="rId28"/>
    <p:sldId id="454" r:id="rId29"/>
    <p:sldId id="455" r:id="rId30"/>
    <p:sldId id="456" r:id="rId31"/>
    <p:sldId id="457" r:id="rId32"/>
    <p:sldId id="458" r:id="rId33"/>
    <p:sldId id="459" r:id="rId34"/>
    <p:sldId id="460" r:id="rId35"/>
    <p:sldId id="461" r:id="rId36"/>
    <p:sldId id="462" r:id="rId37"/>
    <p:sldId id="463" r:id="rId38"/>
    <p:sldId id="464" r:id="rId39"/>
    <p:sldId id="465" r:id="rId40"/>
    <p:sldId id="466" r:id="rId41"/>
    <p:sldId id="467" r:id="rId42"/>
    <p:sldId id="468" r:id="rId43"/>
    <p:sldId id="469" r:id="rId44"/>
    <p:sldId id="470" r:id="rId45"/>
    <p:sldId id="471" r:id="rId46"/>
    <p:sldId id="472" r:id="rId47"/>
    <p:sldId id="473" r:id="rId48"/>
    <p:sldId id="474" r:id="rId49"/>
    <p:sldId id="475" r:id="rId50"/>
    <p:sldId id="476" r:id="rId51"/>
    <p:sldId id="477" r:id="rId52"/>
    <p:sldId id="478" r:id="rId53"/>
    <p:sldId id="479" r:id="rId54"/>
    <p:sldId id="488" r:id="rId55"/>
    <p:sldId id="489" r:id="rId56"/>
    <p:sldId id="490" r:id="rId57"/>
    <p:sldId id="491" r:id="rId58"/>
    <p:sldId id="492" r:id="rId59"/>
    <p:sldId id="493" r:id="rId60"/>
    <p:sldId id="494" r:id="rId61"/>
    <p:sldId id="495" r:id="rId62"/>
    <p:sldId id="496" r:id="rId63"/>
    <p:sldId id="497" r:id="rId64"/>
    <p:sldId id="498" r:id="rId65"/>
    <p:sldId id="499" r:id="rId66"/>
    <p:sldId id="500" r:id="rId67"/>
    <p:sldId id="501" r:id="rId68"/>
    <p:sldId id="502" r:id="rId69"/>
    <p:sldId id="503" r:id="rId70"/>
    <p:sldId id="504" r:id="rId71"/>
    <p:sldId id="505" r:id="rId72"/>
    <p:sldId id="506" r:id="rId73"/>
    <p:sldId id="507" r:id="rId74"/>
    <p:sldId id="508" r:id="rId75"/>
    <p:sldId id="509" r:id="rId76"/>
    <p:sldId id="510" r:id="rId77"/>
    <p:sldId id="511" r:id="rId78"/>
    <p:sldId id="512" r:id="rId79"/>
    <p:sldId id="513" r:id="rId80"/>
    <p:sldId id="514" r:id="rId81"/>
    <p:sldId id="515" r:id="rId82"/>
    <p:sldId id="516" r:id="rId83"/>
    <p:sldId id="517" r:id="rId84"/>
    <p:sldId id="518" r:id="rId85"/>
    <p:sldId id="519" r:id="rId86"/>
    <p:sldId id="520" r:id="rId87"/>
    <p:sldId id="521" r:id="rId88"/>
    <p:sldId id="522" r:id="rId89"/>
    <p:sldId id="523" r:id="rId90"/>
    <p:sldId id="524" r:id="rId91"/>
    <p:sldId id="525" r:id="rId92"/>
    <p:sldId id="526" r:id="rId93"/>
    <p:sldId id="527" r:id="rId94"/>
    <p:sldId id="528" r:id="rId95"/>
    <p:sldId id="529" r:id="rId96"/>
    <p:sldId id="530" r:id="rId97"/>
    <p:sldId id="531" r:id="rId98"/>
    <p:sldId id="532" r:id="rId99"/>
    <p:sldId id="533" r:id="rId100"/>
    <p:sldId id="534" r:id="rId101"/>
    <p:sldId id="535" r:id="rId102"/>
    <p:sldId id="536" r:id="rId103"/>
    <p:sldId id="537" r:id="rId104"/>
    <p:sldId id="538" r:id="rId105"/>
    <p:sldId id="539" r:id="rId106"/>
    <p:sldId id="540" r:id="rId107"/>
    <p:sldId id="541" r:id="rId108"/>
    <p:sldId id="542" r:id="rId109"/>
    <p:sldId id="543" r:id="rId110"/>
    <p:sldId id="544" r:id="rId111"/>
    <p:sldId id="545" r:id="rId112"/>
    <p:sldId id="546" r:id="rId113"/>
    <p:sldId id="547" r:id="rId114"/>
    <p:sldId id="548" r:id="rId115"/>
  </p:sldIdLst>
  <p:sldSz cx="12192000" cy="6858000"/>
  <p:notesSz cx="6858000" cy="9144000"/>
  <p:defaultTextStyle>
    <a:defPPr>
      <a:defRPr lang="ar-IQ"/>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EF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87" autoAdjust="0"/>
    <p:restoredTop sz="94660"/>
  </p:normalViewPr>
  <p:slideViewPr>
    <p:cSldViewPr snapToGrid="0">
      <p:cViewPr>
        <p:scale>
          <a:sx n="81" d="100"/>
          <a:sy n="81" d="100"/>
        </p:scale>
        <p:origin x="-510" y="66"/>
      </p:cViewPr>
      <p:guideLst>
        <p:guide orient="horz" pos="2160"/>
        <p:guide pos="3840"/>
      </p:guideLst>
    </p:cSldViewPr>
  </p:slideViewPr>
  <p:notesTextViewPr>
    <p:cViewPr>
      <p:scale>
        <a:sx n="1" d="1"/>
        <a:sy n="1" d="1"/>
      </p:scale>
      <p:origin x="0" y="0"/>
    </p:cViewPr>
  </p:notesTextViewPr>
  <p:notesViewPr>
    <p:cSldViewPr snapToGrid="0">
      <p:cViewPr varScale="1">
        <p:scale>
          <a:sx n="55" d="100"/>
          <a:sy n="55" d="100"/>
        </p:scale>
        <p:origin x="2022"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IQ"/>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A7F3BA2B-0596-4163-9D0A-5816B37B8B81}" type="datetimeFigureOut">
              <a:rPr lang="ar-IQ" smtClean="0"/>
              <a:t>17/03/1438</a:t>
            </a:fld>
            <a:endParaRPr lang="ar-IQ"/>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IQ"/>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IQ"/>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23CACDC2-026F-488F-B28B-1D8312D75986}" type="slidenum">
              <a:rPr lang="ar-IQ" smtClean="0"/>
              <a:t>‹#›</a:t>
            </a:fld>
            <a:endParaRPr lang="ar-IQ"/>
          </a:p>
        </p:txBody>
      </p:sp>
    </p:spTree>
    <p:extLst>
      <p:ext uri="{BB962C8B-B14F-4D97-AF65-F5344CB8AC3E}">
        <p14:creationId xmlns:p14="http://schemas.microsoft.com/office/powerpoint/2010/main" val="1036947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DF42F9-EA54-4E93-B218-487F8187F422}" type="slidenum">
              <a:rPr lang="en-US"/>
              <a:pPr/>
              <a:t>73</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471A51-ACFC-46DE-9A5B-C9865978F0E5}" type="slidenum">
              <a:rPr lang="en-US"/>
              <a:pPr/>
              <a:t>82</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F77CEA-C1A0-41FD-A05F-86218C73F254}" type="slidenum">
              <a:rPr lang="en-US"/>
              <a:pPr/>
              <a:t>83</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B78153-524B-44B3-AA30-78BFA884B209}" type="slidenum">
              <a:rPr lang="en-US"/>
              <a:pPr/>
              <a:t>84</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A95F78-E25E-4CCF-8A81-86EFF2910EAB}" type="slidenum">
              <a:rPr lang="en-US"/>
              <a:pPr/>
              <a:t>85</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BD5E11-C36E-4B6E-868E-FED04073F8FB}" type="slidenum">
              <a:rPr lang="en-US"/>
              <a:pPr/>
              <a:t>86</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34A1E9-34AB-4FC4-82CD-8A3261FFF065}" type="slidenum">
              <a:rPr lang="en-US"/>
              <a:pPr/>
              <a:t>87</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0F227C-8D01-488F-927F-ABE3570C9F35}" type="slidenum">
              <a:rPr lang="en-US"/>
              <a:pPr/>
              <a:t>88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950552-D71F-4D28-B8CB-33DE22437B75}" type="slidenum">
              <a:rPr lang="en-US"/>
              <a:pPr/>
              <a:t>89</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723CFC-CF1D-4BAC-A547-C363A5240915}" type="slidenum">
              <a:rPr lang="en-US"/>
              <a:pPr/>
              <a:t>90</a:t>
            </a:fld>
            <a:endParaRPr 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A33945-1AF4-4722-8560-BE51FC902073}" type="slidenum">
              <a:rPr lang="en-US"/>
              <a:pPr/>
              <a:t>91</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653F09-412D-4E57-B365-6A319BD4E95C}" type="slidenum">
              <a:rPr lang="en-US"/>
              <a:pPr/>
              <a:t>74</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1F7747-D931-4D4B-9382-5058F2EBBEAA}" type="slidenum">
              <a:rPr lang="en-US"/>
              <a:pPr/>
              <a:t>92</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0687F3-AC83-4921-9570-1D7AC42F0AAD}" type="slidenum">
              <a:rPr lang="en-US"/>
              <a:pPr/>
              <a:t>93</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2E3A0-9BE0-4A11-9192-106BC0B9A4BB}" type="slidenum">
              <a:rPr lang="en-US"/>
              <a:pPr/>
              <a:t>94</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A1ACAE-B701-49DF-86B1-80B71F7EE94A}" type="slidenum">
              <a:rPr lang="en-US"/>
              <a:pPr/>
              <a:t>95</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6125A-B8D6-499A-A3D6-9E359047C8A4}" type="slidenum">
              <a:rPr lang="en-US"/>
              <a:pPr/>
              <a:t>96</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346390-7FE2-4454-8F3E-412B6DBE1B70}" type="slidenum">
              <a:rPr lang="en-US"/>
              <a:pPr/>
              <a:t>97</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5DBACC-B078-4EAA-B279-BF8EF0248FD3}" type="slidenum">
              <a:rPr lang="en-US"/>
              <a:pPr/>
              <a:t>98</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9EDA60-9B98-4B23-9F84-C5A23008C87C}" type="slidenum">
              <a:rPr lang="en-US"/>
              <a:pPr/>
              <a:t>99</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D57E92-D7D3-42CC-A9CC-3BBFE5A467BD}" type="slidenum">
              <a:rPr lang="en-US"/>
              <a:pPr/>
              <a:t>100</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76E10D-A8CC-49BE-B6FD-2C6D3593CAF5}" type="slidenum">
              <a:rPr lang="en-US"/>
              <a:pPr/>
              <a:t>101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CAD51F-2A10-43A3-AA0F-AB3333927574}" type="slidenum">
              <a:rPr lang="en-US"/>
              <a:pPr/>
              <a:t>75</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1A31D0-199F-4595-B794-881F9824416D}" type="slidenum">
              <a:rPr lang="en-US"/>
              <a:pPr/>
              <a:t>102</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913443-857F-490A-A2D3-63B07B436DA4}" type="slidenum">
              <a:rPr lang="en-US"/>
              <a:pPr/>
              <a:t>103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B8AD5-8DAC-4C7E-A02A-CE2D7EEA1B26}" type="slidenum">
              <a:rPr lang="en-US"/>
              <a:pPr/>
              <a:t>104</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1A2222-566A-4EBE-B064-C3DBE5F44502}" type="slidenum">
              <a:rPr lang="en-US"/>
              <a:pPr/>
              <a:t>105</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E800D9-BD71-4AB7-A2F1-D7AB36CC0141}" type="slidenum">
              <a:rPr lang="en-US"/>
              <a:pPr/>
              <a:t>106</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D1127D-503D-40AC-8F89-4D02B904EF13}" type="slidenum">
              <a:rPr lang="en-US"/>
              <a:pPr/>
              <a:t>107</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B36B35-30DD-42FB-90D3-BADE304DC57C}" type="slidenum">
              <a:rPr lang="en-US"/>
              <a:pPr/>
              <a:t>108</a:t>
            </a:fld>
            <a:endParaRPr lang="en-US"/>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A181BC-A88A-4825-90FE-DECF9F64B465}" type="slidenum">
              <a:rPr lang="en-US"/>
              <a:pPr/>
              <a:t>109</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49DF1-DE0C-4956-A676-472F49D1B36C}" type="slidenum">
              <a:rPr lang="en-US"/>
              <a:pPr/>
              <a:t>110</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738F10-F6A6-48FB-B0D3-F654001FB631}" type="slidenum">
              <a:rPr lang="en-US"/>
              <a:pPr/>
              <a:t>111</a:t>
            </a:fld>
            <a:endParaRPr lang="en-US"/>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770212-9D0D-4D9E-8DB3-A41A3705E059}" type="slidenum">
              <a:rPr lang="en-US"/>
              <a:pPr/>
              <a:t>76</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53355-AA19-4AE1-962F-118C45AD24FB}" type="slidenum">
              <a:rPr lang="en-US"/>
              <a:pPr/>
              <a:t>112</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BD309A-7112-4DEE-85E2-EC3BB4998058}" type="slidenum">
              <a:rPr lang="en-US"/>
              <a:pPr/>
              <a:t>113</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0CBA7C-BEA2-45E4-85CC-E2A211BEC39E}" type="slidenum">
              <a:rPr lang="en-US"/>
              <a:pPr/>
              <a:t>114</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91CED1-5817-411C-9F65-0B4BEE22B26B}" type="slidenum">
              <a:rPr lang="en-US"/>
              <a:pPr/>
              <a:t>77</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65F6B-86DE-47BF-A6FB-02D0B2F6DCEF}" type="slidenum">
              <a:rPr lang="en-US"/>
              <a:pPr/>
              <a:t>78</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D40995-35A4-417C-8948-EFAF0161CB28}" type="slidenum">
              <a:rPr lang="en-US"/>
              <a:pPr/>
              <a:t>79</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B3F486-7293-4C48-9AF2-40A230438B28}" type="slidenum">
              <a:rPr lang="en-US"/>
              <a:pPr/>
              <a:t>80</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46685A-4C41-4F9F-ABDB-A0D7AB810917}" type="slidenum">
              <a:rPr lang="en-US"/>
              <a:pPr/>
              <a:t>81</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17/03/1438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825189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17/03/1438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1323465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17/03/1438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06988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35290" y="617660"/>
            <a:ext cx="10391422"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1577623" y="2017835"/>
            <a:ext cx="5046133" cy="4114800"/>
          </a:xfrm>
        </p:spPr>
        <p:txBody>
          <a:bodyPr/>
          <a:lstStyle/>
          <a:p>
            <a:endParaRPr lang="en-US"/>
          </a:p>
        </p:txBody>
      </p:sp>
      <p:sp>
        <p:nvSpPr>
          <p:cNvPr id="4" name="Text Placeholder 3"/>
          <p:cNvSpPr>
            <a:spLocks noGrp="1"/>
          </p:cNvSpPr>
          <p:nvPr>
            <p:ph type="body" sz="half" idx="2"/>
          </p:nvPr>
        </p:nvSpPr>
        <p:spPr>
          <a:xfrm>
            <a:off x="6894690" y="2017835"/>
            <a:ext cx="5046133"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19200" y="6324967"/>
            <a:ext cx="2540000" cy="457200"/>
          </a:xfrm>
        </p:spPr>
        <p:txBody>
          <a:bodyPr/>
          <a:lstStyle>
            <a:lvl1pPr>
              <a:defRPr/>
            </a:lvl1pPr>
          </a:lstStyle>
          <a:p>
            <a:endParaRPr lang="en-GB"/>
          </a:p>
        </p:txBody>
      </p:sp>
      <p:sp>
        <p:nvSpPr>
          <p:cNvPr id="6" name="Footer Placeholder 5"/>
          <p:cNvSpPr>
            <a:spLocks noGrp="1"/>
          </p:cNvSpPr>
          <p:nvPr>
            <p:ph type="ftr" sz="quarter" idx="11"/>
          </p:nvPr>
        </p:nvSpPr>
        <p:spPr>
          <a:xfrm>
            <a:off x="4470400" y="6324967"/>
            <a:ext cx="38608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9347200" y="6383215"/>
            <a:ext cx="2540000" cy="322019"/>
          </a:xfrm>
        </p:spPr>
        <p:txBody>
          <a:bodyPr/>
          <a:lstStyle>
            <a:lvl1pPr>
              <a:defRPr/>
            </a:lvl1pPr>
          </a:lstStyle>
          <a:p>
            <a:r>
              <a:rPr lang="en-US"/>
              <a:t>Slide </a:t>
            </a:r>
            <a:fld id="{8FE674FC-56B5-458E-BCFD-52D8339A7599}" type="slidenum">
              <a:rPr lang="en-GB"/>
              <a:pPr/>
              <a:t>‹#›</a:t>
            </a:fld>
            <a:endParaRPr lang="en-GB"/>
          </a:p>
        </p:txBody>
      </p:sp>
    </p:spTree>
    <p:extLst>
      <p:ext uri="{BB962C8B-B14F-4D97-AF65-F5344CB8AC3E}">
        <p14:creationId xmlns:p14="http://schemas.microsoft.com/office/powerpoint/2010/main" val="119537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35290" y="617660"/>
            <a:ext cx="10391422"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577623" y="2017835"/>
            <a:ext cx="5046133" cy="4114800"/>
          </a:xfrm>
        </p:spPr>
        <p:txBody>
          <a:bodyPr/>
          <a:lstStyle/>
          <a:p>
            <a:endParaRPr lang="en-US"/>
          </a:p>
        </p:txBody>
      </p:sp>
      <p:sp>
        <p:nvSpPr>
          <p:cNvPr id="4" name="Text Placeholder 3"/>
          <p:cNvSpPr>
            <a:spLocks noGrp="1"/>
          </p:cNvSpPr>
          <p:nvPr>
            <p:ph type="body" sz="half" idx="2"/>
          </p:nvPr>
        </p:nvSpPr>
        <p:spPr>
          <a:xfrm>
            <a:off x="6894690" y="2017835"/>
            <a:ext cx="5046133"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19200" y="6324967"/>
            <a:ext cx="2540000" cy="457200"/>
          </a:xfrm>
        </p:spPr>
        <p:txBody>
          <a:bodyPr/>
          <a:lstStyle>
            <a:lvl1pPr>
              <a:defRPr/>
            </a:lvl1pPr>
          </a:lstStyle>
          <a:p>
            <a:endParaRPr lang="en-GB"/>
          </a:p>
        </p:txBody>
      </p:sp>
      <p:sp>
        <p:nvSpPr>
          <p:cNvPr id="6" name="Footer Placeholder 5"/>
          <p:cNvSpPr>
            <a:spLocks noGrp="1"/>
          </p:cNvSpPr>
          <p:nvPr>
            <p:ph type="ftr" sz="quarter" idx="11"/>
          </p:nvPr>
        </p:nvSpPr>
        <p:spPr>
          <a:xfrm>
            <a:off x="4470400" y="6324967"/>
            <a:ext cx="38608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9347200" y="6383215"/>
            <a:ext cx="2540000" cy="322019"/>
          </a:xfrm>
        </p:spPr>
        <p:txBody>
          <a:bodyPr/>
          <a:lstStyle>
            <a:lvl1pPr>
              <a:defRPr/>
            </a:lvl1pPr>
          </a:lstStyle>
          <a:p>
            <a:r>
              <a:rPr lang="en-US"/>
              <a:t>Slide </a:t>
            </a:r>
            <a:fld id="{63B6205A-B1F3-418A-B853-F294563C8C5E}" type="slidenum">
              <a:rPr lang="en-GB"/>
              <a:pPr/>
              <a:t>‹#›</a:t>
            </a:fld>
            <a:endParaRPr lang="en-GB"/>
          </a:p>
        </p:txBody>
      </p:sp>
    </p:spTree>
    <p:extLst>
      <p:ext uri="{BB962C8B-B14F-4D97-AF65-F5344CB8AC3E}">
        <p14:creationId xmlns:p14="http://schemas.microsoft.com/office/powerpoint/2010/main" val="3435344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1"/>
            <a:ext cx="53848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41763"/>
            <a:ext cx="53848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609600" y="6248400"/>
            <a:ext cx="2844800" cy="457200"/>
          </a:xfrm>
        </p:spPr>
        <p:txBody>
          <a:bodyPr/>
          <a:lstStyle>
            <a:lvl1pPr>
              <a:defRPr/>
            </a:lvl1pPr>
          </a:lstStyle>
          <a:p>
            <a:endParaRPr lang="en-US"/>
          </a:p>
        </p:txBody>
      </p:sp>
      <p:sp>
        <p:nvSpPr>
          <p:cNvPr id="7" name="Footer Placeholder 6"/>
          <p:cNvSpPr>
            <a:spLocks noGrp="1"/>
          </p:cNvSpPr>
          <p:nvPr>
            <p:ph type="ftr" sz="quarter" idx="11"/>
          </p:nvPr>
        </p:nvSpPr>
        <p:spPr>
          <a:xfrm>
            <a:off x="4165600" y="6248400"/>
            <a:ext cx="38608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8737600" y="6248400"/>
            <a:ext cx="2844800" cy="457200"/>
          </a:xfrm>
        </p:spPr>
        <p:txBody>
          <a:bodyPr/>
          <a:lstStyle>
            <a:lvl1pPr>
              <a:defRPr/>
            </a:lvl1pPr>
          </a:lstStyle>
          <a:p>
            <a:fld id="{605F8216-C1CA-4AF6-B160-C197802C2162}" type="slidenum">
              <a:rPr lang="en-US"/>
              <a:pPr/>
              <a:t>‹#›</a:t>
            </a:fld>
            <a:endParaRPr lang="en-US"/>
          </a:p>
        </p:txBody>
      </p:sp>
    </p:spTree>
    <p:extLst>
      <p:ext uri="{BB962C8B-B14F-4D97-AF65-F5344CB8AC3E}">
        <p14:creationId xmlns:p14="http://schemas.microsoft.com/office/powerpoint/2010/main" val="18107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17/03/1438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24168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D382B6-E092-4678-AAC6-62A56A6CFF47}" type="datetimeFigureOut">
              <a:rPr lang="ar-IQ" smtClean="0"/>
              <a:t>17/03/1438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4201771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Date Placeholder 4"/>
          <p:cNvSpPr>
            <a:spLocks noGrp="1"/>
          </p:cNvSpPr>
          <p:nvPr>
            <p:ph type="dt" sz="half" idx="10"/>
          </p:nvPr>
        </p:nvSpPr>
        <p:spPr/>
        <p:txBody>
          <a:bodyPr/>
          <a:lstStyle/>
          <a:p>
            <a:fld id="{87D382B6-E092-4678-AAC6-62A56A6CFF47}" type="datetimeFigureOut">
              <a:rPr lang="ar-IQ" smtClean="0"/>
              <a:t>17/03/1438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968090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7" name="Date Placeholder 6"/>
          <p:cNvSpPr>
            <a:spLocks noGrp="1"/>
          </p:cNvSpPr>
          <p:nvPr>
            <p:ph type="dt" sz="half" idx="10"/>
          </p:nvPr>
        </p:nvSpPr>
        <p:spPr/>
        <p:txBody>
          <a:bodyPr/>
          <a:lstStyle/>
          <a:p>
            <a:fld id="{87D382B6-E092-4678-AAC6-62A56A6CFF47}" type="datetimeFigureOut">
              <a:rPr lang="ar-IQ" smtClean="0"/>
              <a:t>17/03/1438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2426861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Date Placeholder 2"/>
          <p:cNvSpPr>
            <a:spLocks noGrp="1"/>
          </p:cNvSpPr>
          <p:nvPr>
            <p:ph type="dt" sz="half" idx="10"/>
          </p:nvPr>
        </p:nvSpPr>
        <p:spPr/>
        <p:txBody>
          <a:bodyPr/>
          <a:lstStyle/>
          <a:p>
            <a:fld id="{87D382B6-E092-4678-AAC6-62A56A6CFF47}" type="datetimeFigureOut">
              <a:rPr lang="ar-IQ" smtClean="0"/>
              <a:t>17/03/1438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272366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382B6-E092-4678-AAC6-62A56A6CFF47}" type="datetimeFigureOut">
              <a:rPr lang="ar-IQ" smtClean="0"/>
              <a:t>17/03/1438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1337416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D382B6-E092-4678-AAC6-62A56A6CFF47}" type="datetimeFigureOut">
              <a:rPr lang="ar-IQ" smtClean="0"/>
              <a:t>17/03/1438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240322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D382B6-E092-4678-AAC6-62A56A6CFF47}" type="datetimeFigureOut">
              <a:rPr lang="ar-IQ" smtClean="0"/>
              <a:t>17/03/1438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857260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alphaModFix amt="29000"/>
            <a:lum/>
          </a:blip>
          <a:srcRect/>
          <a:stretch>
            <a:fillRect l="7000" t="26000" r="4000" b="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D382B6-E092-4678-AAC6-62A56A6CFF47}" type="datetimeFigureOut">
              <a:rPr lang="ar-IQ" smtClean="0"/>
              <a:t>17/03/1438</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D74BB6-D637-4CC5-A65F-2EE8D7FE9AB4}" type="slidenum">
              <a:rPr lang="ar-IQ" smtClean="0"/>
              <a:t>‹#›</a:t>
            </a:fld>
            <a:endParaRPr lang="ar-IQ"/>
          </a:p>
        </p:txBody>
      </p:sp>
    </p:spTree>
    <p:extLst>
      <p:ext uri="{BB962C8B-B14F-4D97-AF65-F5344CB8AC3E}">
        <p14:creationId xmlns:p14="http://schemas.microsoft.com/office/powerpoint/2010/main" val="4068805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dr.nasri@mtu.edu.iq"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84.emf"/></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35.wmf"/><Relationship Id="rId5" Type="http://schemas.openxmlformats.org/officeDocument/2006/relationships/oleObject" Target="../embeddings/oleObject2.bin"/><Relationship Id="rId4" Type="http://schemas.openxmlformats.org/officeDocument/2006/relationships/image" Target="../media/image34.wmf"/></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39.wmf"/><Relationship Id="rId7" Type="http://schemas.openxmlformats.org/officeDocument/2006/relationships/image" Target="../media/image37.w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3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44.png"/><Relationship Id="rId5" Type="http://schemas.openxmlformats.org/officeDocument/2006/relationships/image" Target="../media/image42.wmf"/><Relationship Id="rId4" Type="http://schemas.openxmlformats.org/officeDocument/2006/relationships/oleObject" Target="../embeddings/oleObject6.bin"/></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1.cern.ch/NeuralNets/nnwInHepHard.html#ma16"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4.wmf"/><Relationship Id="rId5" Type="http://schemas.openxmlformats.org/officeDocument/2006/relationships/oleObject" Target="../embeddings/oleObject8.bin"/><Relationship Id="rId4" Type="http://schemas.openxmlformats.org/officeDocument/2006/relationships/image" Target="../media/image63.wmf"/></Relationships>
</file>

<file path=ppt/slides/_rels/slide6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7.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68.wmf"/></Relationships>
</file>

<file path=ppt/slides/_rels/slide65.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en.wikipedia.org/wiki/Knapsack_proble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709" y="247924"/>
            <a:ext cx="9324109" cy="1325563"/>
          </a:xfrm>
        </p:spPr>
        <p:txBody>
          <a:bodyPr/>
          <a:lstStyle/>
          <a:p>
            <a:pPr algn="ctr" rtl="1"/>
            <a:r>
              <a:rPr lang="en-US" dirty="0" smtClean="0"/>
              <a:t>Artificial Intelligence</a:t>
            </a:r>
            <a:endParaRPr lang="ar-IQ" dirty="0"/>
          </a:p>
        </p:txBody>
      </p:sp>
      <p:sp>
        <p:nvSpPr>
          <p:cNvPr id="3" name="Content Placeholder 2"/>
          <p:cNvSpPr>
            <a:spLocks noGrp="1"/>
          </p:cNvSpPr>
          <p:nvPr>
            <p:ph idx="1"/>
          </p:nvPr>
        </p:nvSpPr>
        <p:spPr/>
        <p:txBody>
          <a:bodyPr/>
          <a:lstStyle/>
          <a:p>
            <a:pPr marL="0" indent="0" algn="ctr" rtl="1">
              <a:lnSpc>
                <a:spcPct val="150000"/>
              </a:lnSpc>
              <a:buNone/>
            </a:pPr>
            <a:r>
              <a:rPr lang="ar-IQ" dirty="0"/>
              <a:t/>
            </a:r>
            <a:br>
              <a:rPr lang="ar-IQ" dirty="0"/>
            </a:br>
            <a:r>
              <a:rPr lang="ar-IQ" dirty="0" smtClean="0"/>
              <a:t>م . م غيث عبد الودود تقي</a:t>
            </a:r>
            <a:r>
              <a:rPr lang="ar-IQ" dirty="0"/>
              <a:t/>
            </a:r>
            <a:br>
              <a:rPr lang="ar-IQ" dirty="0"/>
            </a:br>
            <a:r>
              <a:rPr lang="ar-IQ" dirty="0"/>
              <a:t>الكلية التقنية الهندسية / بغداد</a:t>
            </a:r>
            <a:br>
              <a:rPr lang="ar-IQ" dirty="0"/>
            </a:br>
            <a:r>
              <a:rPr lang="en-US" dirty="0">
                <a:hlinkClick r:id="rId2"/>
              </a:rPr>
              <a:t>dr.nasri@mtu.edu.iq</a:t>
            </a:r>
            <a:endParaRPr lang="ar-IQ" dirty="0"/>
          </a:p>
        </p:txBody>
      </p:sp>
      <p:pic>
        <p:nvPicPr>
          <p:cNvPr id="4" name="Picture 3"/>
          <p:cNvPicPr>
            <a:picLocks noChangeAspect="1"/>
          </p:cNvPicPr>
          <p:nvPr/>
        </p:nvPicPr>
        <p:blipFill>
          <a:blip r:embed="rId3"/>
          <a:stretch>
            <a:fillRect/>
          </a:stretch>
        </p:blipFill>
        <p:spPr>
          <a:xfrm>
            <a:off x="226200" y="359542"/>
            <a:ext cx="1224000" cy="10911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Action Button: Go Home 4">
            <a:hlinkClick r:id="" action="ppaction://hlinkshowjump?jump=firstslide" highlightClick="1"/>
          </p:cNvPr>
          <p:cNvSpPr/>
          <p:nvPr/>
        </p:nvSpPr>
        <p:spPr>
          <a:xfrm>
            <a:off x="8173681" y="6311900"/>
            <a:ext cx="450000" cy="450000"/>
          </a:xfrm>
          <a:prstGeom prst="actionButtonHome">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6" name="Action Button: Go to Beginning 5">
            <a:hlinkClick r:id="" action="ppaction://hlinkshowjump?jump=firstslide" highlightClick="1"/>
          </p:cNvPr>
          <p:cNvSpPr/>
          <p:nvPr/>
        </p:nvSpPr>
        <p:spPr>
          <a:xfrm>
            <a:off x="8858078" y="6311900"/>
            <a:ext cx="450000" cy="450000"/>
          </a:xfrm>
          <a:prstGeom prst="actionButtonBeginning">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7" name="Action Button: Go Back or Previous 6">
            <a:hlinkClick r:id="" action="ppaction://hlinkshowjump?jump=previousslide" highlightClick="1"/>
          </p:cNvPr>
          <p:cNvSpPr/>
          <p:nvPr/>
        </p:nvSpPr>
        <p:spPr>
          <a:xfrm>
            <a:off x="9542475" y="6311900"/>
            <a:ext cx="450000" cy="450000"/>
          </a:xfrm>
          <a:prstGeom prst="actionButtonBackPrevious">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dirty="0"/>
          </a:p>
        </p:txBody>
      </p:sp>
      <p:sp>
        <p:nvSpPr>
          <p:cNvPr id="8" name="Action Button: Go Forward or Next 7">
            <a:hlinkClick r:id="" action="ppaction://hlinkshowjump?jump=nextslide" highlightClick="1"/>
          </p:cNvPr>
          <p:cNvSpPr/>
          <p:nvPr/>
        </p:nvSpPr>
        <p:spPr>
          <a:xfrm>
            <a:off x="10226872" y="6311900"/>
            <a:ext cx="450000" cy="450000"/>
          </a:xfrm>
          <a:prstGeom prst="actionButtonForwardNext">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9" name="Action Button: Go to End 8">
            <a:hlinkClick r:id="" action="ppaction://hlinkshowjump?jump=lastslide" highlightClick="1"/>
          </p:cNvPr>
          <p:cNvSpPr/>
          <p:nvPr/>
        </p:nvSpPr>
        <p:spPr>
          <a:xfrm>
            <a:off x="10911269" y="6311900"/>
            <a:ext cx="450000" cy="450000"/>
          </a:xfrm>
          <a:prstGeom prst="actionButtonEnd">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05035" y="370705"/>
            <a:ext cx="1072425" cy="1080000"/>
          </a:xfrm>
          <a:prstGeom prst="rect">
            <a:avLst/>
          </a:prstGeom>
          <a:ln>
            <a:noFill/>
          </a:ln>
        </p:spPr>
      </p:pic>
      <p:sp>
        <p:nvSpPr>
          <p:cNvPr id="12" name="TextBox 11"/>
          <p:cNvSpPr txBox="1"/>
          <p:nvPr/>
        </p:nvSpPr>
        <p:spPr>
          <a:xfrm>
            <a:off x="1504597" y="6243465"/>
            <a:ext cx="2767895" cy="523220"/>
          </a:xfrm>
          <a:prstGeom prst="rect">
            <a:avLst/>
          </a:prstGeom>
          <a:noFill/>
        </p:spPr>
        <p:txBody>
          <a:bodyPr wrap="square" rtlCol="1">
            <a:spAutoFit/>
          </a:bodyPr>
          <a:lstStyle/>
          <a:p>
            <a:r>
              <a:rPr lang="en-US" sz="1400" b="1" dirty="0" smtClean="0">
                <a:effectLst>
                  <a:outerShdw blurRad="38100" dist="38100" dir="2700000" algn="tl">
                    <a:srgbClr val="000000">
                      <a:alpha val="43137"/>
                    </a:srgbClr>
                  </a:outerShdw>
                </a:effectLst>
              </a:rPr>
              <a:t>Assistant Lecturer </a:t>
            </a:r>
            <a:r>
              <a:rPr lang="en-US" sz="1400" b="1" dirty="0" err="1" smtClean="0">
                <a:effectLst>
                  <a:outerShdw blurRad="38100" dist="38100" dir="2700000" algn="tl">
                    <a:srgbClr val="000000">
                      <a:alpha val="43137"/>
                    </a:srgbClr>
                  </a:outerShdw>
                </a:effectLst>
              </a:rPr>
              <a:t>Ghaith</a:t>
            </a:r>
            <a:r>
              <a:rPr lang="en-US" sz="1400" b="1" dirty="0" smtClean="0">
                <a:effectLst>
                  <a:outerShdw blurRad="38100" dist="38100" dir="2700000" algn="tl">
                    <a:srgbClr val="000000">
                      <a:alpha val="43137"/>
                    </a:srgbClr>
                  </a:outerShdw>
                </a:effectLst>
              </a:rPr>
              <a:t> A. </a:t>
            </a:r>
            <a:r>
              <a:rPr lang="en-US" sz="1400" b="1" dirty="0" err="1" smtClean="0">
                <a:effectLst>
                  <a:outerShdw blurRad="38100" dist="38100" dir="2700000" algn="tl">
                    <a:srgbClr val="000000">
                      <a:alpha val="43137"/>
                    </a:srgbClr>
                  </a:outerShdw>
                </a:effectLst>
              </a:rPr>
              <a:t>Taki</a:t>
            </a:r>
            <a:endParaRPr lang="en-US" sz="1400" b="1" dirty="0">
              <a:effectLst>
                <a:outerShdw blurRad="38100" dist="38100" dir="2700000" algn="tl">
                  <a:srgbClr val="000000">
                    <a:alpha val="43137"/>
                  </a:srgbClr>
                </a:outerShdw>
              </a:effectLst>
            </a:endParaRPr>
          </a:p>
          <a:p>
            <a:r>
              <a:rPr lang="en-US" sz="1400" b="1" dirty="0" smtClean="0">
                <a:effectLst>
                  <a:outerShdw blurRad="38100" dist="38100" dir="2700000" algn="tl">
                    <a:srgbClr val="000000">
                      <a:alpha val="43137"/>
                    </a:srgbClr>
                  </a:outerShdw>
                </a:effectLst>
              </a:rPr>
              <a:t>Ghaith.taki@gmail.com</a:t>
            </a:r>
            <a:endParaRPr lang="ar-IQ" sz="1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72462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r>
              <a:rPr lang="en-US"/>
              <a:t>Slide </a:t>
            </a:r>
            <a:fld id="{68983A68-CA3B-48D6-A4D1-A7ED34DE6DEA}" type="slidenum">
              <a:rPr lang="en-GB"/>
              <a:pPr/>
              <a:t>10</a:t>
            </a:fld>
            <a:endParaRPr lang="en-GB"/>
          </a:p>
        </p:txBody>
      </p:sp>
      <p:sp>
        <p:nvSpPr>
          <p:cNvPr id="43010" name="Rectangle 1026"/>
          <p:cNvSpPr>
            <a:spLocks noGrp="1" noChangeArrowheads="1"/>
          </p:cNvSpPr>
          <p:nvPr>
            <p:ph type="title"/>
          </p:nvPr>
        </p:nvSpPr>
        <p:spPr/>
        <p:txBody>
          <a:bodyPr/>
          <a:lstStyle/>
          <a:p>
            <a:r>
              <a:rPr lang="en-US"/>
              <a:t>The Biological Neuron</a:t>
            </a:r>
            <a:endParaRPr lang="el-GR"/>
          </a:p>
        </p:txBody>
      </p:sp>
      <p:sp>
        <p:nvSpPr>
          <p:cNvPr id="43011" name="Rectangle 1027"/>
          <p:cNvSpPr>
            <a:spLocks noGrp="1" noChangeArrowheads="1"/>
          </p:cNvSpPr>
          <p:nvPr>
            <p:ph type="body" sz="half" idx="2"/>
          </p:nvPr>
        </p:nvSpPr>
        <p:spPr>
          <a:xfrm>
            <a:off x="1679223" y="3770802"/>
            <a:ext cx="10261600" cy="2361833"/>
          </a:xfrm>
        </p:spPr>
        <p:txBody>
          <a:bodyPr/>
          <a:lstStyle/>
          <a:p>
            <a:r>
              <a:rPr lang="en-GB" sz="1600"/>
              <a:t>The brain is a collection of about 10 billion interconnected neurons. Each neuron is a cell that uses biochemical reactions to receive, process and transmit information. </a:t>
            </a:r>
          </a:p>
          <a:p>
            <a:r>
              <a:rPr lang="en-GB" sz="1600"/>
              <a:t>Each terminal button is connected to other neurons across a small gap called a synapse.</a:t>
            </a:r>
          </a:p>
          <a:p>
            <a:r>
              <a:rPr lang="en-GB" sz="1600"/>
              <a:t> A neuron's dendritic tree is connected to a thousand neighbouring neurons. When one of those neurons fire, a positive or negative charge is received by one of the dendrites. The strengths of all the received charges are added together through the processes of spatial and temporal summation. </a:t>
            </a:r>
            <a:endParaRPr lang="el-GR" sz="1600"/>
          </a:p>
        </p:txBody>
      </p:sp>
      <p:pic>
        <p:nvPicPr>
          <p:cNvPr id="43012" name="Picture 1028" descr="neuro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4668" y="1805354"/>
            <a:ext cx="6564489" cy="1828067"/>
          </a:xfrm>
          <a:prstGeom prst="rect">
            <a:avLst/>
          </a:prstGeom>
          <a:noFill/>
          <a:extLst>
            <a:ext uri="{909E8E84-426E-40DD-AFC4-6F175D3DCCD1}">
              <a14:hiddenFill xmlns:a14="http://schemas.microsoft.com/office/drawing/2010/main">
                <a:solidFill>
                  <a:srgbClr val="FFFFFF"/>
                </a:solidFill>
              </a14:hiddenFill>
            </a:ext>
          </a:extLst>
        </p:spPr>
      </p:pic>
      <p:pic>
        <p:nvPicPr>
          <p:cNvPr id="43013" name="Picture 1029" descr="neuro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2534" y="1969477"/>
            <a:ext cx="3728156" cy="1558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6310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4000"/>
              <a:t>Symbolic AI  VS. Genetic Algorithms </a:t>
            </a:r>
          </a:p>
        </p:txBody>
      </p:sp>
      <p:sp>
        <p:nvSpPr>
          <p:cNvPr id="48131" name="Rectangle 3"/>
          <p:cNvSpPr>
            <a:spLocks noGrp="1" noChangeArrowheads="1"/>
          </p:cNvSpPr>
          <p:nvPr>
            <p:ph type="body" idx="1"/>
          </p:nvPr>
        </p:nvSpPr>
        <p:spPr>
          <a:xfrm>
            <a:off x="609600" y="1600200"/>
            <a:ext cx="10972800" cy="4876800"/>
          </a:xfrm>
        </p:spPr>
        <p:txBody>
          <a:bodyPr/>
          <a:lstStyle/>
          <a:p>
            <a:pPr>
              <a:lnSpc>
                <a:spcPct val="80000"/>
              </a:lnSpc>
            </a:pPr>
            <a:r>
              <a:rPr lang="en-US" sz="2800"/>
              <a:t>Most symbolic AI systems are very static. </a:t>
            </a:r>
          </a:p>
          <a:p>
            <a:pPr>
              <a:lnSpc>
                <a:spcPct val="80000"/>
              </a:lnSpc>
            </a:pPr>
            <a:r>
              <a:rPr lang="en-US" sz="2800"/>
              <a:t>Most of them can usually only solve one given specific problem, since their architecture was designed for whatever that specific problem was in the first place. </a:t>
            </a:r>
          </a:p>
          <a:p>
            <a:pPr>
              <a:lnSpc>
                <a:spcPct val="80000"/>
              </a:lnSpc>
            </a:pPr>
            <a:r>
              <a:rPr lang="en-US" sz="2800"/>
              <a:t>Thus, if the given problem were somehow to be changed, these systems could have a hard time adapting to them, since the algorithm that would originally arrive to the solution may be either incorrect or less efficient. </a:t>
            </a:r>
          </a:p>
          <a:p>
            <a:pPr>
              <a:lnSpc>
                <a:spcPct val="80000"/>
              </a:lnSpc>
            </a:pPr>
            <a:r>
              <a:rPr lang="en-US" sz="2800"/>
              <a:t>Genetic algorithms (or GA) were created to combat these problems; they are basically algorithms based on natural biological evolution. </a:t>
            </a:r>
          </a:p>
        </p:txBody>
      </p:sp>
    </p:spTree>
    <p:extLst>
      <p:ext uri="{BB962C8B-B14F-4D97-AF65-F5344CB8AC3E}">
        <p14:creationId xmlns:p14="http://schemas.microsoft.com/office/powerpoint/2010/main" val="31009379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 calcmode="lin" valueType="num">
                                      <p:cBhvr additive="base">
                                        <p:cTn id="7" dur="500" fill="hold"/>
                                        <p:tgtEl>
                                          <p:spTgt spid="481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13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anim calcmode="lin" valueType="num">
                                      <p:cBhvr additive="base">
                                        <p:cTn id="11" dur="500" fill="hold"/>
                                        <p:tgtEl>
                                          <p:spTgt spid="4813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8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48131">
                                            <p:txEl>
                                              <p:pRg st="2" end="2"/>
                                            </p:txEl>
                                          </p:spTgt>
                                        </p:tgtEl>
                                        <p:attrNameLst>
                                          <p:attrName>style.visibility</p:attrName>
                                        </p:attrNameLst>
                                      </p:cBhvr>
                                      <p:to>
                                        <p:strVal val="visible"/>
                                      </p:to>
                                    </p:set>
                                    <p:anim calcmode="lin" valueType="num">
                                      <p:cBhvr additive="base">
                                        <p:cTn id="17" dur="500" fill="hold"/>
                                        <p:tgtEl>
                                          <p:spTgt spid="4813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81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48131">
                                            <p:txEl>
                                              <p:pRg st="3" end="3"/>
                                            </p:txEl>
                                          </p:spTgt>
                                        </p:tgtEl>
                                        <p:attrNameLst>
                                          <p:attrName>style.visibility</p:attrName>
                                        </p:attrNameLst>
                                      </p:cBhvr>
                                      <p:to>
                                        <p:strVal val="visible"/>
                                      </p:to>
                                    </p:set>
                                    <p:anim calcmode="lin" valueType="num">
                                      <p:cBhvr additive="base">
                                        <p:cTn id="23" dur="500" fill="hold"/>
                                        <p:tgtEl>
                                          <p:spTgt spid="48131">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81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4000"/>
              <a:t>Symbolic AI  VS. Genetic Algorithms</a:t>
            </a:r>
          </a:p>
        </p:txBody>
      </p:sp>
      <p:sp>
        <p:nvSpPr>
          <p:cNvPr id="49155" name="Rectangle 3"/>
          <p:cNvSpPr>
            <a:spLocks noGrp="1" noChangeArrowheads="1"/>
          </p:cNvSpPr>
          <p:nvPr>
            <p:ph type="body" idx="1"/>
          </p:nvPr>
        </p:nvSpPr>
        <p:spPr>
          <a:xfrm>
            <a:off x="609600" y="1600200"/>
            <a:ext cx="10972800" cy="5257800"/>
          </a:xfrm>
        </p:spPr>
        <p:txBody>
          <a:bodyPr/>
          <a:lstStyle/>
          <a:p>
            <a:pPr>
              <a:lnSpc>
                <a:spcPct val="80000"/>
              </a:lnSpc>
            </a:pPr>
            <a:r>
              <a:rPr lang="en-US" sz="2400"/>
              <a:t>The architecture of systems that implement genetic algorithms (or GA) are more able to adapt to a wide range of problems. </a:t>
            </a:r>
          </a:p>
          <a:p>
            <a:pPr>
              <a:lnSpc>
                <a:spcPct val="80000"/>
              </a:lnSpc>
            </a:pPr>
            <a:r>
              <a:rPr lang="en-US" sz="2400"/>
              <a:t>A GA functions by generating a large set of possible solutions to a given problem. </a:t>
            </a:r>
          </a:p>
          <a:p>
            <a:pPr>
              <a:lnSpc>
                <a:spcPct val="80000"/>
              </a:lnSpc>
            </a:pPr>
            <a:r>
              <a:rPr lang="en-US" sz="2400"/>
              <a:t>It then evaluates each of those solutions, and decides on a "fitness level" (you may recall the phrase: "survival of the fittest") for each solution set. </a:t>
            </a:r>
          </a:p>
          <a:p>
            <a:pPr>
              <a:lnSpc>
                <a:spcPct val="80000"/>
              </a:lnSpc>
            </a:pPr>
            <a:r>
              <a:rPr lang="en-US" sz="2400"/>
              <a:t>These solutions then breed new solutions. </a:t>
            </a:r>
          </a:p>
          <a:p>
            <a:pPr>
              <a:lnSpc>
                <a:spcPct val="80000"/>
              </a:lnSpc>
            </a:pPr>
            <a:r>
              <a:rPr lang="en-US" sz="2400"/>
              <a:t>The parent solutions that were more "fit" are more likely to reproduce, while those that were less "fit" are more unlikely to do so. </a:t>
            </a:r>
          </a:p>
          <a:p>
            <a:pPr>
              <a:lnSpc>
                <a:spcPct val="80000"/>
              </a:lnSpc>
            </a:pPr>
            <a:r>
              <a:rPr lang="en-US" sz="2400"/>
              <a:t>In essence, solutions are evolved over time. This way you evolve your search space scope to a point where you can find the solution. </a:t>
            </a:r>
          </a:p>
          <a:p>
            <a:pPr>
              <a:lnSpc>
                <a:spcPct val="80000"/>
              </a:lnSpc>
            </a:pPr>
            <a:r>
              <a:rPr lang="en-US" sz="2400"/>
              <a:t>Genetic algorithms can be incredibly efficient if programmed correctly. </a:t>
            </a:r>
          </a:p>
          <a:p>
            <a:pPr>
              <a:lnSpc>
                <a:spcPct val="80000"/>
              </a:lnSpc>
              <a:buFont typeface="Wingdings" pitchFamily="2" charset="2"/>
              <a:buNone/>
            </a:pPr>
            <a:endParaRPr lang="en-US" sz="2400"/>
          </a:p>
        </p:txBody>
      </p:sp>
    </p:spTree>
    <p:extLst>
      <p:ext uri="{BB962C8B-B14F-4D97-AF65-F5344CB8AC3E}">
        <p14:creationId xmlns:p14="http://schemas.microsoft.com/office/powerpoint/2010/main" val="3136604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 calcmode="lin" valueType="num">
                                      <p:cBhvr>
                                        <p:cTn id="7" dur="1000" fill="hold"/>
                                        <p:tgtEl>
                                          <p:spTgt spid="4915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915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9155">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nodeType="clickEffect">
                                  <p:stCondLst>
                                    <p:cond delay="0"/>
                                  </p:stCondLst>
                                  <p:childTnLst>
                                    <p:set>
                                      <p:cBhvr>
                                        <p:cTn id="13" dur="1" fill="hold">
                                          <p:stCondLst>
                                            <p:cond delay="0"/>
                                          </p:stCondLst>
                                        </p:cTn>
                                        <p:tgtEl>
                                          <p:spTgt spid="49155">
                                            <p:txEl>
                                              <p:pRg st="1" end="1"/>
                                            </p:txEl>
                                          </p:spTgt>
                                        </p:tgtEl>
                                        <p:attrNameLst>
                                          <p:attrName>style.visibility</p:attrName>
                                        </p:attrNameLst>
                                      </p:cBhvr>
                                      <p:to>
                                        <p:strVal val="visible"/>
                                      </p:to>
                                    </p:set>
                                    <p:anim calcmode="lin" valueType="num">
                                      <p:cBhvr>
                                        <p:cTn id="14" dur="1000" fill="hold"/>
                                        <p:tgtEl>
                                          <p:spTgt spid="49155">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49155">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9155">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nodeType="clickEffect">
                                  <p:stCondLst>
                                    <p:cond delay="0"/>
                                  </p:stCondLst>
                                  <p:childTnLst>
                                    <p:set>
                                      <p:cBhvr>
                                        <p:cTn id="20" dur="1" fill="hold">
                                          <p:stCondLst>
                                            <p:cond delay="0"/>
                                          </p:stCondLst>
                                        </p:cTn>
                                        <p:tgtEl>
                                          <p:spTgt spid="49155">
                                            <p:txEl>
                                              <p:pRg st="2" end="2"/>
                                            </p:txEl>
                                          </p:spTgt>
                                        </p:tgtEl>
                                        <p:attrNameLst>
                                          <p:attrName>style.visibility</p:attrName>
                                        </p:attrNameLst>
                                      </p:cBhvr>
                                      <p:to>
                                        <p:strVal val="visible"/>
                                      </p:to>
                                    </p:set>
                                    <p:anim calcmode="lin" valueType="num">
                                      <p:cBhvr>
                                        <p:cTn id="21" dur="1000" fill="hold"/>
                                        <p:tgtEl>
                                          <p:spTgt spid="49155">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49155">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49155">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fill="hold" nodeType="clickEffect">
                                  <p:stCondLst>
                                    <p:cond delay="0"/>
                                  </p:stCondLst>
                                  <p:childTnLst>
                                    <p:set>
                                      <p:cBhvr>
                                        <p:cTn id="27" dur="1" fill="hold">
                                          <p:stCondLst>
                                            <p:cond delay="0"/>
                                          </p:stCondLst>
                                        </p:cTn>
                                        <p:tgtEl>
                                          <p:spTgt spid="49155">
                                            <p:txEl>
                                              <p:pRg st="3" end="3"/>
                                            </p:txEl>
                                          </p:spTgt>
                                        </p:tgtEl>
                                        <p:attrNameLst>
                                          <p:attrName>style.visibility</p:attrName>
                                        </p:attrNameLst>
                                      </p:cBhvr>
                                      <p:to>
                                        <p:strVal val="visible"/>
                                      </p:to>
                                    </p:set>
                                    <p:anim calcmode="lin" valueType="num">
                                      <p:cBhvr>
                                        <p:cTn id="28" dur="1000" fill="hold"/>
                                        <p:tgtEl>
                                          <p:spTgt spid="49155">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49155">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49155">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5" presetClass="entr" presetSubtype="0" fill="hold" nodeType="clickEffect">
                                  <p:stCondLst>
                                    <p:cond delay="0"/>
                                  </p:stCondLst>
                                  <p:childTnLst>
                                    <p:set>
                                      <p:cBhvr>
                                        <p:cTn id="34" dur="1" fill="hold">
                                          <p:stCondLst>
                                            <p:cond delay="0"/>
                                          </p:stCondLst>
                                        </p:cTn>
                                        <p:tgtEl>
                                          <p:spTgt spid="49155">
                                            <p:txEl>
                                              <p:pRg st="4" end="4"/>
                                            </p:txEl>
                                          </p:spTgt>
                                        </p:tgtEl>
                                        <p:attrNameLst>
                                          <p:attrName>style.visibility</p:attrName>
                                        </p:attrNameLst>
                                      </p:cBhvr>
                                      <p:to>
                                        <p:strVal val="visible"/>
                                      </p:to>
                                    </p:set>
                                    <p:anim calcmode="lin" valueType="num">
                                      <p:cBhvr>
                                        <p:cTn id="35" dur="1000" fill="hold"/>
                                        <p:tgtEl>
                                          <p:spTgt spid="49155">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49155">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49155">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5" presetClass="entr" presetSubtype="0" fill="hold" nodeType="clickEffect">
                                  <p:stCondLst>
                                    <p:cond delay="0"/>
                                  </p:stCondLst>
                                  <p:childTnLst>
                                    <p:set>
                                      <p:cBhvr>
                                        <p:cTn id="41" dur="1" fill="hold">
                                          <p:stCondLst>
                                            <p:cond delay="0"/>
                                          </p:stCondLst>
                                        </p:cTn>
                                        <p:tgtEl>
                                          <p:spTgt spid="49155">
                                            <p:txEl>
                                              <p:pRg st="5" end="5"/>
                                            </p:txEl>
                                          </p:spTgt>
                                        </p:tgtEl>
                                        <p:attrNameLst>
                                          <p:attrName>style.visibility</p:attrName>
                                        </p:attrNameLst>
                                      </p:cBhvr>
                                      <p:to>
                                        <p:strVal val="visible"/>
                                      </p:to>
                                    </p:set>
                                    <p:anim calcmode="lin" valueType="num">
                                      <p:cBhvr>
                                        <p:cTn id="42" dur="1000" fill="hold"/>
                                        <p:tgtEl>
                                          <p:spTgt spid="49155">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49155">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49155">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5" presetClass="entr" presetSubtype="0" fill="hold" nodeType="clickEffect">
                                  <p:stCondLst>
                                    <p:cond delay="0"/>
                                  </p:stCondLst>
                                  <p:childTnLst>
                                    <p:set>
                                      <p:cBhvr>
                                        <p:cTn id="48" dur="1" fill="hold">
                                          <p:stCondLst>
                                            <p:cond delay="0"/>
                                          </p:stCondLst>
                                        </p:cTn>
                                        <p:tgtEl>
                                          <p:spTgt spid="49155">
                                            <p:txEl>
                                              <p:pRg st="6" end="6"/>
                                            </p:txEl>
                                          </p:spTgt>
                                        </p:tgtEl>
                                        <p:attrNameLst>
                                          <p:attrName>style.visibility</p:attrName>
                                        </p:attrNameLst>
                                      </p:cBhvr>
                                      <p:to>
                                        <p:strVal val="visible"/>
                                      </p:to>
                                    </p:set>
                                    <p:anim calcmode="lin" valueType="num">
                                      <p:cBhvr>
                                        <p:cTn id="49" dur="1000" fill="hold"/>
                                        <p:tgtEl>
                                          <p:spTgt spid="49155">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49155">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49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z="4000" b="0"/>
              <a:t>Genetic Programming</a:t>
            </a:r>
            <a:br>
              <a:rPr lang="en-US" sz="4000" b="0"/>
            </a:br>
            <a:endParaRPr lang="en-US" sz="4000" b="0"/>
          </a:p>
        </p:txBody>
      </p:sp>
      <p:sp>
        <p:nvSpPr>
          <p:cNvPr id="96259" name="Rectangle 3"/>
          <p:cNvSpPr>
            <a:spLocks noGrp="1" noChangeArrowheads="1"/>
          </p:cNvSpPr>
          <p:nvPr>
            <p:ph type="body" idx="1"/>
          </p:nvPr>
        </p:nvSpPr>
        <p:spPr>
          <a:xfrm>
            <a:off x="609600" y="1600200"/>
            <a:ext cx="10972800" cy="4953000"/>
          </a:xfrm>
        </p:spPr>
        <p:txBody>
          <a:bodyPr/>
          <a:lstStyle/>
          <a:p>
            <a:pPr>
              <a:lnSpc>
                <a:spcPct val="90000"/>
              </a:lnSpc>
            </a:pPr>
            <a:r>
              <a:rPr lang="en-US" sz="2400"/>
              <a:t>In programming languages such as LISP, the mathematical notation is not written in standard notation, but in prefix notation. Some examples of this: </a:t>
            </a:r>
          </a:p>
          <a:p>
            <a:pPr>
              <a:lnSpc>
                <a:spcPct val="90000"/>
              </a:lnSpc>
            </a:pPr>
            <a:r>
              <a:rPr lang="en-US" sz="2400"/>
              <a:t>+ 2 1	  : 	2 + 1 </a:t>
            </a:r>
          </a:p>
          <a:p>
            <a:pPr>
              <a:lnSpc>
                <a:spcPct val="90000"/>
              </a:lnSpc>
            </a:pPr>
            <a:r>
              <a:rPr lang="en-US" sz="2400"/>
              <a:t>* + 2 1 2 	  : 	2 * (2+1) </a:t>
            </a:r>
          </a:p>
          <a:p>
            <a:pPr>
              <a:lnSpc>
                <a:spcPct val="90000"/>
              </a:lnSpc>
            </a:pPr>
            <a:r>
              <a:rPr lang="en-US" sz="2400"/>
              <a:t>* + - 2 1 4 9  : 	9 * ((2 - 1) + 4) </a:t>
            </a:r>
          </a:p>
          <a:p>
            <a:pPr>
              <a:lnSpc>
                <a:spcPct val="90000"/>
              </a:lnSpc>
            </a:pPr>
            <a:r>
              <a:rPr lang="en-US" sz="2400"/>
              <a:t>Notice the difference between the left-hand side to the right? Apart from the order being different, no parenthesis! The prefix method makes it a lot easier for programmers and compilers alike, because order precedence is not an issue. </a:t>
            </a:r>
          </a:p>
          <a:p>
            <a:pPr>
              <a:lnSpc>
                <a:spcPct val="90000"/>
              </a:lnSpc>
            </a:pPr>
            <a:r>
              <a:rPr lang="en-US" sz="2400"/>
              <a:t>You can build expression trees out of these strings that then can be easily evaluated, for example, here are the trees for the above three expressions. </a:t>
            </a:r>
          </a:p>
        </p:txBody>
      </p:sp>
    </p:spTree>
    <p:extLst>
      <p:ext uri="{BB962C8B-B14F-4D97-AF65-F5344CB8AC3E}">
        <p14:creationId xmlns:p14="http://schemas.microsoft.com/office/powerpoint/2010/main" val="2778206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animEffect transition="in" filter="checkerboard(across)">
                                      <p:cBhvr>
                                        <p:cTn id="7" dur="500"/>
                                        <p:tgtEl>
                                          <p:spTgt spid="9625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96259">
                                            <p:txEl>
                                              <p:pRg st="2" end="2"/>
                                            </p:txEl>
                                          </p:spTgt>
                                        </p:tgtEl>
                                        <p:attrNameLst>
                                          <p:attrName>style.visibility</p:attrName>
                                        </p:attrNameLst>
                                      </p:cBhvr>
                                      <p:to>
                                        <p:strVal val="visible"/>
                                      </p:to>
                                    </p:set>
                                    <p:animEffect transition="in" filter="checkerboard(across)">
                                      <p:cBhvr>
                                        <p:cTn id="12" dur="500"/>
                                        <p:tgtEl>
                                          <p:spTgt spid="9625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96259">
                                            <p:txEl>
                                              <p:pRg st="3" end="3"/>
                                            </p:txEl>
                                          </p:spTgt>
                                        </p:tgtEl>
                                        <p:attrNameLst>
                                          <p:attrName>style.visibility</p:attrName>
                                        </p:attrNameLst>
                                      </p:cBhvr>
                                      <p:to>
                                        <p:strVal val="visible"/>
                                      </p:to>
                                    </p:set>
                                    <p:animEffect transition="in" filter="checkerboard(across)">
                                      <p:cBhvr>
                                        <p:cTn id="17" dur="500"/>
                                        <p:tgtEl>
                                          <p:spTgt spid="9625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96259">
                                            <p:txEl>
                                              <p:pRg st="4" end="4"/>
                                            </p:txEl>
                                          </p:spTgt>
                                        </p:tgtEl>
                                        <p:attrNameLst>
                                          <p:attrName>style.visibility</p:attrName>
                                        </p:attrNameLst>
                                      </p:cBhvr>
                                      <p:to>
                                        <p:strVal val="visible"/>
                                      </p:to>
                                    </p:set>
                                    <p:animEffect transition="in" filter="checkerboard(across)">
                                      <p:cBhvr>
                                        <p:cTn id="22" dur="500"/>
                                        <p:tgtEl>
                                          <p:spTgt spid="96259">
                                            <p:txEl>
                                              <p:pRg st="4" end="4"/>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96259">
                                            <p:txEl>
                                              <p:pRg st="5" end="5"/>
                                            </p:txEl>
                                          </p:spTgt>
                                        </p:tgtEl>
                                        <p:attrNameLst>
                                          <p:attrName>style.visibility</p:attrName>
                                        </p:attrNameLst>
                                      </p:cBhvr>
                                      <p:to>
                                        <p:strVal val="visible"/>
                                      </p:to>
                                    </p:set>
                                    <p:animEffect transition="in" filter="checkerboard(across)">
                                      <p:cBhvr>
                                        <p:cTn id="25" dur="500"/>
                                        <p:tgtEl>
                                          <p:spTgt spid="962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b="0"/>
              <a:t>Genetic Programming</a:t>
            </a:r>
          </a:p>
        </p:txBody>
      </p:sp>
      <p:sp>
        <p:nvSpPr>
          <p:cNvPr id="99331" name="Rectangle 3"/>
          <p:cNvSpPr>
            <a:spLocks noGrp="1" noChangeArrowheads="1"/>
          </p:cNvSpPr>
          <p:nvPr>
            <p:ph type="body" idx="1"/>
          </p:nvPr>
        </p:nvSpPr>
        <p:spPr/>
        <p:txBody>
          <a:bodyPr/>
          <a:lstStyle/>
          <a:p>
            <a:pPr>
              <a:buFont typeface="Wingdings" pitchFamily="2" charset="2"/>
              <a:buNone/>
            </a:pPr>
            <a:endParaRPr lang="en-US"/>
          </a:p>
        </p:txBody>
      </p:sp>
      <p:pic>
        <p:nvPicPr>
          <p:cNvPr id="993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800" y="2590801"/>
            <a:ext cx="8737600" cy="328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73061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b="0"/>
              <a:t>Genetic Programming</a:t>
            </a:r>
          </a:p>
        </p:txBody>
      </p:sp>
      <p:sp>
        <p:nvSpPr>
          <p:cNvPr id="98307" name="Rectangle 3"/>
          <p:cNvSpPr>
            <a:spLocks noGrp="1" noChangeArrowheads="1"/>
          </p:cNvSpPr>
          <p:nvPr>
            <p:ph type="body" idx="1"/>
          </p:nvPr>
        </p:nvSpPr>
        <p:spPr>
          <a:xfrm>
            <a:off x="609600" y="1600200"/>
            <a:ext cx="10972800" cy="4800600"/>
          </a:xfrm>
        </p:spPr>
        <p:txBody>
          <a:bodyPr/>
          <a:lstStyle/>
          <a:p>
            <a:pPr>
              <a:lnSpc>
                <a:spcPct val="90000"/>
              </a:lnSpc>
            </a:pPr>
            <a:r>
              <a:rPr lang="en-US" sz="2800"/>
              <a:t>You can see how expression evaluation is thus a lot easier.</a:t>
            </a:r>
          </a:p>
          <a:p>
            <a:pPr>
              <a:lnSpc>
                <a:spcPct val="90000"/>
              </a:lnSpc>
            </a:pPr>
            <a:r>
              <a:rPr lang="en-US" sz="2800"/>
              <a:t>What this have to do with GAs? If for example you have numerical data and 'answers', but no expression to conjoin the data with the answers. </a:t>
            </a:r>
          </a:p>
          <a:p>
            <a:pPr>
              <a:lnSpc>
                <a:spcPct val="90000"/>
              </a:lnSpc>
            </a:pPr>
            <a:r>
              <a:rPr lang="en-US" sz="2800"/>
              <a:t>A genetic algorithm can be used to 'evolve' an expression tree to create a very close fit to the data.</a:t>
            </a:r>
          </a:p>
          <a:p>
            <a:pPr>
              <a:lnSpc>
                <a:spcPct val="90000"/>
              </a:lnSpc>
            </a:pPr>
            <a:r>
              <a:rPr lang="en-US" sz="2800"/>
              <a:t> By 'splicing' and 'grafting' the trees and evaluating the resulting expression with the data and testing it to the answers, the fitness function can return how close the expression is. </a:t>
            </a:r>
          </a:p>
        </p:txBody>
      </p:sp>
    </p:spTree>
    <p:extLst>
      <p:ext uri="{BB962C8B-B14F-4D97-AF65-F5344CB8AC3E}">
        <p14:creationId xmlns:p14="http://schemas.microsoft.com/office/powerpoint/2010/main" val="167856031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b="0"/>
              <a:t>Genetic Programming</a:t>
            </a:r>
          </a:p>
        </p:txBody>
      </p:sp>
      <p:sp>
        <p:nvSpPr>
          <p:cNvPr id="102403" name="Rectangle 3"/>
          <p:cNvSpPr>
            <a:spLocks noGrp="1" noChangeArrowheads="1"/>
          </p:cNvSpPr>
          <p:nvPr>
            <p:ph type="body" idx="1"/>
          </p:nvPr>
        </p:nvSpPr>
        <p:spPr>
          <a:xfrm>
            <a:off x="609600" y="1600200"/>
            <a:ext cx="10972800" cy="4876800"/>
          </a:xfrm>
        </p:spPr>
        <p:txBody>
          <a:bodyPr/>
          <a:lstStyle/>
          <a:p>
            <a:pPr>
              <a:lnSpc>
                <a:spcPct val="90000"/>
              </a:lnSpc>
            </a:pPr>
            <a:r>
              <a:rPr lang="en-US"/>
              <a:t>The limitations of genetic programming lie in the </a:t>
            </a:r>
            <a:r>
              <a:rPr lang="en-US" b="1"/>
              <a:t>huge</a:t>
            </a:r>
            <a:r>
              <a:rPr lang="en-US"/>
              <a:t> search space the GAs have to search for - an infinite number of equations. </a:t>
            </a:r>
          </a:p>
          <a:p>
            <a:pPr>
              <a:lnSpc>
                <a:spcPct val="90000"/>
              </a:lnSpc>
            </a:pPr>
            <a:r>
              <a:rPr lang="en-US"/>
              <a:t>Therefore, normally before running a GA to search for an equation, the user tells the program which operators and numerical ranges to search under. </a:t>
            </a:r>
          </a:p>
          <a:p>
            <a:pPr>
              <a:lnSpc>
                <a:spcPct val="90000"/>
              </a:lnSpc>
            </a:pPr>
            <a:r>
              <a:rPr lang="en-US"/>
              <a:t>Uses of genetic programming can lie in stock market prediction, advanced mathematics and military applications .</a:t>
            </a:r>
          </a:p>
        </p:txBody>
      </p:sp>
    </p:spTree>
    <p:extLst>
      <p:ext uri="{BB962C8B-B14F-4D97-AF65-F5344CB8AC3E}">
        <p14:creationId xmlns:p14="http://schemas.microsoft.com/office/powerpoint/2010/main" val="10604214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Effect transition="in" filter="slide(fromBottom)">
                                      <p:cBhvr>
                                        <p:cTn id="7" dur="500"/>
                                        <p:tgtEl>
                                          <p:spTgt spid="1024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02403">
                                            <p:txEl>
                                              <p:pRg st="1" end="1"/>
                                            </p:txEl>
                                          </p:spTgt>
                                        </p:tgtEl>
                                        <p:attrNameLst>
                                          <p:attrName>style.visibility</p:attrName>
                                        </p:attrNameLst>
                                      </p:cBhvr>
                                      <p:to>
                                        <p:strVal val="visible"/>
                                      </p:to>
                                    </p:set>
                                    <p:animEffect transition="in" filter="slide(fromBottom)">
                                      <p:cBhvr>
                                        <p:cTn id="12" dur="500"/>
                                        <p:tgtEl>
                                          <p:spTgt spid="1024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102403">
                                            <p:txEl>
                                              <p:pRg st="2" end="2"/>
                                            </p:txEl>
                                          </p:spTgt>
                                        </p:tgtEl>
                                        <p:attrNameLst>
                                          <p:attrName>style.visibility</p:attrName>
                                        </p:attrNameLst>
                                      </p:cBhvr>
                                      <p:to>
                                        <p:strVal val="visible"/>
                                      </p:to>
                                    </p:set>
                                    <p:animEffect transition="in" filter="slide(fromBottom)">
                                      <p:cBhvr>
                                        <p:cTn id="17" dur="500"/>
                                        <p:tgtEl>
                                          <p:spTgt spid="1024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Evolving Neural Networks </a:t>
            </a:r>
          </a:p>
        </p:txBody>
      </p:sp>
      <p:sp>
        <p:nvSpPr>
          <p:cNvPr id="105475" name="Rectangle 3"/>
          <p:cNvSpPr>
            <a:spLocks noGrp="1" noChangeArrowheads="1"/>
          </p:cNvSpPr>
          <p:nvPr>
            <p:ph type="body" idx="1"/>
          </p:nvPr>
        </p:nvSpPr>
        <p:spPr/>
        <p:txBody>
          <a:bodyPr/>
          <a:lstStyle/>
          <a:p>
            <a:r>
              <a:rPr lang="en-US"/>
              <a:t>Evolving the architecture of neural network is slightly more complicated, and there have been several ways of doing it. For small nets, a simple matrix represents which neuron connects which, and then this matrix is, in turn, converted into the necessary 'genes', and various combinations of these are evolved.</a:t>
            </a:r>
          </a:p>
        </p:txBody>
      </p:sp>
    </p:spTree>
    <p:extLst>
      <p:ext uri="{BB962C8B-B14F-4D97-AF65-F5344CB8AC3E}">
        <p14:creationId xmlns:p14="http://schemas.microsoft.com/office/powerpoint/2010/main" val="250931375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a:t>Evolving Neural Networks </a:t>
            </a:r>
          </a:p>
        </p:txBody>
      </p:sp>
      <p:sp>
        <p:nvSpPr>
          <p:cNvPr id="106499" name="Rectangle 3"/>
          <p:cNvSpPr>
            <a:spLocks noGrp="1" noChangeArrowheads="1"/>
          </p:cNvSpPr>
          <p:nvPr>
            <p:ph type="body" idx="1"/>
          </p:nvPr>
        </p:nvSpPr>
        <p:spPr>
          <a:xfrm>
            <a:off x="609600" y="1600200"/>
            <a:ext cx="10972800" cy="4876800"/>
          </a:xfrm>
        </p:spPr>
        <p:txBody>
          <a:bodyPr/>
          <a:lstStyle/>
          <a:p>
            <a:pPr>
              <a:lnSpc>
                <a:spcPct val="90000"/>
              </a:lnSpc>
            </a:pPr>
            <a:r>
              <a:rPr lang="en-US" sz="2800"/>
              <a:t>Many would think that a learning function could be evolved via genetic programming. Unfortunately, genetic programming combined with neural networks could be </a:t>
            </a:r>
            <a:r>
              <a:rPr lang="en-US" sz="2800" i="1"/>
              <a:t>incredibly</a:t>
            </a:r>
            <a:r>
              <a:rPr lang="en-US" sz="2800"/>
              <a:t> slow, thus impractical. </a:t>
            </a:r>
          </a:p>
          <a:p>
            <a:pPr>
              <a:lnSpc>
                <a:spcPct val="90000"/>
              </a:lnSpc>
            </a:pPr>
            <a:r>
              <a:rPr lang="en-US" sz="2800"/>
              <a:t>As with many problems, you have to constrain what you are attempting to create. </a:t>
            </a:r>
          </a:p>
          <a:p>
            <a:pPr>
              <a:lnSpc>
                <a:spcPct val="90000"/>
              </a:lnSpc>
            </a:pPr>
            <a:r>
              <a:rPr lang="en-US" sz="2800"/>
              <a:t>For example, in 1990, David Chalmers attempted to evolve a function as good as the delta rule. </a:t>
            </a:r>
          </a:p>
          <a:p>
            <a:pPr>
              <a:lnSpc>
                <a:spcPct val="90000"/>
              </a:lnSpc>
            </a:pPr>
            <a:r>
              <a:rPr lang="en-US" sz="2800"/>
              <a:t>He did this by creating a general equation based upon the delta rule with 8 unknowns, which the genetic algorithm then evolved.</a:t>
            </a:r>
          </a:p>
        </p:txBody>
      </p:sp>
    </p:spTree>
    <p:extLst>
      <p:ext uri="{BB962C8B-B14F-4D97-AF65-F5344CB8AC3E}">
        <p14:creationId xmlns:p14="http://schemas.microsoft.com/office/powerpoint/2010/main" val="294142432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b="0"/>
              <a:t>Other Areas</a:t>
            </a:r>
          </a:p>
        </p:txBody>
      </p:sp>
      <p:sp>
        <p:nvSpPr>
          <p:cNvPr id="110595" name="Rectangle 3"/>
          <p:cNvSpPr>
            <a:spLocks noGrp="1" noChangeArrowheads="1"/>
          </p:cNvSpPr>
          <p:nvPr>
            <p:ph type="body" idx="1"/>
          </p:nvPr>
        </p:nvSpPr>
        <p:spPr>
          <a:xfrm>
            <a:off x="609600" y="1600200"/>
            <a:ext cx="10972800" cy="4724400"/>
          </a:xfrm>
        </p:spPr>
        <p:txBody>
          <a:bodyPr/>
          <a:lstStyle/>
          <a:p>
            <a:pPr>
              <a:lnSpc>
                <a:spcPct val="90000"/>
              </a:lnSpc>
            </a:pPr>
            <a:endParaRPr lang="en-US" sz="2400" b="1"/>
          </a:p>
          <a:p>
            <a:pPr>
              <a:lnSpc>
                <a:spcPct val="90000"/>
              </a:lnSpc>
            </a:pPr>
            <a:r>
              <a:rPr lang="en-US" sz="2400"/>
              <a:t>Genetic Algorithms can be applied to virtually any problem that has a large search space. </a:t>
            </a:r>
          </a:p>
          <a:p>
            <a:pPr>
              <a:lnSpc>
                <a:spcPct val="90000"/>
              </a:lnSpc>
              <a:buFont typeface="Wingdings" pitchFamily="2" charset="2"/>
              <a:buNone/>
            </a:pPr>
            <a:endParaRPr lang="en-US" sz="2400"/>
          </a:p>
          <a:p>
            <a:pPr>
              <a:lnSpc>
                <a:spcPct val="90000"/>
              </a:lnSpc>
            </a:pPr>
            <a:r>
              <a:rPr lang="en-US" sz="2400"/>
              <a:t>Al Biles uses genetic algorithms to filter out 'good' and 'bad' riffs for jazz improvisation. </a:t>
            </a:r>
          </a:p>
          <a:p>
            <a:pPr>
              <a:lnSpc>
                <a:spcPct val="90000"/>
              </a:lnSpc>
            </a:pPr>
            <a:endParaRPr lang="en-US" sz="2400"/>
          </a:p>
          <a:p>
            <a:pPr>
              <a:lnSpc>
                <a:spcPct val="90000"/>
              </a:lnSpc>
            </a:pPr>
            <a:r>
              <a:rPr lang="en-US" sz="2400"/>
              <a:t>The military uses GAs to evolve equations to differentiate between different radar returns.</a:t>
            </a:r>
          </a:p>
          <a:p>
            <a:pPr>
              <a:lnSpc>
                <a:spcPct val="90000"/>
              </a:lnSpc>
            </a:pPr>
            <a:endParaRPr lang="en-US" sz="2400"/>
          </a:p>
          <a:p>
            <a:pPr>
              <a:lnSpc>
                <a:spcPct val="90000"/>
              </a:lnSpc>
            </a:pPr>
            <a:r>
              <a:rPr lang="en-US" sz="2400"/>
              <a:t>Stock companies use GA-powered programs to predict the stock market. </a:t>
            </a:r>
          </a:p>
        </p:txBody>
      </p:sp>
    </p:spTree>
    <p:extLst>
      <p:ext uri="{BB962C8B-B14F-4D97-AF65-F5344CB8AC3E}">
        <p14:creationId xmlns:p14="http://schemas.microsoft.com/office/powerpoint/2010/main" val="24691242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0595">
                                            <p:txEl>
                                              <p:pRg st="1" end="1"/>
                                            </p:txEl>
                                          </p:spTgt>
                                        </p:tgtEl>
                                        <p:attrNameLst>
                                          <p:attrName>style.visibility</p:attrName>
                                        </p:attrNameLst>
                                      </p:cBhvr>
                                      <p:to>
                                        <p:strVal val="visible"/>
                                      </p:to>
                                    </p:set>
                                    <p:animEffect transition="in" filter="diamond(in)">
                                      <p:cBhvr>
                                        <p:cTn id="7" dur="2000"/>
                                        <p:tgtEl>
                                          <p:spTgt spid="11059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0595">
                                            <p:txEl>
                                              <p:pRg st="3" end="3"/>
                                            </p:txEl>
                                          </p:spTgt>
                                        </p:tgtEl>
                                        <p:attrNameLst>
                                          <p:attrName>style.visibility</p:attrName>
                                        </p:attrNameLst>
                                      </p:cBhvr>
                                      <p:to>
                                        <p:strVal val="visible"/>
                                      </p:to>
                                    </p:set>
                                    <p:animEffect transition="in" filter="diamond(in)">
                                      <p:cBhvr>
                                        <p:cTn id="12" dur="2000"/>
                                        <p:tgtEl>
                                          <p:spTgt spid="110595">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10595">
                                            <p:txEl>
                                              <p:pRg st="5" end="5"/>
                                            </p:txEl>
                                          </p:spTgt>
                                        </p:tgtEl>
                                        <p:attrNameLst>
                                          <p:attrName>style.visibility</p:attrName>
                                        </p:attrNameLst>
                                      </p:cBhvr>
                                      <p:to>
                                        <p:strVal val="visible"/>
                                      </p:to>
                                    </p:set>
                                    <p:animEffect transition="in" filter="diamond(in)">
                                      <p:cBhvr>
                                        <p:cTn id="17" dur="2000"/>
                                        <p:tgtEl>
                                          <p:spTgt spid="110595">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110595">
                                            <p:txEl>
                                              <p:pRg st="7" end="7"/>
                                            </p:txEl>
                                          </p:spTgt>
                                        </p:tgtEl>
                                        <p:attrNameLst>
                                          <p:attrName>style.visibility</p:attrName>
                                        </p:attrNameLst>
                                      </p:cBhvr>
                                      <p:to>
                                        <p:strVal val="visible"/>
                                      </p:to>
                                    </p:set>
                                    <p:animEffect transition="in" filter="diamond(in)">
                                      <p:cBhvr>
                                        <p:cTn id="22" dur="2000"/>
                                        <p:tgtEl>
                                          <p:spTgt spid="1105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87" name="Rectangle 147"/>
          <p:cNvSpPr>
            <a:spLocks noGrp="1" noChangeArrowheads="1"/>
          </p:cNvSpPr>
          <p:nvPr>
            <p:ph type="title"/>
          </p:nvPr>
        </p:nvSpPr>
        <p:spPr/>
        <p:txBody>
          <a:bodyPr/>
          <a:lstStyle/>
          <a:p>
            <a:r>
              <a:rPr lang="en-US"/>
              <a:t>Example</a:t>
            </a:r>
          </a:p>
        </p:txBody>
      </p:sp>
      <p:sp>
        <p:nvSpPr>
          <p:cNvPr id="112643" name="Rectangle 3"/>
          <p:cNvSpPr>
            <a:spLocks noGrp="1" noChangeArrowheads="1"/>
          </p:cNvSpPr>
          <p:nvPr>
            <p:ph type="body" sz="half" idx="1"/>
          </p:nvPr>
        </p:nvSpPr>
        <p:spPr>
          <a:xfrm>
            <a:off x="609600" y="1600201"/>
            <a:ext cx="10972800" cy="4530725"/>
          </a:xfrm>
        </p:spPr>
        <p:txBody>
          <a:bodyPr/>
          <a:lstStyle/>
          <a:p>
            <a:r>
              <a:rPr lang="en-US" sz="2800"/>
              <a:t>f(x) = {MAX(x</a:t>
            </a:r>
            <a:r>
              <a:rPr lang="en-US" sz="2800" baseline="30000"/>
              <a:t>2</a:t>
            </a:r>
            <a:r>
              <a:rPr lang="en-US" sz="2800"/>
              <a:t>): 0 &lt;= x &lt;= 32 }</a:t>
            </a:r>
          </a:p>
          <a:p>
            <a:r>
              <a:rPr lang="en-US" sz="2800"/>
              <a:t>Encode Solution:  Just use 5 bits (1 or 0).</a:t>
            </a:r>
          </a:p>
          <a:p>
            <a:r>
              <a:rPr lang="en-US" sz="2800"/>
              <a:t>Generate initial population.</a:t>
            </a:r>
          </a:p>
          <a:p>
            <a:pPr lvl="1"/>
            <a:endParaRPr lang="en-US" sz="2400"/>
          </a:p>
          <a:p>
            <a:endParaRPr lang="en-US" sz="2800"/>
          </a:p>
          <a:p>
            <a:endParaRPr lang="en-US" sz="2800"/>
          </a:p>
          <a:p>
            <a:r>
              <a:rPr lang="en-US" sz="2800"/>
              <a:t>Evaluate each solution against objective.</a:t>
            </a:r>
          </a:p>
          <a:p>
            <a:pPr>
              <a:buFont typeface="Wingdings" pitchFamily="2" charset="2"/>
              <a:buNone/>
            </a:pPr>
            <a:endParaRPr lang="en-US" sz="2800"/>
          </a:p>
          <a:p>
            <a:endParaRPr lang="en-US" sz="2800"/>
          </a:p>
        </p:txBody>
      </p:sp>
      <p:graphicFrame>
        <p:nvGraphicFramePr>
          <p:cNvPr id="112830" name="Group 190"/>
          <p:cNvGraphicFramePr>
            <a:graphicFrameLocks noGrp="1"/>
          </p:cNvGraphicFramePr>
          <p:nvPr>
            <p:ph sz="quarter" idx="3"/>
          </p:nvPr>
        </p:nvGraphicFramePr>
        <p:xfrm>
          <a:off x="3454400" y="5257800"/>
          <a:ext cx="4876800" cy="1371600"/>
        </p:xfrm>
        <a:graphic>
          <a:graphicData uri="http://schemas.openxmlformats.org/drawingml/2006/table">
            <a:tbl>
              <a:tblPr/>
              <a:tblGrid>
                <a:gridCol w="1219200"/>
                <a:gridCol w="1219200"/>
                <a:gridCol w="1219200"/>
                <a:gridCol w="1219200"/>
              </a:tblGrid>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Sol.</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String</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Fitness</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 of Total</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A</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01101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169</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14.4</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B</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11000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576</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49.2</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C</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01000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64</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5.5</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D</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10011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361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30.9</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2792" name="Group 152"/>
          <p:cNvGraphicFramePr>
            <a:graphicFrameLocks noGrp="1"/>
          </p:cNvGraphicFramePr>
          <p:nvPr>
            <p:ph sz="quarter" idx="2"/>
          </p:nvPr>
        </p:nvGraphicFramePr>
        <p:xfrm>
          <a:off x="3860800" y="3276600"/>
          <a:ext cx="2946402" cy="1143000"/>
        </p:xfrm>
        <a:graphic>
          <a:graphicData uri="http://schemas.openxmlformats.org/drawingml/2006/table">
            <a:tbl>
              <a:tblPr/>
              <a:tblGrid>
                <a:gridCol w="491067"/>
                <a:gridCol w="491067"/>
                <a:gridCol w="488951"/>
                <a:gridCol w="493183"/>
                <a:gridCol w="491067"/>
                <a:gridCol w="491067"/>
              </a:tblGrid>
              <a:tr h="2857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A</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B</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C</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D</a:t>
                      </a:r>
                    </a:p>
                  </a:txBody>
                  <a:tcPr marL="121920" marR="12192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0</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1</a:t>
                      </a:r>
                    </a:p>
                  </a:txBody>
                  <a:tcPr marL="121920" marR="12192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907320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334B6221-EC67-499F-8332-3831939CADAB}" type="slidenum">
              <a:rPr lang="en-GB"/>
              <a:pPr/>
              <a:t>11</a:t>
            </a:fld>
            <a:endParaRPr lang="en-GB"/>
          </a:p>
        </p:txBody>
      </p:sp>
      <p:sp>
        <p:nvSpPr>
          <p:cNvPr id="10242" name="Rectangle 2"/>
          <p:cNvSpPr>
            <a:spLocks noGrp="1" noChangeArrowheads="1"/>
          </p:cNvSpPr>
          <p:nvPr>
            <p:ph type="title"/>
          </p:nvPr>
        </p:nvSpPr>
        <p:spPr/>
        <p:txBody>
          <a:bodyPr/>
          <a:lstStyle/>
          <a:p>
            <a:r>
              <a:rPr lang="en-GB" b="1"/>
              <a:t>The Key Elements of Neural </a:t>
            </a:r>
            <a:r>
              <a:rPr lang="en-US" b="1"/>
              <a:t>Networks</a:t>
            </a:r>
            <a:endParaRPr lang="en-GB" b="1"/>
          </a:p>
        </p:txBody>
      </p:sp>
      <p:sp>
        <p:nvSpPr>
          <p:cNvPr id="10243" name="Rectangle 3"/>
          <p:cNvSpPr>
            <a:spLocks noGrp="1" noChangeArrowheads="1"/>
          </p:cNvSpPr>
          <p:nvPr>
            <p:ph type="body" idx="1"/>
          </p:nvPr>
        </p:nvSpPr>
        <p:spPr/>
        <p:txBody>
          <a:bodyPr>
            <a:normAutofit lnSpcReduction="10000"/>
          </a:bodyPr>
          <a:lstStyle/>
          <a:p>
            <a:r>
              <a:rPr lang="en-GB" sz="1800"/>
              <a:t>Neural computing requires a number of </a:t>
            </a:r>
            <a:r>
              <a:rPr lang="en-GB" sz="1800">
                <a:solidFill>
                  <a:schemeClr val="hlink"/>
                </a:solidFill>
              </a:rPr>
              <a:t>neurons</a:t>
            </a:r>
            <a:r>
              <a:rPr lang="en-GB" sz="1800"/>
              <a:t>, to be connected together into a </a:t>
            </a:r>
            <a:r>
              <a:rPr lang="en-GB" sz="1800">
                <a:solidFill>
                  <a:schemeClr val="hlink"/>
                </a:solidFill>
              </a:rPr>
              <a:t>neural network</a:t>
            </a:r>
            <a:r>
              <a:rPr lang="en-GB" sz="1800"/>
              <a:t>. </a:t>
            </a:r>
            <a:r>
              <a:rPr lang="en-US" sz="1800"/>
              <a:t>N</a:t>
            </a:r>
            <a:r>
              <a:rPr lang="en-GB" sz="1800"/>
              <a:t>eurons are arranged in layers</a:t>
            </a:r>
            <a:r>
              <a:rPr lang="en-US" sz="1800"/>
              <a:t>.</a:t>
            </a:r>
          </a:p>
          <a:p>
            <a:endParaRPr lang="en-US" sz="1800"/>
          </a:p>
          <a:p>
            <a:endParaRPr lang="en-US" sz="1800"/>
          </a:p>
          <a:p>
            <a:endParaRPr lang="en-US" sz="1800"/>
          </a:p>
          <a:p>
            <a:endParaRPr lang="en-US" sz="1800"/>
          </a:p>
          <a:p>
            <a:endParaRPr lang="en-US" sz="1800"/>
          </a:p>
          <a:p>
            <a:endParaRPr lang="en-US" sz="1800"/>
          </a:p>
          <a:p>
            <a:endParaRPr lang="en-US" sz="1800"/>
          </a:p>
          <a:p>
            <a:endParaRPr lang="en-US" sz="1800"/>
          </a:p>
          <a:p>
            <a:r>
              <a:rPr lang="en-GB" sz="1800"/>
              <a:t>Each neuron within the network is usually a simple processing unit which takes one or more inputs and produces an output. At each neuron, every input has an associated </a:t>
            </a:r>
            <a:r>
              <a:rPr lang="en-GB" sz="1800">
                <a:solidFill>
                  <a:schemeClr val="hlink"/>
                </a:solidFill>
              </a:rPr>
              <a:t>weight</a:t>
            </a:r>
            <a:r>
              <a:rPr lang="en-GB" sz="1800"/>
              <a:t> which modifies the strength of each input</a:t>
            </a:r>
            <a:r>
              <a:rPr lang="en-US" sz="1800"/>
              <a:t>. </a:t>
            </a:r>
            <a:r>
              <a:rPr lang="en-GB" sz="1800"/>
              <a:t>The neuron simply adds together all the inputs and calculates an output to be passed on. </a:t>
            </a:r>
          </a:p>
          <a:p>
            <a:endParaRPr lang="en-GB" sz="1800"/>
          </a:p>
          <a:p>
            <a:endParaRPr lang="en-GB" sz="1800"/>
          </a:p>
        </p:txBody>
      </p:sp>
      <p:pic>
        <p:nvPicPr>
          <p:cNvPr id="102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8533" y="2555631"/>
            <a:ext cx="516184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24975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Example Cont’d</a:t>
            </a:r>
          </a:p>
        </p:txBody>
      </p:sp>
      <p:sp>
        <p:nvSpPr>
          <p:cNvPr id="117763" name="Rectangle 3"/>
          <p:cNvSpPr>
            <a:spLocks noGrp="1" noChangeArrowheads="1"/>
          </p:cNvSpPr>
          <p:nvPr>
            <p:ph type="body" idx="1"/>
          </p:nvPr>
        </p:nvSpPr>
        <p:spPr/>
        <p:txBody>
          <a:bodyPr/>
          <a:lstStyle/>
          <a:p>
            <a:r>
              <a:rPr lang="en-US" sz="2800"/>
              <a:t>Create next generation of solutions</a:t>
            </a:r>
          </a:p>
          <a:p>
            <a:pPr lvl="1"/>
            <a:r>
              <a:rPr lang="en-US" sz="2400"/>
              <a:t>Probability of “being a parent” depends on the fitness.</a:t>
            </a:r>
          </a:p>
          <a:p>
            <a:r>
              <a:rPr lang="en-US" sz="2800"/>
              <a:t>Ways for parents to create next generation</a:t>
            </a:r>
          </a:p>
          <a:p>
            <a:pPr lvl="1"/>
            <a:r>
              <a:rPr lang="en-US" sz="2400"/>
              <a:t>Reproduction</a:t>
            </a:r>
          </a:p>
          <a:p>
            <a:pPr lvl="2"/>
            <a:r>
              <a:rPr lang="en-US" sz="2000"/>
              <a:t>Use a string again unmodified.</a:t>
            </a:r>
          </a:p>
          <a:p>
            <a:pPr lvl="1"/>
            <a:r>
              <a:rPr lang="en-US" sz="2400"/>
              <a:t>Crossover</a:t>
            </a:r>
          </a:p>
          <a:p>
            <a:pPr lvl="2"/>
            <a:r>
              <a:rPr lang="en-US" sz="2000"/>
              <a:t>Cut and paste portions of one string to another.</a:t>
            </a:r>
          </a:p>
          <a:p>
            <a:pPr lvl="1"/>
            <a:r>
              <a:rPr lang="en-US" sz="2400"/>
              <a:t>Mutation</a:t>
            </a:r>
          </a:p>
          <a:p>
            <a:pPr lvl="2"/>
            <a:r>
              <a:rPr lang="en-US" sz="2000"/>
              <a:t>Randomly flip a bit.</a:t>
            </a:r>
          </a:p>
          <a:p>
            <a:pPr lvl="1"/>
            <a:r>
              <a:rPr lang="en-US" sz="2400"/>
              <a:t>COMBINATION of all of the above.</a:t>
            </a:r>
          </a:p>
          <a:p>
            <a:endParaRPr lang="en-US" sz="2800"/>
          </a:p>
        </p:txBody>
      </p:sp>
    </p:spTree>
    <p:extLst>
      <p:ext uri="{BB962C8B-B14F-4D97-AF65-F5344CB8AC3E}">
        <p14:creationId xmlns:p14="http://schemas.microsoft.com/office/powerpoint/2010/main" val="96106197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nl-NL">
                <a:solidFill>
                  <a:schemeClr val="tx1"/>
                </a:solidFill>
                <a:effectLst/>
              </a:rPr>
              <a:t>Checkboard example</a:t>
            </a:r>
            <a:endParaRPr lang="en-US">
              <a:solidFill>
                <a:schemeClr val="tx1"/>
              </a:solidFill>
              <a:effectLst/>
            </a:endParaRPr>
          </a:p>
        </p:txBody>
      </p:sp>
      <p:sp>
        <p:nvSpPr>
          <p:cNvPr id="129027" name="Rectangle 3"/>
          <p:cNvSpPr>
            <a:spLocks noGrp="1" noChangeArrowheads="1"/>
          </p:cNvSpPr>
          <p:nvPr>
            <p:ph type="body" idx="1"/>
          </p:nvPr>
        </p:nvSpPr>
        <p:spPr/>
        <p:txBody>
          <a:bodyPr/>
          <a:lstStyle/>
          <a:p>
            <a:pPr lvl="1"/>
            <a:r>
              <a:rPr lang="nl-NL" sz="2400">
                <a:effectLst/>
              </a:rPr>
              <a:t>We are given an </a:t>
            </a:r>
            <a:r>
              <a:rPr lang="nl-NL" sz="2400" b="1" i="1">
                <a:effectLst/>
              </a:rPr>
              <a:t>n</a:t>
            </a:r>
            <a:r>
              <a:rPr lang="nl-NL" sz="2400">
                <a:effectLst/>
              </a:rPr>
              <a:t> by </a:t>
            </a:r>
            <a:r>
              <a:rPr lang="nl-NL" sz="2400" b="1" i="1">
                <a:effectLst/>
              </a:rPr>
              <a:t>n</a:t>
            </a:r>
            <a:r>
              <a:rPr lang="nl-NL" sz="2400">
                <a:effectLst/>
              </a:rPr>
              <a:t> checkboard in which every field can have a different colour from a set of four colors.</a:t>
            </a:r>
          </a:p>
          <a:p>
            <a:pPr lvl="1"/>
            <a:r>
              <a:rPr lang="nl-NL" sz="2400">
                <a:effectLst/>
              </a:rPr>
              <a:t> Goal is to achieve a checkboard in a way that there are no neighbours with the same color (not diagonal)</a:t>
            </a:r>
          </a:p>
          <a:p>
            <a:endParaRPr lang="en-US" sz="2400"/>
          </a:p>
        </p:txBody>
      </p:sp>
      <p:pic>
        <p:nvPicPr>
          <p:cNvPr id="129028" name="Picture 4" descr="checkboard_bef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3581400"/>
            <a:ext cx="4775200" cy="2686050"/>
          </a:xfrm>
          <a:prstGeom prst="rect">
            <a:avLst/>
          </a:prstGeom>
          <a:noFill/>
          <a:extLst>
            <a:ext uri="{909E8E84-426E-40DD-AFC4-6F175D3DCCD1}">
              <a14:hiddenFill xmlns:a14="http://schemas.microsoft.com/office/drawing/2010/main">
                <a:solidFill>
                  <a:srgbClr val="FFFFFF"/>
                </a:solidFill>
              </a14:hiddenFill>
            </a:ext>
          </a:extLst>
        </p:spPr>
      </p:pic>
      <p:pic>
        <p:nvPicPr>
          <p:cNvPr id="129029" name="Picture 5" descr="checkboard_af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7200" y="3581400"/>
            <a:ext cx="4775200" cy="2686050"/>
          </a:xfrm>
          <a:prstGeom prst="rect">
            <a:avLst/>
          </a:prstGeom>
          <a:noFill/>
          <a:extLst>
            <a:ext uri="{909E8E84-426E-40DD-AFC4-6F175D3DCCD1}">
              <a14:hiddenFill xmlns:a14="http://schemas.microsoft.com/office/drawing/2010/main">
                <a:solidFill>
                  <a:srgbClr val="FFFFFF"/>
                </a:solidFill>
              </a14:hiddenFill>
            </a:ext>
          </a:extLst>
        </p:spPr>
      </p:pic>
      <p:sp>
        <p:nvSpPr>
          <p:cNvPr id="129030" name="Line 6"/>
          <p:cNvSpPr>
            <a:spLocks noChangeShapeType="1"/>
          </p:cNvSpPr>
          <p:nvPr/>
        </p:nvSpPr>
        <p:spPr bwMode="auto">
          <a:xfrm>
            <a:off x="5486400" y="4724400"/>
            <a:ext cx="1016000" cy="0"/>
          </a:xfrm>
          <a:prstGeom prst="line">
            <a:avLst/>
          </a:prstGeom>
          <a:noFill/>
          <a:ln w="762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97113964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nl-NL">
                <a:solidFill>
                  <a:schemeClr val="tx1"/>
                </a:solidFill>
                <a:effectLst/>
              </a:rPr>
              <a:t>Checkboard example Cont’d</a:t>
            </a:r>
            <a:endParaRPr lang="en-US">
              <a:solidFill>
                <a:schemeClr val="tx1"/>
              </a:solidFill>
              <a:effectLst/>
            </a:endParaRPr>
          </a:p>
        </p:txBody>
      </p:sp>
      <p:sp>
        <p:nvSpPr>
          <p:cNvPr id="132099" name="Rectangle 3"/>
          <p:cNvSpPr>
            <a:spLocks noGrp="1" noChangeArrowheads="1"/>
          </p:cNvSpPr>
          <p:nvPr>
            <p:ph type="body" idx="1"/>
          </p:nvPr>
        </p:nvSpPr>
        <p:spPr/>
        <p:txBody>
          <a:bodyPr/>
          <a:lstStyle/>
          <a:p>
            <a:pPr lvl="1"/>
            <a:r>
              <a:rPr lang="nl-NL" sz="2400">
                <a:effectLst/>
              </a:rPr>
              <a:t>Chromosomes represent the way the checkboard is colored.</a:t>
            </a:r>
          </a:p>
          <a:p>
            <a:pPr lvl="1"/>
            <a:r>
              <a:rPr lang="nl-NL" sz="2400">
                <a:effectLst/>
              </a:rPr>
              <a:t> Chromosomes are not represented by bitstrings but by </a:t>
            </a:r>
            <a:r>
              <a:rPr lang="nl-NL" sz="2400" b="1">
                <a:effectLst/>
              </a:rPr>
              <a:t>bitmatrices</a:t>
            </a:r>
            <a:endParaRPr lang="nl-NL" sz="2400">
              <a:effectLst/>
            </a:endParaRPr>
          </a:p>
          <a:p>
            <a:pPr lvl="1"/>
            <a:r>
              <a:rPr lang="nl-NL" sz="2400">
                <a:effectLst/>
              </a:rPr>
              <a:t> The bits in the bitmatrix can have one of the four values 0, 1, 2 or 3, depending on the color.</a:t>
            </a:r>
          </a:p>
          <a:p>
            <a:pPr lvl="1"/>
            <a:r>
              <a:rPr lang="nl-NL" sz="2400">
                <a:effectLst/>
              </a:rPr>
              <a:t> Crossing-over involves matrix manipulation instead of point wise operating. </a:t>
            </a:r>
          </a:p>
          <a:p>
            <a:pPr lvl="1"/>
            <a:r>
              <a:rPr lang="nl-NL" sz="2400">
                <a:effectLst/>
              </a:rPr>
              <a:t>Crossing-over can be combining the parential matrices in a horizontal, vertical, triangular or square way.</a:t>
            </a:r>
          </a:p>
          <a:p>
            <a:pPr lvl="1"/>
            <a:r>
              <a:rPr lang="nl-NL" sz="2400">
                <a:effectLst/>
              </a:rPr>
              <a:t> Mutation remains bitwise changing bits in either one	of the other numbers.</a:t>
            </a:r>
          </a:p>
          <a:p>
            <a:endParaRPr lang="en-US" sz="2800"/>
          </a:p>
        </p:txBody>
      </p:sp>
    </p:spTree>
    <p:extLst>
      <p:ext uri="{BB962C8B-B14F-4D97-AF65-F5344CB8AC3E}">
        <p14:creationId xmlns:p14="http://schemas.microsoft.com/office/powerpoint/2010/main" val="220636835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nl-NL">
                <a:solidFill>
                  <a:schemeClr val="tx1"/>
                </a:solidFill>
                <a:effectLst/>
              </a:rPr>
              <a:t>Checkboard example Cont’d</a:t>
            </a:r>
            <a:endParaRPr lang="en-US">
              <a:solidFill>
                <a:schemeClr val="tx1"/>
              </a:solidFill>
              <a:effectLst/>
            </a:endParaRPr>
          </a:p>
        </p:txBody>
      </p:sp>
      <p:sp>
        <p:nvSpPr>
          <p:cNvPr id="134147" name="Rectangle 3"/>
          <p:cNvSpPr>
            <a:spLocks noGrp="1" noChangeArrowheads="1"/>
          </p:cNvSpPr>
          <p:nvPr>
            <p:ph type="body" idx="1"/>
          </p:nvPr>
        </p:nvSpPr>
        <p:spPr/>
        <p:txBody>
          <a:bodyPr/>
          <a:lstStyle/>
          <a:p>
            <a:pPr lvl="1">
              <a:spcBef>
                <a:spcPct val="50000"/>
              </a:spcBef>
              <a:buClrTx/>
              <a:buSzTx/>
              <a:buFontTx/>
              <a:buChar char="•"/>
            </a:pPr>
            <a:r>
              <a:rPr lang="nl-NL">
                <a:effectLst/>
              </a:rPr>
              <a:t>This problem can be seen as a graph with </a:t>
            </a:r>
            <a:r>
              <a:rPr lang="nl-NL" b="1" i="1">
                <a:effectLst/>
              </a:rPr>
              <a:t>n</a:t>
            </a:r>
            <a:r>
              <a:rPr lang="nl-NL">
                <a:effectLst/>
              </a:rPr>
              <a:t> nodes 	and </a:t>
            </a:r>
            <a:r>
              <a:rPr lang="nl-NL" b="1" i="1">
                <a:effectLst/>
              </a:rPr>
              <a:t>(n-1)</a:t>
            </a:r>
            <a:r>
              <a:rPr lang="nl-NL">
                <a:effectLst/>
              </a:rPr>
              <a:t> edges, so the fitness </a:t>
            </a:r>
            <a:r>
              <a:rPr lang="nl-NL" b="1">
                <a:effectLst/>
              </a:rPr>
              <a:t>f(x)</a:t>
            </a:r>
            <a:r>
              <a:rPr lang="nl-NL">
                <a:effectLst/>
              </a:rPr>
              <a:t> is defined as: </a:t>
            </a:r>
          </a:p>
          <a:p>
            <a:pPr lvl="1">
              <a:spcBef>
                <a:spcPct val="50000"/>
              </a:spcBef>
              <a:buClrTx/>
              <a:buSzTx/>
              <a:buFontTx/>
              <a:buChar char="•"/>
            </a:pPr>
            <a:endParaRPr lang="nl-NL">
              <a:effectLst/>
            </a:endParaRPr>
          </a:p>
          <a:p>
            <a:pPr lvl="1">
              <a:spcBef>
                <a:spcPct val="50000"/>
              </a:spcBef>
              <a:buClrTx/>
              <a:buSzTx/>
              <a:buFontTx/>
              <a:buNone/>
            </a:pPr>
            <a:r>
              <a:rPr lang="nl-NL" sz="4000" b="1">
                <a:effectLst/>
              </a:rPr>
              <a:t>			  f(x) = 2 · (n-1) ·n</a:t>
            </a:r>
            <a:endParaRPr lang="nl-NL" sz="4000">
              <a:effectLst/>
            </a:endParaRPr>
          </a:p>
          <a:p>
            <a:endParaRPr lang="en-US"/>
          </a:p>
        </p:txBody>
      </p:sp>
    </p:spTree>
    <p:extLst>
      <p:ext uri="{BB962C8B-B14F-4D97-AF65-F5344CB8AC3E}">
        <p14:creationId xmlns:p14="http://schemas.microsoft.com/office/powerpoint/2010/main" val="212252688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nl-NL">
                <a:solidFill>
                  <a:schemeClr val="tx1"/>
                </a:solidFill>
                <a:effectLst/>
              </a:rPr>
              <a:t>Checkboard example Cont’d</a:t>
            </a:r>
            <a:endParaRPr lang="en-US">
              <a:solidFill>
                <a:schemeClr val="tx1"/>
              </a:solidFill>
              <a:effectLst/>
            </a:endParaRPr>
          </a:p>
        </p:txBody>
      </p:sp>
      <p:sp>
        <p:nvSpPr>
          <p:cNvPr id="136195" name="Rectangle 3"/>
          <p:cNvSpPr>
            <a:spLocks noGrp="1" noChangeArrowheads="1"/>
          </p:cNvSpPr>
          <p:nvPr>
            <p:ph type="body" idx="1"/>
          </p:nvPr>
        </p:nvSpPr>
        <p:spPr>
          <a:xfrm>
            <a:off x="609600" y="1371601"/>
            <a:ext cx="10972800" cy="4759325"/>
          </a:xfrm>
        </p:spPr>
        <p:txBody>
          <a:bodyPr/>
          <a:lstStyle/>
          <a:p>
            <a:pPr lvl="1">
              <a:spcBef>
                <a:spcPct val="50000"/>
              </a:spcBef>
              <a:buClrTx/>
              <a:buSzTx/>
              <a:buFontTx/>
              <a:buChar char="•"/>
            </a:pPr>
            <a:r>
              <a:rPr lang="nl-NL">
                <a:effectLst/>
              </a:rPr>
              <a:t>Fitnesscurves for different cross-over rules:</a:t>
            </a:r>
          </a:p>
          <a:p>
            <a:endParaRPr lang="en-US"/>
          </a:p>
        </p:txBody>
      </p:sp>
      <p:pic>
        <p:nvPicPr>
          <p:cNvPr id="136196" name="Picture 4" descr="checkboard_fitnesscurve_all_vari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1957388"/>
            <a:ext cx="9448800" cy="4748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141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5"/>
          <p:cNvSpPr>
            <a:spLocks noGrp="1"/>
          </p:cNvSpPr>
          <p:nvPr>
            <p:ph type="sldNum" sz="quarter" idx="12"/>
          </p:nvPr>
        </p:nvSpPr>
        <p:spPr/>
        <p:txBody>
          <a:bodyPr/>
          <a:lstStyle/>
          <a:p>
            <a:r>
              <a:rPr lang="en-US"/>
              <a:t>Slide </a:t>
            </a:r>
            <a:fld id="{8DD6F2CB-12E2-4384-8635-30D966A58752}" type="slidenum">
              <a:rPr lang="en-GB"/>
              <a:pPr/>
              <a:t>12</a:t>
            </a:fld>
            <a:endParaRPr lang="en-GB"/>
          </a:p>
        </p:txBody>
      </p:sp>
      <p:pic>
        <p:nvPicPr>
          <p:cNvPr id="36897" name="Picture 10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8800" y="3956539"/>
            <a:ext cx="3488267" cy="982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96" name="Picture 10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3334" y="2901462"/>
            <a:ext cx="3911600" cy="1002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6" name="Rectangle 1026"/>
          <p:cNvSpPr>
            <a:spLocks noGrp="1" noChangeArrowheads="1"/>
          </p:cNvSpPr>
          <p:nvPr>
            <p:ph type="title"/>
          </p:nvPr>
        </p:nvSpPr>
        <p:spPr/>
        <p:txBody>
          <a:bodyPr/>
          <a:lstStyle/>
          <a:p>
            <a:r>
              <a:rPr lang="en-US"/>
              <a:t>Activation functions</a:t>
            </a:r>
            <a:endParaRPr lang="en-GB"/>
          </a:p>
        </p:txBody>
      </p:sp>
      <p:sp>
        <p:nvSpPr>
          <p:cNvPr id="36867" name="Rectangle 1027"/>
          <p:cNvSpPr>
            <a:spLocks noGrp="1" noChangeArrowheads="1"/>
          </p:cNvSpPr>
          <p:nvPr>
            <p:ph type="body" idx="1"/>
          </p:nvPr>
        </p:nvSpPr>
        <p:spPr>
          <a:xfrm>
            <a:off x="1577623" y="2017835"/>
            <a:ext cx="10363200" cy="778119"/>
          </a:xfrm>
        </p:spPr>
        <p:txBody>
          <a:bodyPr/>
          <a:lstStyle/>
          <a:p>
            <a:r>
              <a:rPr lang="en-US" sz="1800"/>
              <a:t>The activation function is generally non-linear. Linear functions are limited because the output is simply proportional to the input.</a:t>
            </a:r>
          </a:p>
        </p:txBody>
      </p:sp>
      <p:sp>
        <p:nvSpPr>
          <p:cNvPr id="36882" name="Text Box 1042"/>
          <p:cNvSpPr txBox="1">
            <a:spLocks noChangeArrowheads="1"/>
          </p:cNvSpPr>
          <p:nvPr/>
        </p:nvSpPr>
        <p:spPr bwMode="auto">
          <a:xfrm>
            <a:off x="2139244" y="352132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p>
        </p:txBody>
      </p:sp>
      <p:pic>
        <p:nvPicPr>
          <p:cNvPr id="36898" name="Picture 10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733" y="3956539"/>
            <a:ext cx="3048000" cy="969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99" name="Picture 10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0267" y="2901462"/>
            <a:ext cx="3217333" cy="969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6915" name="Group 1075"/>
          <p:cNvGraphicFramePr>
            <a:graphicFrameLocks noGrp="1"/>
          </p:cNvGraphicFramePr>
          <p:nvPr/>
        </p:nvGraphicFramePr>
        <p:xfrm>
          <a:off x="2573867" y="2848708"/>
          <a:ext cx="8128000" cy="3217986"/>
        </p:xfrm>
        <a:graphic>
          <a:graphicData uri="http://schemas.openxmlformats.org/drawingml/2006/table">
            <a:tbl>
              <a:tblPr/>
              <a:tblGrid>
                <a:gridCol w="4064000"/>
                <a:gridCol w="4064000"/>
              </a:tblGrid>
              <a:tr h="107266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GB" sz="1900" b="0" i="0" u="none" strike="noStrike" cap="none" normalizeH="0" baseline="0" dirty="0" smtClean="0">
                        <a:ln>
                          <a:noFill/>
                        </a:ln>
                        <a:solidFill>
                          <a:schemeClr val="tx1"/>
                        </a:solidFill>
                        <a:effectLst/>
                        <a:latin typeface="Tahoma" pitchFamily="34" charset="0"/>
                      </a:endParaRPr>
                    </a:p>
                  </a:txBody>
                  <a:tcPr marL="162560" marR="162560" marT="31652" marB="31652"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GB" sz="1900" b="0" i="0" u="none" strike="noStrike" cap="none" normalizeH="0" baseline="0" smtClean="0">
                        <a:ln>
                          <a:noFill/>
                        </a:ln>
                        <a:solidFill>
                          <a:schemeClr val="tx1"/>
                        </a:solidFill>
                        <a:effectLst/>
                        <a:latin typeface="Tahoma" pitchFamily="34" charset="0"/>
                      </a:endParaRPr>
                    </a:p>
                  </a:txBody>
                  <a:tcPr marL="162560" marR="162560" marT="31652" marB="31652"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7266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GB" sz="1900" b="0" i="0" u="none" strike="noStrike" cap="none" normalizeH="0" baseline="0" dirty="0" smtClean="0">
                        <a:ln>
                          <a:noFill/>
                        </a:ln>
                        <a:solidFill>
                          <a:schemeClr val="tx1"/>
                        </a:solidFill>
                        <a:effectLst/>
                        <a:latin typeface="Tahoma" pitchFamily="34" charset="0"/>
                      </a:endParaRPr>
                    </a:p>
                  </a:txBody>
                  <a:tcPr marL="162560" marR="162560" marT="31652" marB="31652"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GB" sz="1900" b="0" i="0" u="none" strike="noStrike" cap="none" normalizeH="0" baseline="0" smtClean="0">
                        <a:ln>
                          <a:noFill/>
                        </a:ln>
                        <a:solidFill>
                          <a:schemeClr val="tx1"/>
                        </a:solidFill>
                        <a:effectLst/>
                        <a:latin typeface="Tahoma" pitchFamily="34" charset="0"/>
                      </a:endParaRPr>
                    </a:p>
                  </a:txBody>
                  <a:tcPr marL="162560" marR="162560" marT="31652" marB="31652"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7266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GB" sz="1900" b="0" i="0" u="none" strike="noStrike" cap="none" normalizeH="0" baseline="0" smtClean="0">
                        <a:ln>
                          <a:noFill/>
                        </a:ln>
                        <a:solidFill>
                          <a:schemeClr val="tx1"/>
                        </a:solidFill>
                        <a:effectLst/>
                        <a:latin typeface="Tahoma" pitchFamily="34" charset="0"/>
                      </a:endParaRPr>
                    </a:p>
                  </a:txBody>
                  <a:tcPr marL="162560" marR="162560" marT="31652" marB="31652"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GB" sz="1900" b="0" i="0" u="none" strike="noStrike" cap="none" normalizeH="0" baseline="0" smtClean="0">
                        <a:ln>
                          <a:noFill/>
                        </a:ln>
                        <a:solidFill>
                          <a:schemeClr val="tx1"/>
                        </a:solidFill>
                        <a:effectLst/>
                        <a:latin typeface="Tahoma" pitchFamily="34" charset="0"/>
                      </a:endParaRPr>
                    </a:p>
                  </a:txBody>
                  <a:tcPr marL="162560" marR="162560" marT="31652" marB="31652"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pic>
        <p:nvPicPr>
          <p:cNvPr id="36919" name="Picture 107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0268" y="5064369"/>
            <a:ext cx="3505200" cy="975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920" name="Picture 108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4268" y="5064370"/>
            <a:ext cx="3268133" cy="95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51174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8178C604-8FCF-4DBE-9AA7-9EB27DD9596C}" type="slidenum">
              <a:rPr lang="en-GB"/>
              <a:pPr/>
              <a:t>13</a:t>
            </a:fld>
            <a:endParaRPr lang="en-GB"/>
          </a:p>
        </p:txBody>
      </p:sp>
      <p:sp>
        <p:nvSpPr>
          <p:cNvPr id="35842" name="Rectangle 2"/>
          <p:cNvSpPr>
            <a:spLocks noGrp="1" noChangeArrowheads="1"/>
          </p:cNvSpPr>
          <p:nvPr>
            <p:ph type="title"/>
          </p:nvPr>
        </p:nvSpPr>
        <p:spPr/>
        <p:txBody>
          <a:bodyPr/>
          <a:lstStyle/>
          <a:p>
            <a:r>
              <a:rPr lang="en-US" sz="5400"/>
              <a:t>T</a:t>
            </a:r>
            <a:r>
              <a:rPr lang="en-GB" sz="5400"/>
              <a:t>raining method</a:t>
            </a:r>
            <a:r>
              <a:rPr lang="en-US" sz="5400"/>
              <a:t>s</a:t>
            </a:r>
            <a:endParaRPr lang="en-GB" sz="5400"/>
          </a:p>
        </p:txBody>
      </p:sp>
      <p:sp>
        <p:nvSpPr>
          <p:cNvPr id="35843" name="Rectangle 3"/>
          <p:cNvSpPr>
            <a:spLocks noGrp="1" noChangeArrowheads="1"/>
          </p:cNvSpPr>
          <p:nvPr>
            <p:ph type="body" idx="1"/>
          </p:nvPr>
        </p:nvSpPr>
        <p:spPr/>
        <p:txBody>
          <a:bodyPr/>
          <a:lstStyle/>
          <a:p>
            <a:pPr>
              <a:lnSpc>
                <a:spcPct val="90000"/>
              </a:lnSpc>
            </a:pPr>
            <a:r>
              <a:rPr lang="en-GB" sz="2000" b="1">
                <a:solidFill>
                  <a:schemeClr val="hlink"/>
                </a:solidFill>
                <a:latin typeface="Garamond" pitchFamily="18" charset="0"/>
              </a:rPr>
              <a:t>Supervised learning</a:t>
            </a:r>
          </a:p>
          <a:p>
            <a:pPr>
              <a:lnSpc>
                <a:spcPct val="90000"/>
              </a:lnSpc>
              <a:buFont typeface="Wingdings" pitchFamily="2" charset="2"/>
              <a:buNone/>
            </a:pPr>
            <a:r>
              <a:rPr lang="en-GB" sz="1600">
                <a:latin typeface="Garamond" pitchFamily="18" charset="0"/>
              </a:rPr>
              <a:t>	</a:t>
            </a:r>
            <a:r>
              <a:rPr lang="en-GB" sz="1800"/>
              <a:t>In supervised training, both the inputs and the outputs are provided. The network then processes the inputs and compares its resulting outputs against the desired outputs. Errors are then propagated back through the system, causing the system to adjust the weights which control the network. This process occurs over and over as the weights are continually tweaked. The set of data which enables the training is called the </a:t>
            </a:r>
            <a:r>
              <a:rPr lang="en-GB" sz="1800">
                <a:solidFill>
                  <a:schemeClr val="hlink"/>
                </a:solidFill>
              </a:rPr>
              <a:t>training set</a:t>
            </a:r>
            <a:r>
              <a:rPr lang="en-GB" sz="1800"/>
              <a:t>. During the training of a network the same set of data is processed many times as the connection weights are ever refined.</a:t>
            </a:r>
            <a:br>
              <a:rPr lang="en-GB" sz="1800"/>
            </a:br>
            <a:r>
              <a:rPr lang="en-GB" sz="1800"/>
              <a:t> Example architectures : </a:t>
            </a:r>
            <a:r>
              <a:rPr lang="en-GB" sz="1800">
                <a:solidFill>
                  <a:schemeClr val="folHlink"/>
                </a:solidFill>
              </a:rPr>
              <a:t>Multilayer perceptrons </a:t>
            </a:r>
          </a:p>
          <a:p>
            <a:pPr>
              <a:lnSpc>
                <a:spcPct val="90000"/>
              </a:lnSpc>
            </a:pPr>
            <a:r>
              <a:rPr lang="en-GB" sz="2000" b="1">
                <a:solidFill>
                  <a:schemeClr val="hlink"/>
                </a:solidFill>
              </a:rPr>
              <a:t>Unsupervised learning</a:t>
            </a:r>
            <a:r>
              <a:rPr lang="en-GB" sz="2000" b="1"/>
              <a:t/>
            </a:r>
            <a:br>
              <a:rPr lang="en-GB" sz="2000" b="1"/>
            </a:br>
            <a:r>
              <a:rPr lang="en-GB" sz="1800"/>
              <a:t>In unsupervised training, the network is provided with inputs but not with desired outputs. The system itself must then decide what features it will use to group the input data. This is often referred to as self-organization or adaption. </a:t>
            </a:r>
            <a:br>
              <a:rPr lang="en-GB" sz="1800"/>
            </a:br>
            <a:r>
              <a:rPr lang="en-GB" sz="1800"/>
              <a:t>Example architectures : </a:t>
            </a:r>
            <a:r>
              <a:rPr lang="en-GB" sz="1800">
                <a:solidFill>
                  <a:schemeClr val="folHlink"/>
                </a:solidFill>
              </a:rPr>
              <a:t>Kohonen, ART</a:t>
            </a:r>
            <a:r>
              <a:rPr lang="en-GB" sz="1800"/>
              <a:t> </a:t>
            </a:r>
            <a:endParaRPr lang="en-GB" sz="2000"/>
          </a:p>
        </p:txBody>
      </p:sp>
    </p:spTree>
    <p:extLst>
      <p:ext uri="{BB962C8B-B14F-4D97-AF65-F5344CB8AC3E}">
        <p14:creationId xmlns:p14="http://schemas.microsoft.com/office/powerpoint/2010/main" val="42098932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r>
              <a:rPr lang="en-US"/>
              <a:t>Slide </a:t>
            </a:r>
            <a:fld id="{DA9411A3-8125-4F14-A31C-9D61B1062A05}" type="slidenum">
              <a:rPr lang="en-GB"/>
              <a:pPr/>
              <a:t>14</a:t>
            </a:fld>
            <a:endParaRPr lang="en-GB"/>
          </a:p>
        </p:txBody>
      </p:sp>
      <p:sp>
        <p:nvSpPr>
          <p:cNvPr id="56322" name="Rectangle 2"/>
          <p:cNvSpPr>
            <a:spLocks noGrp="1" noChangeArrowheads="1"/>
          </p:cNvSpPr>
          <p:nvPr>
            <p:ph type="title"/>
          </p:nvPr>
        </p:nvSpPr>
        <p:spPr/>
        <p:txBody>
          <a:bodyPr/>
          <a:lstStyle/>
          <a:p>
            <a:r>
              <a:rPr lang="en-US"/>
              <a:t>Perceptrons</a:t>
            </a:r>
            <a:endParaRPr lang="en-GB"/>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0" y="2155243"/>
            <a:ext cx="3589867" cy="1319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1601" y="1970577"/>
            <a:ext cx="2760133" cy="930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27" name="Text Box 7"/>
          <p:cNvSpPr txBox="1">
            <a:spLocks noChangeArrowheads="1"/>
          </p:cNvSpPr>
          <p:nvPr/>
        </p:nvSpPr>
        <p:spPr bwMode="auto">
          <a:xfrm>
            <a:off x="1896534" y="1970577"/>
            <a:ext cx="15748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a:solidFill>
                  <a:schemeClr val="hlink"/>
                </a:solidFill>
              </a:rPr>
              <a:t>Neuron Model</a:t>
            </a:r>
            <a:endParaRPr lang="en-GB" sz="1800" b="1">
              <a:solidFill>
                <a:schemeClr val="hlink"/>
              </a:solidFill>
            </a:endParaRPr>
          </a:p>
        </p:txBody>
      </p:sp>
      <p:sp>
        <p:nvSpPr>
          <p:cNvPr id="56328" name="Text Box 8"/>
          <p:cNvSpPr txBox="1">
            <a:spLocks noChangeArrowheads="1"/>
          </p:cNvSpPr>
          <p:nvPr/>
        </p:nvSpPr>
        <p:spPr bwMode="auto">
          <a:xfrm>
            <a:off x="5525912" y="2979494"/>
            <a:ext cx="639515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1400">
                <a:latin typeface="Times New Roman" pitchFamily="18" charset="0"/>
              </a:rPr>
              <a:t>The perceptron neuron produces a 1 if the net input into the transfer function</a:t>
            </a:r>
            <a:r>
              <a:rPr lang="en-US" sz="1400">
                <a:latin typeface="Times New Roman" pitchFamily="18" charset="0"/>
              </a:rPr>
              <a:t> </a:t>
            </a:r>
            <a:r>
              <a:rPr lang="en-GB" sz="1400">
                <a:latin typeface="Times New Roman" pitchFamily="18" charset="0"/>
              </a:rPr>
              <a:t>is equal to or greater than 0, otherwise it produces a 0.</a:t>
            </a:r>
          </a:p>
        </p:txBody>
      </p:sp>
      <p:pic>
        <p:nvPicPr>
          <p:cNvPr id="5632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8667" y="4062047"/>
            <a:ext cx="6434667" cy="177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30" name="Text Box 10"/>
          <p:cNvSpPr txBox="1">
            <a:spLocks noChangeArrowheads="1"/>
          </p:cNvSpPr>
          <p:nvPr/>
        </p:nvSpPr>
        <p:spPr bwMode="auto">
          <a:xfrm>
            <a:off x="5283201" y="3692769"/>
            <a:ext cx="212109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a:solidFill>
                  <a:schemeClr val="hlink"/>
                </a:solidFill>
              </a:rPr>
              <a:t>Decision boundaries</a:t>
            </a:r>
            <a:endParaRPr lang="en-GB" sz="1800" b="1">
              <a:solidFill>
                <a:schemeClr val="hlink"/>
              </a:solidFill>
            </a:endParaRPr>
          </a:p>
        </p:txBody>
      </p:sp>
      <p:pic>
        <p:nvPicPr>
          <p:cNvPr id="56331"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5601" y="4010392"/>
            <a:ext cx="3606800" cy="182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32" name="Text Box 12"/>
          <p:cNvSpPr txBox="1">
            <a:spLocks noChangeArrowheads="1"/>
          </p:cNvSpPr>
          <p:nvPr/>
        </p:nvSpPr>
        <p:spPr bwMode="auto">
          <a:xfrm>
            <a:off x="1625601" y="3692769"/>
            <a:ext cx="13654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a:solidFill>
                  <a:schemeClr val="hlink"/>
                </a:solidFill>
              </a:rPr>
              <a:t>Architecture</a:t>
            </a:r>
            <a:endParaRPr lang="en-GB" sz="1800" b="1">
              <a:solidFill>
                <a:schemeClr val="hlink"/>
              </a:solidFill>
            </a:endParaRPr>
          </a:p>
        </p:txBody>
      </p:sp>
    </p:spTree>
    <p:extLst>
      <p:ext uri="{BB962C8B-B14F-4D97-AF65-F5344CB8AC3E}">
        <p14:creationId xmlns:p14="http://schemas.microsoft.com/office/powerpoint/2010/main" val="23455891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2"/>
          </p:nvPr>
        </p:nvSpPr>
        <p:spPr/>
        <p:txBody>
          <a:bodyPr/>
          <a:lstStyle/>
          <a:p>
            <a:r>
              <a:rPr lang="en-US"/>
              <a:t>Slide </a:t>
            </a:r>
            <a:fld id="{1E9AA8AC-14E8-4AAD-A9A4-87F2E11E569B}" type="slidenum">
              <a:rPr lang="en-GB"/>
              <a:pPr/>
              <a:t>15</a:t>
            </a:fld>
            <a:endParaRPr lang="en-GB"/>
          </a:p>
        </p:txBody>
      </p:sp>
      <p:pic>
        <p:nvPicPr>
          <p:cNvPr id="58380" name="Picture 10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2321169"/>
            <a:ext cx="9920112" cy="255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0" name="Rectangle 1026"/>
          <p:cNvSpPr>
            <a:spLocks noGrp="1" noChangeArrowheads="1"/>
          </p:cNvSpPr>
          <p:nvPr>
            <p:ph type="title"/>
          </p:nvPr>
        </p:nvSpPr>
        <p:spPr/>
        <p:txBody>
          <a:bodyPr/>
          <a:lstStyle/>
          <a:p>
            <a:r>
              <a:rPr lang="en-US"/>
              <a:t>Error Surface</a:t>
            </a:r>
            <a:endParaRPr lang="en-GB"/>
          </a:p>
        </p:txBody>
      </p:sp>
      <p:sp>
        <p:nvSpPr>
          <p:cNvPr id="58375" name="Text Box 1031"/>
          <p:cNvSpPr txBox="1">
            <a:spLocks noChangeArrowheads="1"/>
          </p:cNvSpPr>
          <p:nvPr/>
        </p:nvSpPr>
        <p:spPr bwMode="auto">
          <a:xfrm>
            <a:off x="1597379" y="2238742"/>
            <a:ext cx="44005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Error surface    		   Error Contour</a:t>
            </a:r>
            <a:endParaRPr lang="en-GB" sz="1800"/>
          </a:p>
        </p:txBody>
      </p:sp>
      <p:sp>
        <p:nvSpPr>
          <p:cNvPr id="58376" name="Text Box 1032"/>
          <p:cNvSpPr txBox="1">
            <a:spLocks noChangeArrowheads="1"/>
          </p:cNvSpPr>
          <p:nvPr/>
        </p:nvSpPr>
        <p:spPr bwMode="auto">
          <a:xfrm rot="-5400000">
            <a:off x="14175" y="3194330"/>
            <a:ext cx="173836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t>Sum squared Error</a:t>
            </a:r>
            <a:endParaRPr lang="en-GB" sz="1600"/>
          </a:p>
        </p:txBody>
      </p:sp>
      <p:sp>
        <p:nvSpPr>
          <p:cNvPr id="58378" name="Text Box 1034"/>
          <p:cNvSpPr txBox="1">
            <a:spLocks noChangeArrowheads="1"/>
          </p:cNvSpPr>
          <p:nvPr/>
        </p:nvSpPr>
        <p:spPr bwMode="auto">
          <a:xfrm>
            <a:off x="2167468" y="4430225"/>
            <a:ext cx="49084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t>Bias</a:t>
            </a:r>
            <a:endParaRPr lang="en-GB" sz="1400" b="1"/>
          </a:p>
        </p:txBody>
      </p:sp>
      <p:sp>
        <p:nvSpPr>
          <p:cNvPr id="58377" name="Text Box 1033"/>
          <p:cNvSpPr txBox="1">
            <a:spLocks noChangeArrowheads="1"/>
          </p:cNvSpPr>
          <p:nvPr/>
        </p:nvSpPr>
        <p:spPr bwMode="auto">
          <a:xfrm>
            <a:off x="4876800" y="4536831"/>
            <a:ext cx="71840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t>Weight</a:t>
            </a:r>
            <a:endParaRPr lang="en-GB" sz="1400" b="1"/>
          </a:p>
        </p:txBody>
      </p:sp>
    </p:spTree>
    <p:extLst>
      <p:ext uri="{BB962C8B-B14F-4D97-AF65-F5344CB8AC3E}">
        <p14:creationId xmlns:p14="http://schemas.microsoft.com/office/powerpoint/2010/main" val="448194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a:t>Slide </a:t>
            </a:r>
            <a:fld id="{EF0CB062-A3D5-46EF-9AEA-4169702959CE}" type="slidenum">
              <a:rPr lang="en-GB"/>
              <a:pPr/>
              <a:t>16</a:t>
            </a:fld>
            <a:endParaRPr lang="en-GB"/>
          </a:p>
        </p:txBody>
      </p:sp>
      <p:sp>
        <p:nvSpPr>
          <p:cNvPr id="14338" name="Rectangle 2"/>
          <p:cNvSpPr>
            <a:spLocks noGrp="1" noChangeArrowheads="1"/>
          </p:cNvSpPr>
          <p:nvPr>
            <p:ph type="title"/>
          </p:nvPr>
        </p:nvSpPr>
        <p:spPr/>
        <p:txBody>
          <a:bodyPr/>
          <a:lstStyle/>
          <a:p>
            <a:r>
              <a:rPr lang="en-US"/>
              <a:t>Feedforword NNs</a:t>
            </a:r>
            <a:endParaRPr lang="en-GB"/>
          </a:p>
        </p:txBody>
      </p:sp>
      <p:sp>
        <p:nvSpPr>
          <p:cNvPr id="14339" name="Rectangle 3"/>
          <p:cNvSpPr>
            <a:spLocks noGrp="1" noChangeArrowheads="1"/>
          </p:cNvSpPr>
          <p:nvPr>
            <p:ph type="body" idx="1"/>
          </p:nvPr>
        </p:nvSpPr>
        <p:spPr/>
        <p:txBody>
          <a:bodyPr/>
          <a:lstStyle/>
          <a:p>
            <a:r>
              <a:rPr lang="en-US" sz="1600"/>
              <a:t>The basic structure off a feedforward Neural Network</a:t>
            </a:r>
          </a:p>
          <a:p>
            <a:endParaRPr lang="en-US" sz="1600"/>
          </a:p>
          <a:p>
            <a:endParaRPr lang="en-US" sz="1600"/>
          </a:p>
          <a:p>
            <a:endParaRPr lang="en-US" sz="1600"/>
          </a:p>
          <a:p>
            <a:endParaRPr lang="en-US" sz="1600"/>
          </a:p>
          <a:p>
            <a:endParaRPr lang="en-US" sz="1600"/>
          </a:p>
          <a:p>
            <a:endParaRPr lang="en-US" sz="1600"/>
          </a:p>
          <a:p>
            <a:endParaRPr lang="en-US" sz="1600"/>
          </a:p>
          <a:p>
            <a:endParaRPr lang="en-US" sz="1600"/>
          </a:p>
          <a:p>
            <a:r>
              <a:rPr lang="en-US" sz="1600"/>
              <a:t>The</a:t>
            </a:r>
            <a:r>
              <a:rPr lang="en-GB" sz="1600"/>
              <a:t> </a:t>
            </a:r>
            <a:r>
              <a:rPr lang="en-GB" sz="1600">
                <a:solidFill>
                  <a:schemeClr val="hlink"/>
                </a:solidFill>
              </a:rPr>
              <a:t>learning rule</a:t>
            </a:r>
            <a:r>
              <a:rPr lang="en-GB" sz="1600"/>
              <a:t> modifies the weights according to the input patterns that it is presented with. In a sense, ANNs </a:t>
            </a:r>
            <a:r>
              <a:rPr lang="en-GB" sz="1600">
                <a:solidFill>
                  <a:schemeClr val="hlink"/>
                </a:solidFill>
              </a:rPr>
              <a:t>learn by example</a:t>
            </a:r>
            <a:r>
              <a:rPr lang="en-GB" sz="1600"/>
              <a:t> as do their biological counterparts</a:t>
            </a:r>
            <a:r>
              <a:rPr lang="en-US" sz="1600"/>
              <a:t>.</a:t>
            </a:r>
          </a:p>
          <a:p>
            <a:r>
              <a:rPr lang="en-US" sz="1600"/>
              <a:t>When the desired output are known we have </a:t>
            </a:r>
            <a:r>
              <a:rPr lang="en-US" sz="1600">
                <a:solidFill>
                  <a:schemeClr val="hlink"/>
                </a:solidFill>
              </a:rPr>
              <a:t>supervised learning</a:t>
            </a:r>
            <a:r>
              <a:rPr lang="en-US" sz="1600"/>
              <a:t> or learning with a teacher.</a:t>
            </a:r>
          </a:p>
          <a:p>
            <a:pPr>
              <a:buFont typeface="Wingdings" pitchFamily="2" charset="2"/>
              <a:buNone/>
            </a:pPr>
            <a:endParaRPr lang="en-GB" sz="1600"/>
          </a:p>
        </p:txBody>
      </p:sp>
      <p:pic>
        <p:nvPicPr>
          <p:cNvPr id="14342" name="Picture 6"/>
          <p:cNvPicPr>
            <a:picLocks noChangeAspect="1" noChangeArrowheads="1"/>
          </p:cNvPicPr>
          <p:nvPr/>
        </p:nvPicPr>
        <p:blipFill>
          <a:blip r:embed="rId2">
            <a:extLst>
              <a:ext uri="{28A0092B-C50C-407E-A947-70E740481C1C}">
                <a14:useLocalDpi xmlns:a14="http://schemas.microsoft.com/office/drawing/2010/main" val="0"/>
              </a:ext>
            </a:extLst>
          </a:blip>
          <a:srcRect l="1581" t="1564" r="1976" b="1970"/>
          <a:stretch>
            <a:fillRect/>
          </a:stretch>
        </p:blipFill>
        <p:spPr bwMode="auto">
          <a:xfrm>
            <a:off x="2844800" y="2299189"/>
            <a:ext cx="6366933" cy="1408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5733" y="4800600"/>
            <a:ext cx="7552267" cy="1693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203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r>
              <a:rPr lang="en-US"/>
              <a:t>Slide </a:t>
            </a:r>
            <a:fld id="{B2945B37-AEEC-47D6-86C2-8E88A26146C5}" type="slidenum">
              <a:rPr lang="en-GB"/>
              <a:pPr/>
              <a:t>17</a:t>
            </a:fld>
            <a:endParaRPr lang="en-GB"/>
          </a:p>
        </p:txBody>
      </p:sp>
      <p:sp>
        <p:nvSpPr>
          <p:cNvPr id="18434" name="Rectangle 1026"/>
          <p:cNvSpPr>
            <a:spLocks noGrp="1" noChangeArrowheads="1"/>
          </p:cNvSpPr>
          <p:nvPr>
            <p:ph type="title"/>
          </p:nvPr>
        </p:nvSpPr>
        <p:spPr/>
        <p:txBody>
          <a:bodyPr/>
          <a:lstStyle/>
          <a:p>
            <a:r>
              <a:rPr lang="en-GB"/>
              <a:t>An overview of the </a:t>
            </a:r>
            <a:r>
              <a:rPr lang="en-US"/>
              <a:t/>
            </a:r>
            <a:br>
              <a:rPr lang="en-US"/>
            </a:br>
            <a:r>
              <a:rPr lang="en-GB"/>
              <a:t>backpropagation</a:t>
            </a:r>
          </a:p>
        </p:txBody>
      </p:sp>
      <p:sp>
        <p:nvSpPr>
          <p:cNvPr id="18435" name="Rectangle 1027"/>
          <p:cNvSpPr>
            <a:spLocks noGrp="1" noChangeArrowheads="1"/>
          </p:cNvSpPr>
          <p:nvPr>
            <p:ph type="body" idx="1"/>
          </p:nvPr>
        </p:nvSpPr>
        <p:spPr>
          <a:xfrm>
            <a:off x="1896533" y="1846384"/>
            <a:ext cx="10295467" cy="1529862"/>
          </a:xfrm>
        </p:spPr>
        <p:txBody>
          <a:bodyPr>
            <a:normAutofit lnSpcReduction="10000"/>
          </a:bodyPr>
          <a:lstStyle/>
          <a:p>
            <a:endParaRPr lang="en-GB" sz="1600"/>
          </a:p>
          <a:p>
            <a:pPr>
              <a:buFont typeface="Wingdings" pitchFamily="2" charset="2"/>
              <a:buNone/>
            </a:pPr>
            <a:r>
              <a:rPr lang="en-US" sz="1400">
                <a:solidFill>
                  <a:schemeClr val="folHlink"/>
                </a:solidFill>
              </a:rPr>
              <a:t>1.</a:t>
            </a:r>
            <a:r>
              <a:rPr lang="en-US" sz="1400"/>
              <a:t>	</a:t>
            </a:r>
            <a:r>
              <a:rPr lang="en-GB" sz="1400"/>
              <a:t>A set of examples for training the network is assembled. Each case consists of a problem statement (which represents the input into the network) and the corresponding solution (which represents the desired output from the network). </a:t>
            </a:r>
          </a:p>
          <a:p>
            <a:pPr>
              <a:buFont typeface="Wingdings" pitchFamily="2" charset="2"/>
              <a:buNone/>
            </a:pPr>
            <a:r>
              <a:rPr lang="en-US" sz="1400">
                <a:solidFill>
                  <a:schemeClr val="folHlink"/>
                </a:solidFill>
              </a:rPr>
              <a:t>2.</a:t>
            </a:r>
            <a:r>
              <a:rPr lang="en-US" sz="1400"/>
              <a:t>	</a:t>
            </a:r>
            <a:r>
              <a:rPr lang="en-GB" sz="1400"/>
              <a:t>The input data is entered into the network via the input layer. </a:t>
            </a:r>
          </a:p>
          <a:p>
            <a:pPr>
              <a:buFont typeface="Wingdings" pitchFamily="2" charset="2"/>
              <a:buNone/>
            </a:pPr>
            <a:r>
              <a:rPr lang="en-US" sz="1400">
                <a:solidFill>
                  <a:schemeClr val="folHlink"/>
                </a:solidFill>
              </a:rPr>
              <a:t>3.</a:t>
            </a:r>
            <a:r>
              <a:rPr lang="en-US" sz="1400"/>
              <a:t>	</a:t>
            </a:r>
            <a:r>
              <a:rPr lang="en-GB" sz="1400"/>
              <a:t>Each neuron in the network processes the input data with the resultant values steadily "percolating" through the network, layer by layer, until a result is generated by the output layer. </a:t>
            </a:r>
          </a:p>
          <a:p>
            <a:pPr>
              <a:buFont typeface="Wingdings" pitchFamily="2" charset="2"/>
              <a:buAutoNum type="arabicPeriod"/>
            </a:pPr>
            <a:endParaRPr lang="en-GB" sz="1400"/>
          </a:p>
          <a:p>
            <a:endParaRPr lang="en-GB" sz="1600"/>
          </a:p>
        </p:txBody>
      </p:sp>
      <p:pic>
        <p:nvPicPr>
          <p:cNvPr id="18436" name="Picture 1028" descr="Vtchar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2934" y="3429001"/>
            <a:ext cx="4958645" cy="2144224"/>
          </a:xfrm>
          <a:prstGeom prst="rect">
            <a:avLst/>
          </a:prstGeom>
          <a:noFill/>
          <a:extLst>
            <a:ext uri="{909E8E84-426E-40DD-AFC4-6F175D3DCCD1}">
              <a14:hiddenFill xmlns:a14="http://schemas.microsoft.com/office/drawing/2010/main">
                <a:solidFill>
                  <a:srgbClr val="FFFFFF"/>
                </a:solidFill>
              </a14:hiddenFill>
            </a:ext>
          </a:extLst>
        </p:spPr>
      </p:pic>
      <p:sp>
        <p:nvSpPr>
          <p:cNvPr id="18438" name="Text Box 1030"/>
          <p:cNvSpPr txBox="1">
            <a:spLocks noChangeArrowheads="1"/>
          </p:cNvSpPr>
          <p:nvPr/>
        </p:nvSpPr>
        <p:spPr bwMode="auto">
          <a:xfrm>
            <a:off x="1354667" y="4853354"/>
            <a:ext cx="1625600" cy="36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1800"/>
          </a:p>
        </p:txBody>
      </p:sp>
      <p:sp>
        <p:nvSpPr>
          <p:cNvPr id="18446" name="Text Box 1038"/>
          <p:cNvSpPr txBox="1">
            <a:spLocks noChangeArrowheads="1"/>
          </p:cNvSpPr>
          <p:nvPr/>
        </p:nvSpPr>
        <p:spPr bwMode="auto">
          <a:xfrm>
            <a:off x="6637867" y="3429000"/>
            <a:ext cx="5012267"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spcBef>
                <a:spcPct val="50000"/>
              </a:spcBef>
            </a:pPr>
            <a:r>
              <a:rPr lang="en-US" sz="1400">
                <a:solidFill>
                  <a:schemeClr val="folHlink"/>
                </a:solidFill>
                <a:latin typeface="Tahoma" pitchFamily="34" charset="0"/>
              </a:rPr>
              <a:t>4.	</a:t>
            </a:r>
            <a:r>
              <a:rPr lang="en-GB" sz="1400">
                <a:latin typeface="Tahoma" pitchFamily="34" charset="0"/>
              </a:rPr>
              <a:t>The actual output of the network is compared to expected output for that particular input. This results in an </a:t>
            </a:r>
            <a:r>
              <a:rPr lang="en-GB" sz="1400" i="1">
                <a:solidFill>
                  <a:schemeClr val="tx2"/>
                </a:solidFill>
                <a:latin typeface="Tahoma" pitchFamily="34" charset="0"/>
              </a:rPr>
              <a:t>error value</a:t>
            </a:r>
            <a:r>
              <a:rPr lang="en-US" sz="1400" i="1">
                <a:solidFill>
                  <a:schemeClr val="tx2"/>
                </a:solidFill>
                <a:latin typeface="Tahoma" pitchFamily="34" charset="0"/>
              </a:rPr>
              <a:t>.</a:t>
            </a:r>
            <a:r>
              <a:rPr lang="en-GB" sz="1400">
                <a:latin typeface="Tahoma" pitchFamily="34" charset="0"/>
              </a:rPr>
              <a:t>. </a:t>
            </a:r>
            <a:r>
              <a:rPr lang="en-US" sz="1400">
                <a:latin typeface="Tahoma" pitchFamily="34" charset="0"/>
              </a:rPr>
              <a:t>T</a:t>
            </a:r>
            <a:r>
              <a:rPr lang="en-GB" sz="1400">
                <a:latin typeface="Tahoma" pitchFamily="34" charset="0"/>
              </a:rPr>
              <a:t>he connection weights in the network are gradually adjusted, working backwards from the output layer, through the hidden layer, and to the input layer, until the correct output is produced. Fine tuning the weights in this way has the effect of teaching the network how to produce the correct output for a particular input, i.e. the network </a:t>
            </a:r>
            <a:r>
              <a:rPr lang="en-GB" sz="1400" i="1">
                <a:latin typeface="Tahoma" pitchFamily="34" charset="0"/>
              </a:rPr>
              <a:t>learns</a:t>
            </a:r>
            <a:r>
              <a:rPr lang="en-GB" sz="1400">
                <a:latin typeface="Tahoma" pitchFamily="34" charset="0"/>
              </a:rPr>
              <a:t>.</a:t>
            </a:r>
          </a:p>
        </p:txBody>
      </p:sp>
    </p:spTree>
    <p:extLst>
      <p:ext uri="{BB962C8B-B14F-4D97-AF65-F5344CB8AC3E}">
        <p14:creationId xmlns:p14="http://schemas.microsoft.com/office/powerpoint/2010/main" val="3684577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CA13BE67-8DDC-4697-881E-71A5D94C0156}" type="slidenum">
              <a:rPr lang="en-GB"/>
              <a:pPr/>
              <a:t>18</a:t>
            </a:fld>
            <a:endParaRPr lang="en-GB"/>
          </a:p>
        </p:txBody>
      </p:sp>
      <p:sp>
        <p:nvSpPr>
          <p:cNvPr id="13314" name="Rectangle 2"/>
          <p:cNvSpPr>
            <a:spLocks noGrp="1" noChangeArrowheads="1"/>
          </p:cNvSpPr>
          <p:nvPr>
            <p:ph type="title"/>
          </p:nvPr>
        </p:nvSpPr>
        <p:spPr/>
        <p:txBody>
          <a:bodyPr/>
          <a:lstStyle/>
          <a:p>
            <a:r>
              <a:rPr lang="en-US"/>
              <a:t>The Learning Rule</a:t>
            </a:r>
            <a:endParaRPr lang="en-GB"/>
          </a:p>
        </p:txBody>
      </p:sp>
      <p:sp>
        <p:nvSpPr>
          <p:cNvPr id="13315" name="Rectangle 3"/>
          <p:cNvSpPr>
            <a:spLocks noGrp="1" noChangeArrowheads="1"/>
          </p:cNvSpPr>
          <p:nvPr>
            <p:ph type="body" idx="1"/>
          </p:nvPr>
        </p:nvSpPr>
        <p:spPr/>
        <p:txBody>
          <a:bodyPr>
            <a:normAutofit fontScale="92500" lnSpcReduction="10000"/>
          </a:bodyPr>
          <a:lstStyle/>
          <a:p>
            <a:r>
              <a:rPr lang="en-GB" sz="1800"/>
              <a:t>The </a:t>
            </a:r>
            <a:r>
              <a:rPr lang="en-GB" sz="1800">
                <a:solidFill>
                  <a:schemeClr val="hlink"/>
                </a:solidFill>
              </a:rPr>
              <a:t>delta rule</a:t>
            </a:r>
            <a:r>
              <a:rPr lang="en-GB" sz="1800"/>
              <a:t> is often utilized by the most common class of ANNs called </a:t>
            </a:r>
            <a:r>
              <a:rPr lang="en-GB" sz="1800">
                <a:solidFill>
                  <a:schemeClr val="hlink"/>
                </a:solidFill>
              </a:rPr>
              <a:t>backpropagational neural networks</a:t>
            </a:r>
            <a:r>
              <a:rPr lang="en-US" sz="1800"/>
              <a:t>.</a:t>
            </a:r>
          </a:p>
          <a:p>
            <a:endParaRPr lang="en-US" sz="1800"/>
          </a:p>
          <a:p>
            <a:endParaRPr lang="en-US" sz="1800"/>
          </a:p>
          <a:p>
            <a:endParaRPr lang="en-US" sz="1800"/>
          </a:p>
          <a:p>
            <a:endParaRPr lang="en-US" sz="1800"/>
          </a:p>
          <a:p>
            <a:endParaRPr lang="en-US" sz="1800"/>
          </a:p>
          <a:p>
            <a:endParaRPr lang="en-US" sz="1800"/>
          </a:p>
          <a:p>
            <a:endParaRPr lang="en-US" sz="1800"/>
          </a:p>
          <a:p>
            <a:endParaRPr lang="en-US" sz="1800"/>
          </a:p>
          <a:p>
            <a:endParaRPr lang="en-US" sz="1800"/>
          </a:p>
          <a:p>
            <a:endParaRPr lang="en-US" sz="1800"/>
          </a:p>
          <a:p>
            <a:r>
              <a:rPr lang="en-US" sz="1800"/>
              <a:t>W</a:t>
            </a:r>
            <a:r>
              <a:rPr lang="en-GB" sz="1800"/>
              <a:t>hen a neural network is initially presented with a pattern it makes a random guess as to what it might be. It then sees how far its answer was from the actual one and makes an appropriate adjustment to its connection weights. </a:t>
            </a:r>
          </a:p>
        </p:txBody>
      </p:sp>
      <p:pic>
        <p:nvPicPr>
          <p:cNvPr id="133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1066" y="2743201"/>
            <a:ext cx="9914468" cy="2003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2675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3039D258-3AAF-4811-B531-66C6DE25469F}" type="slidenum">
              <a:rPr lang="en-GB"/>
              <a:pPr/>
              <a:t>19</a:t>
            </a:fld>
            <a:endParaRPr lang="en-GB"/>
          </a:p>
        </p:txBody>
      </p:sp>
      <p:sp>
        <p:nvSpPr>
          <p:cNvPr id="15362" name="Rectangle 2"/>
          <p:cNvSpPr>
            <a:spLocks noGrp="1" noChangeArrowheads="1"/>
          </p:cNvSpPr>
          <p:nvPr>
            <p:ph type="title"/>
          </p:nvPr>
        </p:nvSpPr>
        <p:spPr/>
        <p:txBody>
          <a:bodyPr/>
          <a:lstStyle/>
          <a:p>
            <a:r>
              <a:rPr lang="en-US"/>
              <a:t>The Insides off</a:t>
            </a:r>
            <a:br>
              <a:rPr lang="en-US"/>
            </a:br>
            <a:r>
              <a:rPr lang="en-US"/>
              <a:t>Delta Rule</a:t>
            </a:r>
            <a:endParaRPr lang="en-GB"/>
          </a:p>
        </p:txBody>
      </p:sp>
      <p:sp>
        <p:nvSpPr>
          <p:cNvPr id="15363" name="Rectangle 3"/>
          <p:cNvSpPr>
            <a:spLocks noGrp="1" noChangeArrowheads="1"/>
          </p:cNvSpPr>
          <p:nvPr>
            <p:ph type="body" idx="1"/>
          </p:nvPr>
        </p:nvSpPr>
        <p:spPr>
          <a:xfrm>
            <a:off x="1577623" y="2017834"/>
            <a:ext cx="10363200" cy="1781542"/>
          </a:xfrm>
        </p:spPr>
        <p:txBody>
          <a:bodyPr/>
          <a:lstStyle/>
          <a:p>
            <a:r>
              <a:rPr lang="en-GB" sz="1800"/>
              <a:t>Backpropagation performs a </a:t>
            </a:r>
            <a:r>
              <a:rPr lang="en-GB" sz="1800">
                <a:solidFill>
                  <a:schemeClr val="hlink"/>
                </a:solidFill>
              </a:rPr>
              <a:t>gradient descent</a:t>
            </a:r>
            <a:r>
              <a:rPr lang="en-GB" sz="1800"/>
              <a:t> within the solution's vector space towards a </a:t>
            </a:r>
            <a:r>
              <a:rPr lang="en-GB" sz="1800">
                <a:solidFill>
                  <a:schemeClr val="hlink"/>
                </a:solidFill>
              </a:rPr>
              <a:t>global minimum</a:t>
            </a:r>
            <a:r>
              <a:rPr lang="en-US" sz="1800"/>
              <a:t>.</a:t>
            </a:r>
            <a:r>
              <a:rPr lang="en-GB" sz="1800"/>
              <a:t> </a:t>
            </a:r>
            <a:r>
              <a:rPr lang="en-US" sz="1800"/>
              <a:t/>
            </a:r>
            <a:br>
              <a:rPr lang="en-US" sz="1800"/>
            </a:br>
            <a:r>
              <a:rPr lang="en-GB" sz="1800"/>
              <a:t>The error surface itself is a hyperparaboloid but is seldom smooth as is depicted in the graphic below. Indeed, in most problems, the solution space is quite irregular with numerous pits and hills which may cause the network to settle down in a </a:t>
            </a:r>
            <a:r>
              <a:rPr lang="en-GB" sz="1800">
                <a:solidFill>
                  <a:schemeClr val="folHlink"/>
                </a:solidFill>
              </a:rPr>
              <a:t>local min</a:t>
            </a:r>
            <a:r>
              <a:rPr lang="en-US" sz="1800">
                <a:solidFill>
                  <a:schemeClr val="folHlink"/>
                </a:solidFill>
              </a:rPr>
              <a:t>im</a:t>
            </a:r>
            <a:r>
              <a:rPr lang="en-GB" sz="1800">
                <a:solidFill>
                  <a:schemeClr val="folHlink"/>
                </a:solidFill>
              </a:rPr>
              <a:t>um</a:t>
            </a:r>
            <a:r>
              <a:rPr lang="en-GB" sz="1800"/>
              <a:t> which is not the best overall solution.</a:t>
            </a:r>
          </a:p>
          <a:p>
            <a:endParaRPr lang="en-GB" sz="1800"/>
          </a:p>
        </p:txBody>
      </p:sp>
      <p:pic>
        <p:nvPicPr>
          <p:cNvPr id="1536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2933" y="3799377"/>
            <a:ext cx="8274756" cy="2462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7631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8281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3CE751DB-95E6-46B3-97B5-269C686D94EA}" type="slidenum">
              <a:rPr lang="en-GB"/>
              <a:pPr/>
              <a:t>20</a:t>
            </a:fld>
            <a:endParaRPr lang="en-GB"/>
          </a:p>
        </p:txBody>
      </p:sp>
      <p:sp>
        <p:nvSpPr>
          <p:cNvPr id="64514" name="Rectangle 2"/>
          <p:cNvSpPr>
            <a:spLocks noGrp="1" noChangeArrowheads="1"/>
          </p:cNvSpPr>
          <p:nvPr>
            <p:ph type="title"/>
          </p:nvPr>
        </p:nvSpPr>
        <p:spPr/>
        <p:txBody>
          <a:bodyPr/>
          <a:lstStyle/>
          <a:p>
            <a:r>
              <a:rPr lang="en-US"/>
              <a:t>Early stopping</a:t>
            </a:r>
            <a:endParaRPr lang="en-GB"/>
          </a:p>
        </p:txBody>
      </p:sp>
      <p:pic>
        <p:nvPicPr>
          <p:cNvPr id="64515"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709334" y="2110154"/>
            <a:ext cx="7572023" cy="3005871"/>
          </a:xfrm>
        </p:spPr>
      </p:pic>
      <p:sp>
        <p:nvSpPr>
          <p:cNvPr id="64516" name="Text Box 4"/>
          <p:cNvSpPr txBox="1">
            <a:spLocks noChangeArrowheads="1"/>
          </p:cNvSpPr>
          <p:nvPr/>
        </p:nvSpPr>
        <p:spPr bwMode="auto">
          <a:xfrm>
            <a:off x="8398934" y="3324592"/>
            <a:ext cx="3115733" cy="1069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US" sz="1600"/>
              <a:t>Training data</a:t>
            </a:r>
          </a:p>
          <a:p>
            <a:pPr>
              <a:spcBef>
                <a:spcPct val="50000"/>
              </a:spcBef>
              <a:buFontTx/>
              <a:buChar char="•"/>
            </a:pPr>
            <a:r>
              <a:rPr lang="en-US" sz="1600"/>
              <a:t>Validation data</a:t>
            </a:r>
          </a:p>
          <a:p>
            <a:pPr>
              <a:spcBef>
                <a:spcPct val="50000"/>
              </a:spcBef>
              <a:buFontTx/>
              <a:buChar char="•"/>
            </a:pPr>
            <a:r>
              <a:rPr lang="en-US" sz="1600"/>
              <a:t>Test data</a:t>
            </a:r>
            <a:endParaRPr lang="en-GB" sz="1600"/>
          </a:p>
        </p:txBody>
      </p:sp>
    </p:spTree>
    <p:extLst>
      <p:ext uri="{BB962C8B-B14F-4D97-AF65-F5344CB8AC3E}">
        <p14:creationId xmlns:p14="http://schemas.microsoft.com/office/powerpoint/2010/main" val="39374578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5313869B-5273-4EFB-883D-67AED24E98F1}" type="slidenum">
              <a:rPr lang="en-GB"/>
              <a:pPr/>
              <a:t>21</a:t>
            </a:fld>
            <a:endParaRPr lang="en-GB"/>
          </a:p>
        </p:txBody>
      </p:sp>
      <p:sp>
        <p:nvSpPr>
          <p:cNvPr id="65538" name="Rectangle 1026"/>
          <p:cNvSpPr>
            <a:spLocks noGrp="1" noChangeArrowheads="1"/>
          </p:cNvSpPr>
          <p:nvPr>
            <p:ph type="title"/>
          </p:nvPr>
        </p:nvSpPr>
        <p:spPr/>
        <p:txBody>
          <a:bodyPr/>
          <a:lstStyle/>
          <a:p>
            <a:r>
              <a:rPr lang="en-US"/>
              <a:t>Other architectures</a:t>
            </a:r>
            <a:endParaRPr lang="en-GB"/>
          </a:p>
        </p:txBody>
      </p:sp>
      <p:pic>
        <p:nvPicPr>
          <p:cNvPr id="65539" name="Picture 1027"/>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577624" y="2029557"/>
            <a:ext cx="9666110" cy="3838942"/>
          </a:xfrm>
        </p:spPr>
      </p:pic>
    </p:spTree>
    <p:extLst>
      <p:ext uri="{BB962C8B-B14F-4D97-AF65-F5344CB8AC3E}">
        <p14:creationId xmlns:p14="http://schemas.microsoft.com/office/powerpoint/2010/main" val="3763000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B00708D2-D94B-4820-8096-639C3D5D3507}" type="slidenum">
              <a:rPr lang="en-GB"/>
              <a:pPr/>
              <a:t>22</a:t>
            </a:fld>
            <a:endParaRPr lang="en-GB"/>
          </a:p>
        </p:txBody>
      </p:sp>
      <p:sp>
        <p:nvSpPr>
          <p:cNvPr id="40962" name="Rectangle 1026"/>
          <p:cNvSpPr>
            <a:spLocks noGrp="1" noChangeArrowheads="1"/>
          </p:cNvSpPr>
          <p:nvPr>
            <p:ph type="title"/>
          </p:nvPr>
        </p:nvSpPr>
        <p:spPr/>
        <p:txBody>
          <a:bodyPr/>
          <a:lstStyle/>
          <a:p>
            <a:r>
              <a:rPr lang="en-US"/>
              <a:t>Design Conciderations</a:t>
            </a:r>
            <a:endParaRPr lang="en-GB"/>
          </a:p>
        </p:txBody>
      </p:sp>
      <p:sp>
        <p:nvSpPr>
          <p:cNvPr id="40963" name="Rectangle 1027"/>
          <p:cNvSpPr>
            <a:spLocks noGrp="1" noChangeArrowheads="1"/>
          </p:cNvSpPr>
          <p:nvPr>
            <p:ph type="body" idx="1"/>
          </p:nvPr>
        </p:nvSpPr>
        <p:spPr>
          <a:xfrm>
            <a:off x="1577623" y="2017834"/>
            <a:ext cx="10363200" cy="3153142"/>
          </a:xfrm>
        </p:spPr>
        <p:txBody>
          <a:bodyPr/>
          <a:lstStyle/>
          <a:p>
            <a:pPr>
              <a:lnSpc>
                <a:spcPct val="90000"/>
              </a:lnSpc>
            </a:pPr>
            <a:r>
              <a:rPr lang="en-GB" sz="2800">
                <a:latin typeface="Arial" pitchFamily="34" charset="0"/>
              </a:rPr>
              <a:t>What transfer function should be used? </a:t>
            </a:r>
          </a:p>
          <a:p>
            <a:pPr>
              <a:lnSpc>
                <a:spcPct val="90000"/>
              </a:lnSpc>
            </a:pPr>
            <a:r>
              <a:rPr lang="en-GB" sz="2800">
                <a:latin typeface="Arial" pitchFamily="34" charset="0"/>
              </a:rPr>
              <a:t>How many inputs does the network need? </a:t>
            </a:r>
          </a:p>
          <a:p>
            <a:pPr>
              <a:lnSpc>
                <a:spcPct val="90000"/>
              </a:lnSpc>
            </a:pPr>
            <a:r>
              <a:rPr lang="en-GB" sz="2800">
                <a:latin typeface="Arial" pitchFamily="34" charset="0"/>
              </a:rPr>
              <a:t>How many hidden layers does the network need? </a:t>
            </a:r>
          </a:p>
          <a:p>
            <a:pPr>
              <a:lnSpc>
                <a:spcPct val="90000"/>
              </a:lnSpc>
            </a:pPr>
            <a:r>
              <a:rPr lang="en-GB" sz="2800">
                <a:latin typeface="Arial" pitchFamily="34" charset="0"/>
              </a:rPr>
              <a:t>How many hidden neurons per hidden layer? </a:t>
            </a:r>
          </a:p>
          <a:p>
            <a:pPr>
              <a:lnSpc>
                <a:spcPct val="90000"/>
              </a:lnSpc>
            </a:pPr>
            <a:r>
              <a:rPr lang="en-GB" sz="2800">
                <a:latin typeface="Arial" pitchFamily="34" charset="0"/>
              </a:rPr>
              <a:t>How many outputs should the network have? </a:t>
            </a:r>
          </a:p>
          <a:p>
            <a:pPr>
              <a:lnSpc>
                <a:spcPct val="90000"/>
              </a:lnSpc>
              <a:buFont typeface="Wingdings" pitchFamily="2" charset="2"/>
              <a:buNone/>
            </a:pPr>
            <a:endParaRPr lang="en-GB" sz="2800"/>
          </a:p>
        </p:txBody>
      </p:sp>
      <p:sp>
        <p:nvSpPr>
          <p:cNvPr id="40964" name="Text Box 1028"/>
          <p:cNvSpPr txBox="1">
            <a:spLocks noChangeArrowheads="1"/>
          </p:cNvSpPr>
          <p:nvPr/>
        </p:nvSpPr>
        <p:spPr bwMode="auto">
          <a:xfrm>
            <a:off x="948267" y="5222631"/>
            <a:ext cx="10430933" cy="650631"/>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There is no standard methodology to determinate these values. Even there is some heuristic points, final values are determinate by a </a:t>
            </a:r>
            <a:r>
              <a:rPr lang="en-US" sz="1800">
                <a:solidFill>
                  <a:schemeClr val="hlink"/>
                </a:solidFill>
              </a:rPr>
              <a:t>trial and error</a:t>
            </a:r>
            <a:r>
              <a:rPr lang="en-US" sz="1800"/>
              <a:t> procedure. </a:t>
            </a:r>
            <a:endParaRPr lang="en-GB" sz="1800"/>
          </a:p>
        </p:txBody>
      </p:sp>
    </p:spTree>
    <p:extLst>
      <p:ext uri="{BB962C8B-B14F-4D97-AF65-F5344CB8AC3E}">
        <p14:creationId xmlns:p14="http://schemas.microsoft.com/office/powerpoint/2010/main" val="5759252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r>
              <a:rPr lang="en-US"/>
              <a:t>Slide </a:t>
            </a:r>
            <a:fld id="{5D9C7BCD-DC97-4593-972E-F4E8EC86BDCE}" type="slidenum">
              <a:rPr lang="en-GB"/>
              <a:pPr/>
              <a:t>23</a:t>
            </a:fld>
            <a:endParaRPr lang="en-GB"/>
          </a:p>
        </p:txBody>
      </p:sp>
      <p:sp>
        <p:nvSpPr>
          <p:cNvPr id="39938" name="Rectangle 2"/>
          <p:cNvSpPr>
            <a:spLocks noGrp="1" noChangeArrowheads="1"/>
          </p:cNvSpPr>
          <p:nvPr>
            <p:ph type="title"/>
          </p:nvPr>
        </p:nvSpPr>
        <p:spPr/>
        <p:txBody>
          <a:bodyPr/>
          <a:lstStyle/>
          <a:p>
            <a:r>
              <a:rPr lang="en-US" b="1"/>
              <a:t>Time Delay NNs</a:t>
            </a:r>
            <a:endParaRPr lang="en-GB" b="1"/>
          </a:p>
        </p:txBody>
      </p:sp>
      <p:sp>
        <p:nvSpPr>
          <p:cNvPr id="39939" name="Rectangle 3"/>
          <p:cNvSpPr>
            <a:spLocks noGrp="1" noChangeArrowheads="1"/>
          </p:cNvSpPr>
          <p:nvPr>
            <p:ph type="body" idx="1"/>
          </p:nvPr>
        </p:nvSpPr>
        <p:spPr/>
        <p:txBody>
          <a:bodyPr/>
          <a:lstStyle/>
          <a:p>
            <a:pPr>
              <a:buFont typeface="Wingdings" pitchFamily="2" charset="2"/>
              <a:buNone/>
            </a:pPr>
            <a:endParaRPr lang="en-GB"/>
          </a:p>
        </p:txBody>
      </p:sp>
      <p:sp>
        <p:nvSpPr>
          <p:cNvPr id="39941" name="Text Box 5"/>
          <p:cNvSpPr txBox="1">
            <a:spLocks noChangeArrowheads="1"/>
          </p:cNvSpPr>
          <p:nvPr/>
        </p:nvSpPr>
        <p:spPr bwMode="auto">
          <a:xfrm>
            <a:off x="8128000" y="2057400"/>
            <a:ext cx="379306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sz="1600"/>
              <a:t>A recurrent neural network is one in which the outputs from the output layer are fed back to a set of input units</a:t>
            </a:r>
            <a:r>
              <a:rPr lang="en-US" sz="1600"/>
              <a:t>. </a:t>
            </a:r>
            <a:r>
              <a:rPr lang="el-GR" sz="1600"/>
              <a:t>This is in contrast to feed-forward networks, where the outputs are connected only to the inputs of units in subsequent layers. </a:t>
            </a:r>
            <a:endParaRPr lang="en-GB" sz="1800"/>
          </a:p>
        </p:txBody>
      </p:sp>
      <p:sp>
        <p:nvSpPr>
          <p:cNvPr id="39942" name="Text Box 6"/>
          <p:cNvSpPr txBox="1">
            <a:spLocks noChangeArrowheads="1"/>
          </p:cNvSpPr>
          <p:nvPr/>
        </p:nvSpPr>
        <p:spPr bwMode="auto">
          <a:xfrm>
            <a:off x="1625600" y="4958862"/>
            <a:ext cx="10295467" cy="856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sz="1600"/>
              <a:t>Neural networks of this kind are able to store information about time, and therefore they are particularly suitable for forecasting </a:t>
            </a:r>
            <a:r>
              <a:rPr lang="en-US" sz="1600"/>
              <a:t>and control </a:t>
            </a:r>
            <a:r>
              <a:rPr lang="el-GR" sz="1600"/>
              <a:t>applications: they have been used with considerable success for predicting several types of time series</a:t>
            </a:r>
            <a:r>
              <a:rPr lang="el-GR" sz="1800"/>
              <a:t>.</a:t>
            </a:r>
            <a:endParaRPr lang="en-GB" sz="1800"/>
          </a:p>
        </p:txBody>
      </p:sp>
      <p:pic>
        <p:nvPicPr>
          <p:cNvPr id="3994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1067" y="2321170"/>
            <a:ext cx="6366933" cy="166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73838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r>
              <a:rPr lang="en-US"/>
              <a:t>Slide </a:t>
            </a:r>
            <a:fld id="{3CAA32B6-FB02-4F2F-A8E1-ABE5B29C38D7}" type="slidenum">
              <a:rPr lang="en-GB"/>
              <a:pPr/>
              <a:t>24</a:t>
            </a:fld>
            <a:endParaRPr lang="en-GB"/>
          </a:p>
        </p:txBody>
      </p:sp>
      <p:sp>
        <p:nvSpPr>
          <p:cNvPr id="63490" name="Rectangle 2050"/>
          <p:cNvSpPr>
            <a:spLocks noGrp="1" noChangeArrowheads="1"/>
          </p:cNvSpPr>
          <p:nvPr>
            <p:ph type="title"/>
          </p:nvPr>
        </p:nvSpPr>
        <p:spPr/>
        <p:txBody>
          <a:bodyPr/>
          <a:lstStyle/>
          <a:p>
            <a:r>
              <a:rPr lang="en-US"/>
              <a:t>TD NNs applications</a:t>
            </a:r>
            <a:endParaRPr lang="en-GB"/>
          </a:p>
        </p:txBody>
      </p:sp>
      <p:sp>
        <p:nvSpPr>
          <p:cNvPr id="63491" name="Rectangle 2051"/>
          <p:cNvSpPr>
            <a:spLocks noGrp="1" noChangeArrowheads="1"/>
          </p:cNvSpPr>
          <p:nvPr>
            <p:ph type="body" idx="1"/>
          </p:nvPr>
        </p:nvSpPr>
        <p:spPr/>
        <p:txBody>
          <a:bodyPr/>
          <a:lstStyle/>
          <a:p>
            <a:r>
              <a:rPr lang="en-US"/>
              <a:t>Adaptive Filter</a:t>
            </a:r>
            <a:endParaRPr lang="en-GB"/>
          </a:p>
        </p:txBody>
      </p:sp>
      <p:pic>
        <p:nvPicPr>
          <p:cNvPr id="63492" name="Picture 20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4667" y="2638792"/>
            <a:ext cx="4470400" cy="1596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3" name="Picture 20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0134" y="4273062"/>
            <a:ext cx="5232400" cy="362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4" name="Picture 20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2134" y="4958862"/>
            <a:ext cx="6214533" cy="1463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496" name="Text Box 2056"/>
          <p:cNvSpPr txBox="1">
            <a:spLocks noChangeArrowheads="1"/>
          </p:cNvSpPr>
          <p:nvPr/>
        </p:nvSpPr>
        <p:spPr bwMode="auto">
          <a:xfrm>
            <a:off x="2032001" y="4642339"/>
            <a:ext cx="210243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a:t>Prediction example</a:t>
            </a:r>
            <a:endParaRPr lang="en-GB" sz="1800"/>
          </a:p>
        </p:txBody>
      </p:sp>
      <p:pic>
        <p:nvPicPr>
          <p:cNvPr id="63497" name="Picture 205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5067" y="2532185"/>
            <a:ext cx="5367867" cy="172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85417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99DE6084-6B07-4834-92A2-C02D64F323B6}" type="slidenum">
              <a:rPr lang="en-GB"/>
              <a:pPr/>
              <a:t>25</a:t>
            </a:fld>
            <a:endParaRPr lang="en-GB"/>
          </a:p>
        </p:txBody>
      </p:sp>
      <p:sp>
        <p:nvSpPr>
          <p:cNvPr id="38914" name="Rectangle 2"/>
          <p:cNvSpPr>
            <a:spLocks noGrp="1" noChangeArrowheads="1"/>
          </p:cNvSpPr>
          <p:nvPr>
            <p:ph type="title"/>
          </p:nvPr>
        </p:nvSpPr>
        <p:spPr/>
        <p:txBody>
          <a:bodyPr/>
          <a:lstStyle/>
          <a:p>
            <a:r>
              <a:rPr lang="en-US"/>
              <a:t>Auto-associative NNs</a:t>
            </a:r>
            <a:endParaRPr lang="en-GB"/>
          </a:p>
        </p:txBody>
      </p:sp>
      <p:sp>
        <p:nvSpPr>
          <p:cNvPr id="38915" name="Rectangle 3"/>
          <p:cNvSpPr>
            <a:spLocks noGrp="1" noChangeArrowheads="1"/>
          </p:cNvSpPr>
          <p:nvPr>
            <p:ph type="body" idx="1"/>
          </p:nvPr>
        </p:nvSpPr>
        <p:spPr/>
        <p:txBody>
          <a:bodyPr>
            <a:normAutofit fontScale="92500" lnSpcReduction="10000"/>
          </a:bodyPr>
          <a:lstStyle/>
          <a:p>
            <a:pPr>
              <a:buFont typeface="Wingdings" pitchFamily="2" charset="2"/>
              <a:buNone/>
            </a:pPr>
            <a:r>
              <a:rPr lang="en-US" sz="1400"/>
              <a:t>	</a:t>
            </a:r>
            <a:r>
              <a:rPr lang="el-GR" sz="1400"/>
              <a:t>The auto-associative neural network is a special kind of MLP - in fact, it normally consists of two MLP networks connected "back to back“</a:t>
            </a:r>
            <a:r>
              <a:rPr lang="en-US" sz="1400"/>
              <a:t>. </a:t>
            </a:r>
            <a:r>
              <a:rPr lang="el-GR" sz="1400"/>
              <a:t>The other distinguishing feature of auto-associative networks is that they are trained with a target data set that is identical to the input data set. </a:t>
            </a:r>
            <a:endParaRPr lang="en-US" sz="1400"/>
          </a:p>
          <a:p>
            <a:pPr>
              <a:buFont typeface="Wingdings" pitchFamily="2" charset="2"/>
              <a:buNone/>
            </a:pPr>
            <a:endParaRPr lang="en-US" sz="1400"/>
          </a:p>
          <a:p>
            <a:pPr>
              <a:buFont typeface="Wingdings" pitchFamily="2" charset="2"/>
              <a:buNone/>
            </a:pPr>
            <a:endParaRPr lang="en-US" sz="1400"/>
          </a:p>
          <a:p>
            <a:pPr>
              <a:buFont typeface="Wingdings" pitchFamily="2" charset="2"/>
              <a:buNone/>
            </a:pPr>
            <a:endParaRPr lang="en-US" sz="1400"/>
          </a:p>
          <a:p>
            <a:pPr>
              <a:buFont typeface="Wingdings" pitchFamily="2" charset="2"/>
              <a:buNone/>
            </a:pPr>
            <a:endParaRPr lang="en-US" sz="1400"/>
          </a:p>
          <a:p>
            <a:pPr>
              <a:buFont typeface="Wingdings" pitchFamily="2" charset="2"/>
              <a:buNone/>
            </a:pPr>
            <a:endParaRPr lang="en-US" sz="1400"/>
          </a:p>
          <a:p>
            <a:pPr>
              <a:buFont typeface="Wingdings" pitchFamily="2" charset="2"/>
              <a:buNone/>
            </a:pPr>
            <a:endParaRPr lang="en-US" sz="1400"/>
          </a:p>
          <a:p>
            <a:pPr>
              <a:buFont typeface="Wingdings" pitchFamily="2" charset="2"/>
              <a:buNone/>
            </a:pPr>
            <a:endParaRPr lang="en-US" sz="1400"/>
          </a:p>
          <a:p>
            <a:pPr>
              <a:buFont typeface="Wingdings" pitchFamily="2" charset="2"/>
              <a:buNone/>
            </a:pPr>
            <a:r>
              <a:rPr lang="en-US" sz="1400"/>
              <a:t>	</a:t>
            </a:r>
          </a:p>
          <a:p>
            <a:pPr>
              <a:buFont typeface="Wingdings" pitchFamily="2" charset="2"/>
              <a:buNone/>
            </a:pPr>
            <a:endParaRPr lang="en-US" sz="1400"/>
          </a:p>
          <a:p>
            <a:pPr>
              <a:buFont typeface="Wingdings" pitchFamily="2" charset="2"/>
              <a:buNone/>
            </a:pPr>
            <a:endParaRPr lang="en-US" sz="1400"/>
          </a:p>
          <a:p>
            <a:pPr>
              <a:buFont typeface="Wingdings" pitchFamily="2" charset="2"/>
              <a:buNone/>
            </a:pPr>
            <a:r>
              <a:rPr lang="en-US" sz="1400"/>
              <a:t>	</a:t>
            </a:r>
            <a:r>
              <a:rPr lang="el-GR" sz="1400"/>
              <a:t>In training, the network weights are adjusted until the outputs match the inputs, and the values assigned to the weights reflect the relationships between the various input data elements. This property is useful in, for example, data validation: when invalid data is presented to the trained neural network, the learned relationships no longer hold and it is unable to reproduce the correct output. Ideally, the match between the actual and correct outputs would reflect the closeness of the invalid data to valid values. Auto-associative neural networks are also used in data compression applications. </a:t>
            </a:r>
            <a:endParaRPr lang="en-GB" sz="1400"/>
          </a:p>
        </p:txBody>
      </p:sp>
      <p:pic>
        <p:nvPicPr>
          <p:cNvPr id="38916" name="Picture 4" descr="figa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7467" y="3165231"/>
            <a:ext cx="9618133" cy="1177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2643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2"/>
          </p:nvPr>
        </p:nvSpPr>
        <p:spPr/>
        <p:txBody>
          <a:bodyPr/>
          <a:lstStyle/>
          <a:p>
            <a:r>
              <a:rPr lang="en-US"/>
              <a:t>Slide </a:t>
            </a:r>
            <a:fld id="{D3A3AA40-25F1-4655-BAAD-64BD69A459B2}" type="slidenum">
              <a:rPr lang="en-GB"/>
              <a:pPr/>
              <a:t>26</a:t>
            </a:fld>
            <a:endParaRPr lang="en-GB"/>
          </a:p>
        </p:txBody>
      </p:sp>
      <p:sp>
        <p:nvSpPr>
          <p:cNvPr id="68610" name="Rectangle 2"/>
          <p:cNvSpPr>
            <a:spLocks noGrp="1" noChangeArrowheads="1"/>
          </p:cNvSpPr>
          <p:nvPr>
            <p:ph type="title"/>
          </p:nvPr>
        </p:nvSpPr>
        <p:spPr/>
        <p:txBody>
          <a:bodyPr/>
          <a:lstStyle/>
          <a:p>
            <a:r>
              <a:rPr lang="en-US"/>
              <a:t>Recurrent Networks</a:t>
            </a:r>
            <a:endParaRPr lang="en-GB"/>
          </a:p>
        </p:txBody>
      </p:sp>
      <p:pic>
        <p:nvPicPr>
          <p:cNvPr id="686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002" y="2608019"/>
            <a:ext cx="7874000" cy="164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12" name="Text Box 4"/>
          <p:cNvSpPr txBox="1">
            <a:spLocks noChangeArrowheads="1"/>
          </p:cNvSpPr>
          <p:nvPr/>
        </p:nvSpPr>
        <p:spPr bwMode="auto">
          <a:xfrm>
            <a:off x="2003779" y="2132135"/>
            <a:ext cx="358155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3600"/>
              <a:t> Elman Networks</a:t>
            </a:r>
            <a:endParaRPr lang="en-GB" sz="3600"/>
          </a:p>
        </p:txBody>
      </p:sp>
      <p:pic>
        <p:nvPicPr>
          <p:cNvPr id="686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733" y="4696192"/>
            <a:ext cx="6096000" cy="1709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14" name="Text Box 6"/>
          <p:cNvSpPr txBox="1">
            <a:spLocks noChangeArrowheads="1"/>
          </p:cNvSpPr>
          <p:nvPr/>
        </p:nvSpPr>
        <p:spPr bwMode="auto">
          <a:xfrm>
            <a:off x="1896534" y="4273062"/>
            <a:ext cx="211083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3600"/>
              <a:t> Hopfield</a:t>
            </a:r>
            <a:endParaRPr lang="en-GB" sz="3600"/>
          </a:p>
        </p:txBody>
      </p:sp>
      <p:pic>
        <p:nvPicPr>
          <p:cNvPr id="6861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1" y="4485176"/>
            <a:ext cx="4555067" cy="1745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80710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E82F255B-6EC7-45DA-8897-C8E20418E76C}" type="slidenum">
              <a:rPr lang="en-GB"/>
              <a:pPr/>
              <a:t>27</a:t>
            </a:fld>
            <a:endParaRPr lang="en-GB"/>
          </a:p>
        </p:txBody>
      </p:sp>
      <p:sp>
        <p:nvSpPr>
          <p:cNvPr id="37890" name="Rectangle 2"/>
          <p:cNvSpPr>
            <a:spLocks noGrp="1" noChangeArrowheads="1"/>
          </p:cNvSpPr>
          <p:nvPr>
            <p:ph type="title"/>
          </p:nvPr>
        </p:nvSpPr>
        <p:spPr/>
        <p:txBody>
          <a:bodyPr/>
          <a:lstStyle/>
          <a:p>
            <a:r>
              <a:rPr lang="el-GR" b="1"/>
              <a:t>Self Organising Maps</a:t>
            </a:r>
            <a:r>
              <a:rPr lang="en-US" b="1"/>
              <a:t> (Kohonen)</a:t>
            </a:r>
            <a:endParaRPr lang="en-GB" b="1"/>
          </a:p>
        </p:txBody>
      </p:sp>
      <p:sp>
        <p:nvSpPr>
          <p:cNvPr id="37891" name="Rectangle 3"/>
          <p:cNvSpPr>
            <a:spLocks noGrp="1" noChangeArrowheads="1"/>
          </p:cNvSpPr>
          <p:nvPr>
            <p:ph type="body" idx="1"/>
          </p:nvPr>
        </p:nvSpPr>
        <p:spPr/>
        <p:txBody>
          <a:bodyPr/>
          <a:lstStyle/>
          <a:p>
            <a:r>
              <a:rPr lang="en-GB" sz="1600"/>
              <a:t>The Self </a:t>
            </a:r>
            <a:r>
              <a:rPr lang="en-GB" sz="1600">
                <a:solidFill>
                  <a:schemeClr val="hlink"/>
                </a:solidFill>
              </a:rPr>
              <a:t>Organising Map</a:t>
            </a:r>
            <a:r>
              <a:rPr lang="en-GB" sz="1600"/>
              <a:t> or </a:t>
            </a:r>
            <a:r>
              <a:rPr lang="en-GB" sz="1600">
                <a:solidFill>
                  <a:schemeClr val="hlink"/>
                </a:solidFill>
              </a:rPr>
              <a:t>Kohonen network</a:t>
            </a:r>
            <a:r>
              <a:rPr lang="en-GB" sz="1600"/>
              <a:t> uses unsupervised learning. </a:t>
            </a:r>
          </a:p>
          <a:p>
            <a:r>
              <a:rPr lang="en-GB" sz="1600"/>
              <a:t>Kohonen networks have a single layer of units and, during training, clusters of units become associated with different classes (with statistically similar properties) that are present in the training data. The Kohonen network is useful in </a:t>
            </a:r>
            <a:r>
              <a:rPr lang="en-US" sz="1600"/>
              <a:t>clustering applications.</a:t>
            </a:r>
            <a:r>
              <a:rPr lang="en-GB" sz="1600"/>
              <a:t> </a:t>
            </a:r>
          </a:p>
          <a:p>
            <a:endParaRPr lang="en-GB" sz="1600"/>
          </a:p>
        </p:txBody>
      </p:sp>
      <p:pic>
        <p:nvPicPr>
          <p:cNvPr id="37892" name="Picture 4" descr="koh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133" y="3692769"/>
            <a:ext cx="10160000" cy="2136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989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5"/>
          <p:cNvSpPr>
            <a:spLocks noGrp="1"/>
          </p:cNvSpPr>
          <p:nvPr>
            <p:ph type="ftr" sz="quarter" idx="11"/>
          </p:nvPr>
        </p:nvSpPr>
        <p:spPr/>
        <p:txBody>
          <a:bodyPr/>
          <a:lstStyle/>
          <a:p>
            <a:r>
              <a:rPr lang="en-GB"/>
              <a:t>Γιάννης Τσαγκατάκης</a:t>
            </a:r>
          </a:p>
        </p:txBody>
      </p:sp>
      <p:sp>
        <p:nvSpPr>
          <p:cNvPr id="25" name="Slide Number Placeholder 6"/>
          <p:cNvSpPr>
            <a:spLocks noGrp="1"/>
          </p:cNvSpPr>
          <p:nvPr>
            <p:ph type="sldNum" sz="quarter" idx="12"/>
          </p:nvPr>
        </p:nvSpPr>
        <p:spPr/>
        <p:txBody>
          <a:bodyPr/>
          <a:lstStyle/>
          <a:p>
            <a:r>
              <a:rPr lang="en-US"/>
              <a:t>Slide </a:t>
            </a:r>
            <a:fld id="{8B79CE07-753F-42EC-8760-193C857BA7C8}" type="slidenum">
              <a:rPr lang="en-GB"/>
              <a:pPr/>
              <a:t>28</a:t>
            </a:fld>
            <a:endParaRPr lang="en-GB"/>
          </a:p>
        </p:txBody>
      </p:sp>
      <p:sp>
        <p:nvSpPr>
          <p:cNvPr id="60418" name="Rectangle 2"/>
          <p:cNvSpPr>
            <a:spLocks noGrp="1" noChangeArrowheads="1"/>
          </p:cNvSpPr>
          <p:nvPr>
            <p:ph type="title"/>
          </p:nvPr>
        </p:nvSpPr>
        <p:spPr>
          <a:noFill/>
          <a:ln/>
        </p:spPr>
        <p:txBody>
          <a:bodyPr lIns="92075" tIns="46038" rIns="92075" bIns="46038">
            <a:normAutofit fontScale="90000"/>
          </a:bodyPr>
          <a:lstStyle/>
          <a:p>
            <a:r>
              <a:rPr lang="en-GB"/>
              <a:t/>
            </a:r>
            <a:br>
              <a:rPr lang="en-GB"/>
            </a:br>
            <a:r>
              <a:rPr lang="en-GB"/>
              <a:t>Normalization</a:t>
            </a:r>
            <a:endParaRPr lang="en-GB">
              <a:latin typeface="Times New Roman Greek" charset="-95"/>
            </a:endParaRPr>
          </a:p>
        </p:txBody>
      </p:sp>
      <p:sp>
        <p:nvSpPr>
          <p:cNvPr id="60438" name="Freeform 22"/>
          <p:cNvSpPr>
            <a:spLocks/>
          </p:cNvSpPr>
          <p:nvPr/>
        </p:nvSpPr>
        <p:spPr bwMode="auto">
          <a:xfrm>
            <a:off x="5435601" y="2568453"/>
            <a:ext cx="829733" cy="373673"/>
          </a:xfrm>
          <a:custGeom>
            <a:avLst/>
            <a:gdLst>
              <a:gd name="T0" fmla="*/ 0 w 294"/>
              <a:gd name="T1" fmla="*/ 169 h 339"/>
              <a:gd name="T2" fmla="*/ 3 w 294"/>
              <a:gd name="T3" fmla="*/ 134 h 339"/>
              <a:gd name="T4" fmla="*/ 13 w 294"/>
              <a:gd name="T5" fmla="*/ 99 h 339"/>
              <a:gd name="T6" fmla="*/ 28 w 294"/>
              <a:gd name="T7" fmla="*/ 69 h 339"/>
              <a:gd name="T8" fmla="*/ 48 w 294"/>
              <a:gd name="T9" fmla="*/ 44 h 339"/>
              <a:gd name="T10" fmla="*/ 73 w 294"/>
              <a:gd name="T11" fmla="*/ 23 h 339"/>
              <a:gd name="T12" fmla="*/ 101 w 294"/>
              <a:gd name="T13" fmla="*/ 7 h 339"/>
              <a:gd name="T14" fmla="*/ 131 w 294"/>
              <a:gd name="T15" fmla="*/ 0 h 339"/>
              <a:gd name="T16" fmla="*/ 163 w 294"/>
              <a:gd name="T17" fmla="*/ 0 h 339"/>
              <a:gd name="T18" fmla="*/ 193 w 294"/>
              <a:gd name="T19" fmla="*/ 7 h 339"/>
              <a:gd name="T20" fmla="*/ 221 w 294"/>
              <a:gd name="T21" fmla="*/ 23 h 339"/>
              <a:gd name="T22" fmla="*/ 246 w 294"/>
              <a:gd name="T23" fmla="*/ 44 h 339"/>
              <a:gd name="T24" fmla="*/ 266 w 294"/>
              <a:gd name="T25" fmla="*/ 69 h 339"/>
              <a:gd name="T26" fmla="*/ 283 w 294"/>
              <a:gd name="T27" fmla="*/ 99 h 339"/>
              <a:gd name="T28" fmla="*/ 291 w 294"/>
              <a:gd name="T29" fmla="*/ 134 h 339"/>
              <a:gd name="T30" fmla="*/ 294 w 294"/>
              <a:gd name="T31" fmla="*/ 169 h 339"/>
              <a:gd name="T32" fmla="*/ 291 w 294"/>
              <a:gd name="T33" fmla="*/ 205 h 339"/>
              <a:gd name="T34" fmla="*/ 283 w 294"/>
              <a:gd name="T35" fmla="*/ 239 h 339"/>
              <a:gd name="T36" fmla="*/ 266 w 294"/>
              <a:gd name="T37" fmla="*/ 270 h 339"/>
              <a:gd name="T38" fmla="*/ 246 w 294"/>
              <a:gd name="T39" fmla="*/ 295 h 339"/>
              <a:gd name="T40" fmla="*/ 221 w 294"/>
              <a:gd name="T41" fmla="*/ 316 h 339"/>
              <a:gd name="T42" fmla="*/ 193 w 294"/>
              <a:gd name="T43" fmla="*/ 331 h 339"/>
              <a:gd name="T44" fmla="*/ 163 w 294"/>
              <a:gd name="T45" fmla="*/ 339 h 339"/>
              <a:gd name="T46" fmla="*/ 131 w 294"/>
              <a:gd name="T47" fmla="*/ 339 h 339"/>
              <a:gd name="T48" fmla="*/ 101 w 294"/>
              <a:gd name="T49" fmla="*/ 331 h 339"/>
              <a:gd name="T50" fmla="*/ 73 w 294"/>
              <a:gd name="T51" fmla="*/ 316 h 339"/>
              <a:gd name="T52" fmla="*/ 48 w 294"/>
              <a:gd name="T53" fmla="*/ 295 h 339"/>
              <a:gd name="T54" fmla="*/ 28 w 294"/>
              <a:gd name="T55" fmla="*/ 270 h 339"/>
              <a:gd name="T56" fmla="*/ 13 w 294"/>
              <a:gd name="T57" fmla="*/ 239 h 339"/>
              <a:gd name="T58" fmla="*/ 3 w 294"/>
              <a:gd name="T59" fmla="*/ 205 h 339"/>
              <a:gd name="T60" fmla="*/ 0 w 294"/>
              <a:gd name="T61" fmla="*/ 16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39">
                <a:moveTo>
                  <a:pt x="0" y="169"/>
                </a:moveTo>
                <a:lnTo>
                  <a:pt x="3" y="134"/>
                </a:lnTo>
                <a:lnTo>
                  <a:pt x="13" y="99"/>
                </a:lnTo>
                <a:lnTo>
                  <a:pt x="28" y="69"/>
                </a:lnTo>
                <a:lnTo>
                  <a:pt x="48" y="44"/>
                </a:lnTo>
                <a:lnTo>
                  <a:pt x="73" y="23"/>
                </a:lnTo>
                <a:lnTo>
                  <a:pt x="101" y="7"/>
                </a:lnTo>
                <a:lnTo>
                  <a:pt x="131" y="0"/>
                </a:lnTo>
                <a:lnTo>
                  <a:pt x="163" y="0"/>
                </a:lnTo>
                <a:lnTo>
                  <a:pt x="193" y="7"/>
                </a:lnTo>
                <a:lnTo>
                  <a:pt x="221" y="23"/>
                </a:lnTo>
                <a:lnTo>
                  <a:pt x="246" y="44"/>
                </a:lnTo>
                <a:lnTo>
                  <a:pt x="266" y="69"/>
                </a:lnTo>
                <a:lnTo>
                  <a:pt x="283" y="99"/>
                </a:lnTo>
                <a:lnTo>
                  <a:pt x="291" y="134"/>
                </a:lnTo>
                <a:lnTo>
                  <a:pt x="294" y="169"/>
                </a:lnTo>
                <a:lnTo>
                  <a:pt x="291" y="205"/>
                </a:lnTo>
                <a:lnTo>
                  <a:pt x="283" y="239"/>
                </a:lnTo>
                <a:lnTo>
                  <a:pt x="266" y="270"/>
                </a:lnTo>
                <a:lnTo>
                  <a:pt x="246" y="295"/>
                </a:lnTo>
                <a:lnTo>
                  <a:pt x="221" y="316"/>
                </a:lnTo>
                <a:lnTo>
                  <a:pt x="193" y="331"/>
                </a:lnTo>
                <a:lnTo>
                  <a:pt x="163" y="339"/>
                </a:lnTo>
                <a:lnTo>
                  <a:pt x="131" y="339"/>
                </a:lnTo>
                <a:lnTo>
                  <a:pt x="101" y="331"/>
                </a:lnTo>
                <a:lnTo>
                  <a:pt x="73" y="316"/>
                </a:lnTo>
                <a:lnTo>
                  <a:pt x="48" y="295"/>
                </a:lnTo>
                <a:lnTo>
                  <a:pt x="28" y="270"/>
                </a:lnTo>
                <a:lnTo>
                  <a:pt x="13" y="239"/>
                </a:lnTo>
                <a:lnTo>
                  <a:pt x="3" y="205"/>
                </a:lnTo>
                <a:lnTo>
                  <a:pt x="0" y="169"/>
                </a:lnTo>
                <a:close/>
              </a:path>
            </a:pathLst>
          </a:custGeom>
          <a:solidFill>
            <a:srgbClr val="FFFFFF"/>
          </a:solidFill>
          <a:ln w="3175">
            <a:solidFill>
              <a:srgbClr val="000000"/>
            </a:solidFill>
            <a:prstDash val="solid"/>
            <a:round/>
            <a:headEnd/>
            <a:tailEnd/>
          </a:ln>
        </p:spPr>
        <p:txBody>
          <a:bodyPr/>
          <a:lstStyle/>
          <a:p>
            <a:endParaRPr lang="en-US"/>
          </a:p>
        </p:txBody>
      </p:sp>
      <p:grpSp>
        <p:nvGrpSpPr>
          <p:cNvPr id="60464" name="Group 48"/>
          <p:cNvGrpSpPr>
            <a:grpSpLocks/>
          </p:cNvGrpSpPr>
          <p:nvPr/>
        </p:nvGrpSpPr>
        <p:grpSpPr bwMode="auto">
          <a:xfrm>
            <a:off x="812800" y="2427776"/>
            <a:ext cx="5085644" cy="2906955"/>
            <a:chOff x="284" y="1592"/>
            <a:chExt cx="1802" cy="2646"/>
          </a:xfrm>
        </p:grpSpPr>
        <p:sp>
          <p:nvSpPr>
            <p:cNvPr id="60426" name="Freeform 10"/>
            <p:cNvSpPr>
              <a:spLocks/>
            </p:cNvSpPr>
            <p:nvPr/>
          </p:nvSpPr>
          <p:spPr bwMode="auto">
            <a:xfrm>
              <a:off x="284" y="1744"/>
              <a:ext cx="294" cy="340"/>
            </a:xfrm>
            <a:custGeom>
              <a:avLst/>
              <a:gdLst>
                <a:gd name="T0" fmla="*/ 0 w 294"/>
                <a:gd name="T1" fmla="*/ 169 h 340"/>
                <a:gd name="T2" fmla="*/ 3 w 294"/>
                <a:gd name="T3" fmla="*/ 135 h 340"/>
                <a:gd name="T4" fmla="*/ 11 w 294"/>
                <a:gd name="T5" fmla="*/ 100 h 340"/>
                <a:gd name="T6" fmla="*/ 28 w 294"/>
                <a:gd name="T7" fmla="*/ 69 h 340"/>
                <a:gd name="T8" fmla="*/ 48 w 294"/>
                <a:gd name="T9" fmla="*/ 45 h 340"/>
                <a:gd name="T10" fmla="*/ 73 w 294"/>
                <a:gd name="T11" fmla="*/ 23 h 340"/>
                <a:gd name="T12" fmla="*/ 101 w 294"/>
                <a:gd name="T13" fmla="*/ 8 h 340"/>
                <a:gd name="T14" fmla="*/ 131 w 294"/>
                <a:gd name="T15" fmla="*/ 0 h 340"/>
                <a:gd name="T16" fmla="*/ 163 w 294"/>
                <a:gd name="T17" fmla="*/ 0 h 340"/>
                <a:gd name="T18" fmla="*/ 193 w 294"/>
                <a:gd name="T19" fmla="*/ 8 h 340"/>
                <a:gd name="T20" fmla="*/ 221 w 294"/>
                <a:gd name="T21" fmla="*/ 23 h 340"/>
                <a:gd name="T22" fmla="*/ 246 w 294"/>
                <a:gd name="T23" fmla="*/ 45 h 340"/>
                <a:gd name="T24" fmla="*/ 266 w 294"/>
                <a:gd name="T25" fmla="*/ 69 h 340"/>
                <a:gd name="T26" fmla="*/ 281 w 294"/>
                <a:gd name="T27" fmla="*/ 100 h 340"/>
                <a:gd name="T28" fmla="*/ 291 w 294"/>
                <a:gd name="T29" fmla="*/ 135 h 340"/>
                <a:gd name="T30" fmla="*/ 294 w 294"/>
                <a:gd name="T31" fmla="*/ 169 h 340"/>
                <a:gd name="T32" fmla="*/ 291 w 294"/>
                <a:gd name="T33" fmla="*/ 206 h 340"/>
                <a:gd name="T34" fmla="*/ 281 w 294"/>
                <a:gd name="T35" fmla="*/ 238 h 340"/>
                <a:gd name="T36" fmla="*/ 266 w 294"/>
                <a:gd name="T37" fmla="*/ 269 h 340"/>
                <a:gd name="T38" fmla="*/ 246 w 294"/>
                <a:gd name="T39" fmla="*/ 296 h 340"/>
                <a:gd name="T40" fmla="*/ 221 w 294"/>
                <a:gd name="T41" fmla="*/ 317 h 340"/>
                <a:gd name="T42" fmla="*/ 193 w 294"/>
                <a:gd name="T43" fmla="*/ 332 h 340"/>
                <a:gd name="T44" fmla="*/ 163 w 294"/>
                <a:gd name="T45" fmla="*/ 340 h 340"/>
                <a:gd name="T46" fmla="*/ 131 w 294"/>
                <a:gd name="T47" fmla="*/ 340 h 340"/>
                <a:gd name="T48" fmla="*/ 101 w 294"/>
                <a:gd name="T49" fmla="*/ 332 h 340"/>
                <a:gd name="T50" fmla="*/ 73 w 294"/>
                <a:gd name="T51" fmla="*/ 317 h 340"/>
                <a:gd name="T52" fmla="*/ 48 w 294"/>
                <a:gd name="T53" fmla="*/ 296 h 340"/>
                <a:gd name="T54" fmla="*/ 28 w 294"/>
                <a:gd name="T55" fmla="*/ 269 h 340"/>
                <a:gd name="T56" fmla="*/ 11 w 294"/>
                <a:gd name="T57" fmla="*/ 238 h 340"/>
                <a:gd name="T58" fmla="*/ 3 w 294"/>
                <a:gd name="T59" fmla="*/ 206 h 340"/>
                <a:gd name="T60" fmla="*/ 0 w 294"/>
                <a:gd name="T61" fmla="*/ 169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40">
                  <a:moveTo>
                    <a:pt x="0" y="169"/>
                  </a:moveTo>
                  <a:lnTo>
                    <a:pt x="3" y="135"/>
                  </a:lnTo>
                  <a:lnTo>
                    <a:pt x="11" y="100"/>
                  </a:lnTo>
                  <a:lnTo>
                    <a:pt x="28" y="69"/>
                  </a:lnTo>
                  <a:lnTo>
                    <a:pt x="48" y="45"/>
                  </a:lnTo>
                  <a:lnTo>
                    <a:pt x="73" y="23"/>
                  </a:lnTo>
                  <a:lnTo>
                    <a:pt x="101" y="8"/>
                  </a:lnTo>
                  <a:lnTo>
                    <a:pt x="131" y="0"/>
                  </a:lnTo>
                  <a:lnTo>
                    <a:pt x="163" y="0"/>
                  </a:lnTo>
                  <a:lnTo>
                    <a:pt x="193" y="8"/>
                  </a:lnTo>
                  <a:lnTo>
                    <a:pt x="221" y="23"/>
                  </a:lnTo>
                  <a:lnTo>
                    <a:pt x="246" y="45"/>
                  </a:lnTo>
                  <a:lnTo>
                    <a:pt x="266" y="69"/>
                  </a:lnTo>
                  <a:lnTo>
                    <a:pt x="281" y="100"/>
                  </a:lnTo>
                  <a:lnTo>
                    <a:pt x="291" y="135"/>
                  </a:lnTo>
                  <a:lnTo>
                    <a:pt x="294" y="169"/>
                  </a:lnTo>
                  <a:lnTo>
                    <a:pt x="291" y="206"/>
                  </a:lnTo>
                  <a:lnTo>
                    <a:pt x="281" y="238"/>
                  </a:lnTo>
                  <a:lnTo>
                    <a:pt x="266" y="269"/>
                  </a:lnTo>
                  <a:lnTo>
                    <a:pt x="246" y="296"/>
                  </a:lnTo>
                  <a:lnTo>
                    <a:pt x="221" y="317"/>
                  </a:lnTo>
                  <a:lnTo>
                    <a:pt x="193" y="332"/>
                  </a:lnTo>
                  <a:lnTo>
                    <a:pt x="163" y="340"/>
                  </a:lnTo>
                  <a:lnTo>
                    <a:pt x="131" y="340"/>
                  </a:lnTo>
                  <a:lnTo>
                    <a:pt x="101" y="332"/>
                  </a:lnTo>
                  <a:lnTo>
                    <a:pt x="73" y="317"/>
                  </a:lnTo>
                  <a:lnTo>
                    <a:pt x="48" y="296"/>
                  </a:lnTo>
                  <a:lnTo>
                    <a:pt x="28" y="269"/>
                  </a:lnTo>
                  <a:lnTo>
                    <a:pt x="11" y="238"/>
                  </a:lnTo>
                  <a:lnTo>
                    <a:pt x="3" y="206"/>
                  </a:lnTo>
                  <a:lnTo>
                    <a:pt x="0" y="169"/>
                  </a:lnTo>
                  <a:close/>
                </a:path>
              </a:pathLst>
            </a:custGeom>
            <a:solidFill>
              <a:srgbClr val="FFFFFF"/>
            </a:solidFill>
            <a:ln w="3175">
              <a:solidFill>
                <a:srgbClr val="000000"/>
              </a:solidFill>
              <a:prstDash val="solid"/>
              <a:round/>
              <a:headEnd/>
              <a:tailEnd/>
            </a:ln>
          </p:spPr>
          <p:txBody>
            <a:bodyPr/>
            <a:lstStyle/>
            <a:p>
              <a:endParaRPr lang="en-US"/>
            </a:p>
          </p:txBody>
        </p:sp>
        <p:sp>
          <p:nvSpPr>
            <p:cNvPr id="60435" name="Rectangle 19"/>
            <p:cNvSpPr>
              <a:spLocks noChangeArrowheads="1"/>
            </p:cNvSpPr>
            <p:nvPr/>
          </p:nvSpPr>
          <p:spPr bwMode="auto">
            <a:xfrm>
              <a:off x="685" y="1592"/>
              <a:ext cx="75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800">
                  <a:solidFill>
                    <a:srgbClr val="000000"/>
                  </a:solidFill>
                  <a:latin typeface="Arial" pitchFamily="34" charset="0"/>
                </a:rPr>
                <a:t>m Kohonen Neurons</a:t>
              </a:r>
              <a:endParaRPr lang="en-GB"/>
            </a:p>
          </p:txBody>
        </p:sp>
        <p:sp>
          <p:nvSpPr>
            <p:cNvPr id="60425" name="Freeform 9"/>
            <p:cNvSpPr>
              <a:spLocks/>
            </p:cNvSpPr>
            <p:nvPr/>
          </p:nvSpPr>
          <p:spPr bwMode="auto">
            <a:xfrm>
              <a:off x="1138" y="3428"/>
              <a:ext cx="198" cy="510"/>
            </a:xfrm>
            <a:custGeom>
              <a:avLst/>
              <a:gdLst>
                <a:gd name="T0" fmla="*/ 66 w 198"/>
                <a:gd name="T1" fmla="*/ 510 h 510"/>
                <a:gd name="T2" fmla="*/ 66 w 198"/>
                <a:gd name="T3" fmla="*/ 111 h 510"/>
                <a:gd name="T4" fmla="*/ 0 w 198"/>
                <a:gd name="T5" fmla="*/ 111 h 510"/>
                <a:gd name="T6" fmla="*/ 100 w 198"/>
                <a:gd name="T7" fmla="*/ 0 h 510"/>
                <a:gd name="T8" fmla="*/ 198 w 198"/>
                <a:gd name="T9" fmla="*/ 111 h 510"/>
                <a:gd name="T10" fmla="*/ 131 w 198"/>
                <a:gd name="T11" fmla="*/ 111 h 510"/>
                <a:gd name="T12" fmla="*/ 131 w 198"/>
                <a:gd name="T13" fmla="*/ 510 h 510"/>
                <a:gd name="T14" fmla="*/ 66 w 198"/>
                <a:gd name="T15" fmla="*/ 510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510">
                  <a:moveTo>
                    <a:pt x="66" y="510"/>
                  </a:moveTo>
                  <a:lnTo>
                    <a:pt x="66" y="111"/>
                  </a:lnTo>
                  <a:lnTo>
                    <a:pt x="0" y="111"/>
                  </a:lnTo>
                  <a:lnTo>
                    <a:pt x="100" y="0"/>
                  </a:lnTo>
                  <a:lnTo>
                    <a:pt x="198" y="111"/>
                  </a:lnTo>
                  <a:lnTo>
                    <a:pt x="131" y="111"/>
                  </a:lnTo>
                  <a:lnTo>
                    <a:pt x="131" y="510"/>
                  </a:lnTo>
                  <a:lnTo>
                    <a:pt x="66" y="510"/>
                  </a:lnTo>
                  <a:close/>
                </a:path>
              </a:pathLst>
            </a:custGeom>
            <a:solidFill>
              <a:srgbClr val="00FF00"/>
            </a:solidFill>
            <a:ln w="7938">
              <a:solidFill>
                <a:srgbClr val="000000"/>
              </a:solidFill>
              <a:prstDash val="solid"/>
              <a:round/>
              <a:headEnd/>
              <a:tailEnd/>
            </a:ln>
          </p:spPr>
          <p:txBody>
            <a:bodyPr/>
            <a:lstStyle/>
            <a:p>
              <a:endParaRPr lang="en-US"/>
            </a:p>
          </p:txBody>
        </p:sp>
        <p:sp>
          <p:nvSpPr>
            <p:cNvPr id="60427" name="Rectangle 11"/>
            <p:cNvSpPr>
              <a:spLocks noChangeArrowheads="1"/>
            </p:cNvSpPr>
            <p:nvPr/>
          </p:nvSpPr>
          <p:spPr bwMode="auto">
            <a:xfrm>
              <a:off x="330" y="1872"/>
              <a:ext cx="13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800">
                  <a:solidFill>
                    <a:srgbClr val="000000"/>
                  </a:solidFill>
                  <a:latin typeface="Arial" pitchFamily="34" charset="0"/>
                </a:rPr>
                <a:t>Connect</a:t>
              </a:r>
              <a:endParaRPr lang="en-GB"/>
            </a:p>
          </p:txBody>
        </p:sp>
        <p:sp>
          <p:nvSpPr>
            <p:cNvPr id="60428" name="Rectangle 12"/>
            <p:cNvSpPr>
              <a:spLocks noChangeArrowheads="1"/>
            </p:cNvSpPr>
            <p:nvPr/>
          </p:nvSpPr>
          <p:spPr bwMode="auto">
            <a:xfrm>
              <a:off x="677" y="3077"/>
              <a:ext cx="1120" cy="374"/>
            </a:xfrm>
            <a:prstGeom prst="rect">
              <a:avLst/>
            </a:prstGeom>
            <a:solidFill>
              <a:srgbClr val="FFFFFF"/>
            </a:solidFill>
            <a:ln w="3175">
              <a:solidFill>
                <a:srgbClr val="000000"/>
              </a:solidFill>
              <a:miter lim="800000"/>
              <a:headEnd/>
              <a:tailEnd/>
            </a:ln>
          </p:spPr>
          <p:txBody>
            <a:bodyPr/>
            <a:lstStyle/>
            <a:p>
              <a:endParaRPr lang="en-US"/>
            </a:p>
          </p:txBody>
        </p:sp>
        <p:sp>
          <p:nvSpPr>
            <p:cNvPr id="60430" name="Rectangle 14"/>
            <p:cNvSpPr>
              <a:spLocks noChangeArrowheads="1"/>
            </p:cNvSpPr>
            <p:nvPr/>
          </p:nvSpPr>
          <p:spPr bwMode="auto">
            <a:xfrm>
              <a:off x="816" y="3168"/>
              <a:ext cx="50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800">
                  <a:solidFill>
                    <a:srgbClr val="000000"/>
                  </a:solidFill>
                  <a:latin typeface="Arial" pitchFamily="34" charset="0"/>
                </a:rPr>
                <a:t>Normalization</a:t>
              </a:r>
              <a:endParaRPr lang="en-GB"/>
            </a:p>
          </p:txBody>
        </p:sp>
        <p:sp>
          <p:nvSpPr>
            <p:cNvPr id="60431" name="Rectangle 15"/>
            <p:cNvSpPr>
              <a:spLocks noChangeArrowheads="1"/>
            </p:cNvSpPr>
            <p:nvPr/>
          </p:nvSpPr>
          <p:spPr bwMode="auto">
            <a:xfrm>
              <a:off x="873" y="3986"/>
              <a:ext cx="53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800">
                  <a:solidFill>
                    <a:srgbClr val="000000"/>
                  </a:solidFill>
                  <a:latin typeface="Arial" pitchFamily="34" charset="0"/>
                </a:rPr>
                <a:t>n actual Inputs</a:t>
              </a:r>
              <a:endParaRPr lang="en-GB"/>
            </a:p>
          </p:txBody>
        </p:sp>
        <p:sp>
          <p:nvSpPr>
            <p:cNvPr id="60433" name="Rectangle 17"/>
            <p:cNvSpPr>
              <a:spLocks noChangeArrowheads="1"/>
            </p:cNvSpPr>
            <p:nvPr/>
          </p:nvSpPr>
          <p:spPr bwMode="auto">
            <a:xfrm>
              <a:off x="672" y="2525"/>
              <a:ext cx="76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800">
                  <a:solidFill>
                    <a:srgbClr val="000000"/>
                  </a:solidFill>
                  <a:latin typeface="Arial" pitchFamily="34" charset="0"/>
                </a:rPr>
                <a:t>n Inputs +1 Synthetic</a:t>
              </a:r>
              <a:endParaRPr lang="en-GB"/>
            </a:p>
          </p:txBody>
        </p:sp>
        <p:sp>
          <p:nvSpPr>
            <p:cNvPr id="60434" name="Freeform 18"/>
            <p:cNvSpPr>
              <a:spLocks/>
            </p:cNvSpPr>
            <p:nvPr/>
          </p:nvSpPr>
          <p:spPr bwMode="auto">
            <a:xfrm>
              <a:off x="1178" y="2145"/>
              <a:ext cx="176" cy="389"/>
            </a:xfrm>
            <a:custGeom>
              <a:avLst/>
              <a:gdLst>
                <a:gd name="T0" fmla="*/ 56 w 176"/>
                <a:gd name="T1" fmla="*/ 389 h 389"/>
                <a:gd name="T2" fmla="*/ 56 w 176"/>
                <a:gd name="T3" fmla="*/ 83 h 389"/>
                <a:gd name="T4" fmla="*/ 0 w 176"/>
                <a:gd name="T5" fmla="*/ 83 h 389"/>
                <a:gd name="T6" fmla="*/ 88 w 176"/>
                <a:gd name="T7" fmla="*/ 0 h 389"/>
                <a:gd name="T8" fmla="*/ 176 w 176"/>
                <a:gd name="T9" fmla="*/ 83 h 389"/>
                <a:gd name="T10" fmla="*/ 121 w 176"/>
                <a:gd name="T11" fmla="*/ 83 h 389"/>
                <a:gd name="T12" fmla="*/ 123 w 176"/>
                <a:gd name="T13" fmla="*/ 387 h 389"/>
                <a:gd name="T14" fmla="*/ 56 w 176"/>
                <a:gd name="T15" fmla="*/ 389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389">
                  <a:moveTo>
                    <a:pt x="56" y="389"/>
                  </a:moveTo>
                  <a:lnTo>
                    <a:pt x="56" y="83"/>
                  </a:lnTo>
                  <a:lnTo>
                    <a:pt x="0" y="83"/>
                  </a:lnTo>
                  <a:lnTo>
                    <a:pt x="88" y="0"/>
                  </a:lnTo>
                  <a:lnTo>
                    <a:pt x="176" y="83"/>
                  </a:lnTo>
                  <a:lnTo>
                    <a:pt x="121" y="83"/>
                  </a:lnTo>
                  <a:lnTo>
                    <a:pt x="123" y="387"/>
                  </a:lnTo>
                  <a:lnTo>
                    <a:pt x="56" y="389"/>
                  </a:lnTo>
                  <a:close/>
                </a:path>
              </a:pathLst>
            </a:custGeom>
            <a:solidFill>
              <a:srgbClr val="00FF00"/>
            </a:solidFill>
            <a:ln w="7938">
              <a:solidFill>
                <a:srgbClr val="000000"/>
              </a:solidFill>
              <a:prstDash val="solid"/>
              <a:round/>
              <a:headEnd/>
              <a:tailEnd/>
            </a:ln>
          </p:spPr>
          <p:txBody>
            <a:bodyPr/>
            <a:lstStyle/>
            <a:p>
              <a:endParaRPr lang="en-US"/>
            </a:p>
          </p:txBody>
        </p:sp>
        <p:sp>
          <p:nvSpPr>
            <p:cNvPr id="60436" name="Freeform 20"/>
            <p:cNvSpPr>
              <a:spLocks/>
            </p:cNvSpPr>
            <p:nvPr/>
          </p:nvSpPr>
          <p:spPr bwMode="auto">
            <a:xfrm>
              <a:off x="1103" y="1744"/>
              <a:ext cx="294" cy="340"/>
            </a:xfrm>
            <a:custGeom>
              <a:avLst/>
              <a:gdLst>
                <a:gd name="T0" fmla="*/ 0 w 294"/>
                <a:gd name="T1" fmla="*/ 169 h 340"/>
                <a:gd name="T2" fmla="*/ 3 w 294"/>
                <a:gd name="T3" fmla="*/ 135 h 340"/>
                <a:gd name="T4" fmla="*/ 11 w 294"/>
                <a:gd name="T5" fmla="*/ 100 h 340"/>
                <a:gd name="T6" fmla="*/ 28 w 294"/>
                <a:gd name="T7" fmla="*/ 69 h 340"/>
                <a:gd name="T8" fmla="*/ 48 w 294"/>
                <a:gd name="T9" fmla="*/ 45 h 340"/>
                <a:gd name="T10" fmla="*/ 73 w 294"/>
                <a:gd name="T11" fmla="*/ 23 h 340"/>
                <a:gd name="T12" fmla="*/ 101 w 294"/>
                <a:gd name="T13" fmla="*/ 8 h 340"/>
                <a:gd name="T14" fmla="*/ 131 w 294"/>
                <a:gd name="T15" fmla="*/ 0 h 340"/>
                <a:gd name="T16" fmla="*/ 163 w 294"/>
                <a:gd name="T17" fmla="*/ 0 h 340"/>
                <a:gd name="T18" fmla="*/ 193 w 294"/>
                <a:gd name="T19" fmla="*/ 8 h 340"/>
                <a:gd name="T20" fmla="*/ 221 w 294"/>
                <a:gd name="T21" fmla="*/ 23 h 340"/>
                <a:gd name="T22" fmla="*/ 246 w 294"/>
                <a:gd name="T23" fmla="*/ 45 h 340"/>
                <a:gd name="T24" fmla="*/ 266 w 294"/>
                <a:gd name="T25" fmla="*/ 69 h 340"/>
                <a:gd name="T26" fmla="*/ 281 w 294"/>
                <a:gd name="T27" fmla="*/ 100 h 340"/>
                <a:gd name="T28" fmla="*/ 291 w 294"/>
                <a:gd name="T29" fmla="*/ 135 h 340"/>
                <a:gd name="T30" fmla="*/ 294 w 294"/>
                <a:gd name="T31" fmla="*/ 169 h 340"/>
                <a:gd name="T32" fmla="*/ 291 w 294"/>
                <a:gd name="T33" fmla="*/ 206 h 340"/>
                <a:gd name="T34" fmla="*/ 281 w 294"/>
                <a:gd name="T35" fmla="*/ 238 h 340"/>
                <a:gd name="T36" fmla="*/ 266 w 294"/>
                <a:gd name="T37" fmla="*/ 269 h 340"/>
                <a:gd name="T38" fmla="*/ 246 w 294"/>
                <a:gd name="T39" fmla="*/ 296 h 340"/>
                <a:gd name="T40" fmla="*/ 221 w 294"/>
                <a:gd name="T41" fmla="*/ 317 h 340"/>
                <a:gd name="T42" fmla="*/ 193 w 294"/>
                <a:gd name="T43" fmla="*/ 332 h 340"/>
                <a:gd name="T44" fmla="*/ 163 w 294"/>
                <a:gd name="T45" fmla="*/ 340 h 340"/>
                <a:gd name="T46" fmla="*/ 131 w 294"/>
                <a:gd name="T47" fmla="*/ 340 h 340"/>
                <a:gd name="T48" fmla="*/ 101 w 294"/>
                <a:gd name="T49" fmla="*/ 332 h 340"/>
                <a:gd name="T50" fmla="*/ 73 w 294"/>
                <a:gd name="T51" fmla="*/ 317 h 340"/>
                <a:gd name="T52" fmla="*/ 48 w 294"/>
                <a:gd name="T53" fmla="*/ 296 h 340"/>
                <a:gd name="T54" fmla="*/ 28 w 294"/>
                <a:gd name="T55" fmla="*/ 269 h 340"/>
                <a:gd name="T56" fmla="*/ 11 w 294"/>
                <a:gd name="T57" fmla="*/ 238 h 340"/>
                <a:gd name="T58" fmla="*/ 3 w 294"/>
                <a:gd name="T59" fmla="*/ 206 h 340"/>
                <a:gd name="T60" fmla="*/ 0 w 294"/>
                <a:gd name="T61" fmla="*/ 169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40">
                  <a:moveTo>
                    <a:pt x="0" y="169"/>
                  </a:moveTo>
                  <a:lnTo>
                    <a:pt x="3" y="135"/>
                  </a:lnTo>
                  <a:lnTo>
                    <a:pt x="11" y="100"/>
                  </a:lnTo>
                  <a:lnTo>
                    <a:pt x="28" y="69"/>
                  </a:lnTo>
                  <a:lnTo>
                    <a:pt x="48" y="45"/>
                  </a:lnTo>
                  <a:lnTo>
                    <a:pt x="73" y="23"/>
                  </a:lnTo>
                  <a:lnTo>
                    <a:pt x="101" y="8"/>
                  </a:lnTo>
                  <a:lnTo>
                    <a:pt x="131" y="0"/>
                  </a:lnTo>
                  <a:lnTo>
                    <a:pt x="163" y="0"/>
                  </a:lnTo>
                  <a:lnTo>
                    <a:pt x="193" y="8"/>
                  </a:lnTo>
                  <a:lnTo>
                    <a:pt x="221" y="23"/>
                  </a:lnTo>
                  <a:lnTo>
                    <a:pt x="246" y="45"/>
                  </a:lnTo>
                  <a:lnTo>
                    <a:pt x="266" y="69"/>
                  </a:lnTo>
                  <a:lnTo>
                    <a:pt x="281" y="100"/>
                  </a:lnTo>
                  <a:lnTo>
                    <a:pt x="291" y="135"/>
                  </a:lnTo>
                  <a:lnTo>
                    <a:pt x="294" y="169"/>
                  </a:lnTo>
                  <a:lnTo>
                    <a:pt x="291" y="206"/>
                  </a:lnTo>
                  <a:lnTo>
                    <a:pt x="281" y="238"/>
                  </a:lnTo>
                  <a:lnTo>
                    <a:pt x="266" y="269"/>
                  </a:lnTo>
                  <a:lnTo>
                    <a:pt x="246" y="296"/>
                  </a:lnTo>
                  <a:lnTo>
                    <a:pt x="221" y="317"/>
                  </a:lnTo>
                  <a:lnTo>
                    <a:pt x="193" y="332"/>
                  </a:lnTo>
                  <a:lnTo>
                    <a:pt x="163" y="340"/>
                  </a:lnTo>
                  <a:lnTo>
                    <a:pt x="131" y="340"/>
                  </a:lnTo>
                  <a:lnTo>
                    <a:pt x="101" y="332"/>
                  </a:lnTo>
                  <a:lnTo>
                    <a:pt x="73" y="317"/>
                  </a:lnTo>
                  <a:lnTo>
                    <a:pt x="48" y="296"/>
                  </a:lnTo>
                  <a:lnTo>
                    <a:pt x="28" y="269"/>
                  </a:lnTo>
                  <a:lnTo>
                    <a:pt x="11" y="238"/>
                  </a:lnTo>
                  <a:lnTo>
                    <a:pt x="3" y="206"/>
                  </a:lnTo>
                  <a:lnTo>
                    <a:pt x="0" y="169"/>
                  </a:lnTo>
                  <a:close/>
                </a:path>
              </a:pathLst>
            </a:custGeom>
            <a:solidFill>
              <a:srgbClr val="FFFFFF"/>
            </a:solidFill>
            <a:ln w="3175">
              <a:solidFill>
                <a:srgbClr val="000000"/>
              </a:solidFill>
              <a:prstDash val="solid"/>
              <a:round/>
              <a:headEnd/>
              <a:tailEnd/>
            </a:ln>
          </p:spPr>
          <p:txBody>
            <a:bodyPr/>
            <a:lstStyle/>
            <a:p>
              <a:endParaRPr lang="en-US"/>
            </a:p>
          </p:txBody>
        </p:sp>
        <p:sp>
          <p:nvSpPr>
            <p:cNvPr id="60437" name="Rectangle 21"/>
            <p:cNvSpPr>
              <a:spLocks noChangeArrowheads="1"/>
            </p:cNvSpPr>
            <p:nvPr/>
          </p:nvSpPr>
          <p:spPr bwMode="auto">
            <a:xfrm>
              <a:off x="1149" y="1874"/>
              <a:ext cx="13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800">
                  <a:solidFill>
                    <a:srgbClr val="000000"/>
                  </a:solidFill>
                  <a:latin typeface="Arial" pitchFamily="34" charset="0"/>
                </a:rPr>
                <a:t>Connect</a:t>
              </a:r>
              <a:endParaRPr lang="en-GB"/>
            </a:p>
          </p:txBody>
        </p:sp>
        <p:sp>
          <p:nvSpPr>
            <p:cNvPr id="60439" name="Rectangle 23"/>
            <p:cNvSpPr>
              <a:spLocks noChangeArrowheads="1"/>
            </p:cNvSpPr>
            <p:nvPr/>
          </p:nvSpPr>
          <p:spPr bwMode="auto">
            <a:xfrm>
              <a:off x="1950" y="1866"/>
              <a:ext cx="13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800">
                  <a:solidFill>
                    <a:srgbClr val="000000"/>
                  </a:solidFill>
                  <a:latin typeface="Arial" pitchFamily="34" charset="0"/>
                </a:rPr>
                <a:t>Connect</a:t>
              </a:r>
              <a:endParaRPr lang="en-GB"/>
            </a:p>
          </p:txBody>
        </p:sp>
        <p:sp>
          <p:nvSpPr>
            <p:cNvPr id="60440" name="Freeform 24"/>
            <p:cNvSpPr>
              <a:spLocks/>
            </p:cNvSpPr>
            <p:nvPr/>
          </p:nvSpPr>
          <p:spPr bwMode="auto">
            <a:xfrm>
              <a:off x="430" y="2078"/>
              <a:ext cx="714" cy="422"/>
            </a:xfrm>
            <a:custGeom>
              <a:avLst/>
              <a:gdLst>
                <a:gd name="T0" fmla="*/ 686 w 714"/>
                <a:gd name="T1" fmla="*/ 422 h 422"/>
                <a:gd name="T2" fmla="*/ 147 w 714"/>
                <a:gd name="T3" fmla="*/ 132 h 422"/>
                <a:gd name="T4" fmla="*/ 120 w 714"/>
                <a:gd name="T5" fmla="*/ 196 h 422"/>
                <a:gd name="T6" fmla="*/ 0 w 714"/>
                <a:gd name="T7" fmla="*/ 13 h 422"/>
                <a:gd name="T8" fmla="*/ 200 w 714"/>
                <a:gd name="T9" fmla="*/ 0 h 422"/>
                <a:gd name="T10" fmla="*/ 173 w 714"/>
                <a:gd name="T11" fmla="*/ 63 h 422"/>
                <a:gd name="T12" fmla="*/ 714 w 714"/>
                <a:gd name="T13" fmla="*/ 353 h 422"/>
                <a:gd name="T14" fmla="*/ 686 w 714"/>
                <a:gd name="T15" fmla="*/ 422 h 4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4" h="422">
                  <a:moveTo>
                    <a:pt x="686" y="422"/>
                  </a:moveTo>
                  <a:lnTo>
                    <a:pt x="147" y="132"/>
                  </a:lnTo>
                  <a:lnTo>
                    <a:pt x="120" y="196"/>
                  </a:lnTo>
                  <a:lnTo>
                    <a:pt x="0" y="13"/>
                  </a:lnTo>
                  <a:lnTo>
                    <a:pt x="200" y="0"/>
                  </a:lnTo>
                  <a:lnTo>
                    <a:pt x="173" y="63"/>
                  </a:lnTo>
                  <a:lnTo>
                    <a:pt x="714" y="353"/>
                  </a:lnTo>
                  <a:lnTo>
                    <a:pt x="686" y="422"/>
                  </a:lnTo>
                  <a:close/>
                </a:path>
              </a:pathLst>
            </a:custGeom>
            <a:solidFill>
              <a:srgbClr val="00FF00"/>
            </a:solidFill>
            <a:ln w="7938">
              <a:solidFill>
                <a:srgbClr val="000000"/>
              </a:solidFill>
              <a:prstDash val="solid"/>
              <a:round/>
              <a:headEnd/>
              <a:tailEnd/>
            </a:ln>
          </p:spPr>
          <p:txBody>
            <a:bodyPr/>
            <a:lstStyle/>
            <a:p>
              <a:endParaRPr lang="en-US"/>
            </a:p>
          </p:txBody>
        </p:sp>
        <p:sp>
          <p:nvSpPr>
            <p:cNvPr id="60441" name="Freeform 25"/>
            <p:cNvSpPr>
              <a:spLocks/>
            </p:cNvSpPr>
            <p:nvPr/>
          </p:nvSpPr>
          <p:spPr bwMode="auto">
            <a:xfrm>
              <a:off x="1379" y="2074"/>
              <a:ext cx="681" cy="424"/>
            </a:xfrm>
            <a:custGeom>
              <a:avLst/>
              <a:gdLst>
                <a:gd name="T0" fmla="*/ 0 w 681"/>
                <a:gd name="T1" fmla="*/ 357 h 424"/>
                <a:gd name="T2" fmla="*/ 509 w 681"/>
                <a:gd name="T3" fmla="*/ 64 h 424"/>
                <a:gd name="T4" fmla="*/ 483 w 681"/>
                <a:gd name="T5" fmla="*/ 0 h 424"/>
                <a:gd name="T6" fmla="*/ 681 w 681"/>
                <a:gd name="T7" fmla="*/ 6 h 424"/>
                <a:gd name="T8" fmla="*/ 566 w 681"/>
                <a:gd name="T9" fmla="*/ 192 h 424"/>
                <a:gd name="T10" fmla="*/ 539 w 681"/>
                <a:gd name="T11" fmla="*/ 131 h 424"/>
                <a:gd name="T12" fmla="*/ 30 w 681"/>
                <a:gd name="T13" fmla="*/ 424 h 424"/>
                <a:gd name="T14" fmla="*/ 0 w 681"/>
                <a:gd name="T15" fmla="*/ 35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1" h="424">
                  <a:moveTo>
                    <a:pt x="0" y="357"/>
                  </a:moveTo>
                  <a:lnTo>
                    <a:pt x="509" y="64"/>
                  </a:lnTo>
                  <a:lnTo>
                    <a:pt x="483" y="0"/>
                  </a:lnTo>
                  <a:lnTo>
                    <a:pt x="681" y="6"/>
                  </a:lnTo>
                  <a:lnTo>
                    <a:pt x="566" y="192"/>
                  </a:lnTo>
                  <a:lnTo>
                    <a:pt x="539" y="131"/>
                  </a:lnTo>
                  <a:lnTo>
                    <a:pt x="30" y="424"/>
                  </a:lnTo>
                  <a:lnTo>
                    <a:pt x="0" y="357"/>
                  </a:lnTo>
                  <a:close/>
                </a:path>
              </a:pathLst>
            </a:custGeom>
            <a:solidFill>
              <a:srgbClr val="00FF00"/>
            </a:solidFill>
            <a:ln w="7938">
              <a:solidFill>
                <a:srgbClr val="000000"/>
              </a:solidFill>
              <a:prstDash val="solid"/>
              <a:round/>
              <a:headEnd/>
              <a:tailEnd/>
            </a:ln>
          </p:spPr>
          <p:txBody>
            <a:bodyPr/>
            <a:lstStyle/>
            <a:p>
              <a:endParaRPr lang="en-US"/>
            </a:p>
          </p:txBody>
        </p:sp>
        <p:sp>
          <p:nvSpPr>
            <p:cNvPr id="60442" name="Freeform 26"/>
            <p:cNvSpPr>
              <a:spLocks/>
            </p:cNvSpPr>
            <p:nvPr/>
          </p:nvSpPr>
          <p:spPr bwMode="auto">
            <a:xfrm>
              <a:off x="1164" y="2674"/>
              <a:ext cx="177" cy="388"/>
            </a:xfrm>
            <a:custGeom>
              <a:avLst/>
              <a:gdLst>
                <a:gd name="T0" fmla="*/ 57 w 177"/>
                <a:gd name="T1" fmla="*/ 388 h 388"/>
                <a:gd name="T2" fmla="*/ 57 w 177"/>
                <a:gd name="T3" fmla="*/ 81 h 388"/>
                <a:gd name="T4" fmla="*/ 0 w 177"/>
                <a:gd name="T5" fmla="*/ 83 h 388"/>
                <a:gd name="T6" fmla="*/ 88 w 177"/>
                <a:gd name="T7" fmla="*/ 0 h 388"/>
                <a:gd name="T8" fmla="*/ 177 w 177"/>
                <a:gd name="T9" fmla="*/ 81 h 388"/>
                <a:gd name="T10" fmla="*/ 122 w 177"/>
                <a:gd name="T11" fmla="*/ 81 h 388"/>
                <a:gd name="T12" fmla="*/ 123 w 177"/>
                <a:gd name="T13" fmla="*/ 388 h 388"/>
                <a:gd name="T14" fmla="*/ 57 w 177"/>
                <a:gd name="T15" fmla="*/ 388 h 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388">
                  <a:moveTo>
                    <a:pt x="57" y="388"/>
                  </a:moveTo>
                  <a:lnTo>
                    <a:pt x="57" y="81"/>
                  </a:lnTo>
                  <a:lnTo>
                    <a:pt x="0" y="83"/>
                  </a:lnTo>
                  <a:lnTo>
                    <a:pt x="88" y="0"/>
                  </a:lnTo>
                  <a:lnTo>
                    <a:pt x="177" y="81"/>
                  </a:lnTo>
                  <a:lnTo>
                    <a:pt x="122" y="81"/>
                  </a:lnTo>
                  <a:lnTo>
                    <a:pt x="123" y="388"/>
                  </a:lnTo>
                  <a:lnTo>
                    <a:pt x="57" y="388"/>
                  </a:lnTo>
                  <a:close/>
                </a:path>
              </a:pathLst>
            </a:custGeom>
            <a:solidFill>
              <a:srgbClr val="00FF00"/>
            </a:solidFill>
            <a:ln w="7938">
              <a:solidFill>
                <a:srgbClr val="000000"/>
              </a:solidFill>
              <a:prstDash val="solid"/>
              <a:round/>
              <a:headEnd/>
              <a:tailEnd/>
            </a:ln>
          </p:spPr>
          <p:txBody>
            <a:bodyPr/>
            <a:lstStyle/>
            <a:p>
              <a:endParaRPr lang="en-US"/>
            </a:p>
          </p:txBody>
        </p:sp>
      </p:grpSp>
      <p:sp>
        <p:nvSpPr>
          <p:cNvPr id="60420" name="Rectangle 4"/>
          <p:cNvSpPr>
            <a:spLocks noGrp="1" noChangeArrowheads="1"/>
          </p:cNvSpPr>
          <p:nvPr>
            <p:ph type="body" sz="half" idx="2"/>
          </p:nvPr>
        </p:nvSpPr>
        <p:spPr>
          <a:xfrm>
            <a:off x="6366934" y="2017835"/>
            <a:ext cx="5573890" cy="4114800"/>
          </a:xfrm>
          <a:noFill/>
          <a:ln/>
        </p:spPr>
        <p:txBody>
          <a:bodyPr lIns="92075" tIns="46038" rIns="92075" bIns="46038">
            <a:normAutofit lnSpcReduction="10000"/>
          </a:bodyPr>
          <a:lstStyle/>
          <a:p>
            <a:pPr marL="0" indent="0"/>
            <a:r>
              <a:rPr lang="en-US" sz="2400"/>
              <a:t>Normalization</a:t>
            </a:r>
            <a:endParaRPr lang="en-GB" sz="2400"/>
          </a:p>
          <a:p>
            <a:pPr marL="381000" lvl="1" indent="0"/>
            <a:endParaRPr lang="en-US" sz="2000"/>
          </a:p>
          <a:p>
            <a:pPr marL="381000" lvl="1" indent="0">
              <a:buFont typeface="Wingdings" pitchFamily="2" charset="2"/>
              <a:buNone/>
            </a:pPr>
            <a:r>
              <a:rPr lang="en-GB" sz="2000"/>
              <a:t/>
            </a:r>
            <a:br>
              <a:rPr lang="en-GB" sz="2000"/>
            </a:br>
            <a:r>
              <a:rPr lang="en-GB" sz="2000"/>
              <a:t> </a:t>
            </a:r>
            <a:r>
              <a:rPr lang="en-US" sz="2000"/>
              <a:t/>
            </a:r>
            <a:br>
              <a:rPr lang="en-US" sz="2000"/>
            </a:br>
            <a:r>
              <a:rPr lang="en-US" sz="1600"/>
              <a:t>Inputs must be in a hyperdimension sphere</a:t>
            </a:r>
            <a:br>
              <a:rPr lang="en-US" sz="1600"/>
            </a:br>
            <a:r>
              <a:rPr lang="en-US" sz="1600"/>
              <a:t>The dimension shinks from n to n-1. </a:t>
            </a:r>
            <a:r>
              <a:rPr lang="en-GB" sz="1600"/>
              <a:t>(-2,1,3) </a:t>
            </a:r>
            <a:r>
              <a:rPr lang="en-US" sz="1600"/>
              <a:t>and</a:t>
            </a:r>
            <a:r>
              <a:rPr lang="en-GB" sz="1600"/>
              <a:t> (-4,2,6) </a:t>
            </a:r>
            <a:r>
              <a:rPr lang="en-US" sz="1600"/>
              <a:t>becomes the same.</a:t>
            </a:r>
            <a:endParaRPr lang="en-GB" sz="1600"/>
          </a:p>
          <a:p>
            <a:pPr marL="0" indent="0"/>
            <a:r>
              <a:rPr lang="en-US" sz="2400"/>
              <a:t>Composite inputs</a:t>
            </a:r>
            <a:endParaRPr lang="en-GB" sz="2400"/>
          </a:p>
          <a:p>
            <a:pPr marL="381000" lvl="1" indent="0">
              <a:buFont typeface="Wingdings" pitchFamily="2" charset="2"/>
              <a:buNone/>
            </a:pPr>
            <a:r>
              <a:rPr lang="en-US" sz="2000"/>
              <a:t>The classical method</a:t>
            </a:r>
            <a:r>
              <a:rPr lang="en-GB" sz="2000"/>
              <a:t/>
            </a:r>
            <a:br>
              <a:rPr lang="en-GB" sz="2000"/>
            </a:br>
            <a:r>
              <a:rPr lang="en-GB" sz="2000"/>
              <a:t/>
            </a:r>
            <a:br>
              <a:rPr lang="en-GB" sz="2000"/>
            </a:br>
            <a:r>
              <a:rPr lang="en-GB" sz="2000"/>
              <a:t/>
            </a:r>
            <a:br>
              <a:rPr lang="en-GB" sz="2000"/>
            </a:br>
            <a:r>
              <a:rPr lang="en-GB" sz="2000"/>
              <a:t/>
            </a:r>
            <a:br>
              <a:rPr lang="en-GB" sz="2000"/>
            </a:br>
            <a:endParaRPr lang="en-GB" sz="2000"/>
          </a:p>
          <a:p>
            <a:pPr marL="0" indent="0">
              <a:buFont typeface="Wingdings" pitchFamily="2" charset="2"/>
              <a:buNone/>
            </a:pPr>
            <a:r>
              <a:rPr lang="en-US" sz="2000"/>
              <a:t>     </a:t>
            </a:r>
            <a:r>
              <a:rPr lang="en-GB" sz="2000"/>
              <a:t>z-Axis Νormalization</a:t>
            </a:r>
            <a:r>
              <a:rPr lang="en-GB" sz="2400"/>
              <a:t> </a:t>
            </a:r>
            <a:endParaRPr lang="en-GB" sz="2400">
              <a:latin typeface="Times New Roman Greek" charset="-95"/>
            </a:endParaRPr>
          </a:p>
        </p:txBody>
      </p:sp>
      <p:graphicFrame>
        <p:nvGraphicFramePr>
          <p:cNvPr id="60421" name="Object 5"/>
          <p:cNvGraphicFramePr>
            <a:graphicFrameLocks/>
          </p:cNvGraphicFramePr>
          <p:nvPr/>
        </p:nvGraphicFramePr>
        <p:xfrm>
          <a:off x="7992533" y="2372824"/>
          <a:ext cx="2844800" cy="474785"/>
        </p:xfrm>
        <a:graphic>
          <a:graphicData uri="http://schemas.openxmlformats.org/presentationml/2006/ole">
            <mc:AlternateContent xmlns:mc="http://schemas.openxmlformats.org/markup-compatibility/2006">
              <mc:Choice xmlns:v="urn:schemas-microsoft-com:vml" Requires="v">
                <p:oleObj spid="_x0000_s1035" name="Εξίσωση" r:id="rId3" imgW="901440" imgH="342720" progId="Equation.2">
                  <p:embed/>
                </p:oleObj>
              </mc:Choice>
              <mc:Fallback>
                <p:oleObj name="Εξίσωση" r:id="rId3" imgW="901440" imgH="342720" progId="Equation.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2533" y="2372824"/>
                        <a:ext cx="2844800" cy="474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0422" name="Object 6"/>
          <p:cNvGraphicFramePr>
            <a:graphicFrameLocks/>
          </p:cNvGraphicFramePr>
          <p:nvPr/>
        </p:nvGraphicFramePr>
        <p:xfrm>
          <a:off x="7857068" y="4430224"/>
          <a:ext cx="2819401" cy="948470"/>
        </p:xfrm>
        <a:graphic>
          <a:graphicData uri="http://schemas.openxmlformats.org/presentationml/2006/ole">
            <mc:AlternateContent xmlns:mc="http://schemas.openxmlformats.org/markup-compatibility/2006">
              <mc:Choice xmlns:v="urn:schemas-microsoft-com:vml" Requires="v">
                <p:oleObj spid="_x0000_s1036" name="Εξίσωση" r:id="rId5" imgW="1028520" imgH="888840" progId="Equation.2">
                  <p:embed/>
                </p:oleObj>
              </mc:Choice>
              <mc:Fallback>
                <p:oleObj name="Εξίσωση" r:id="rId5" imgW="1028520" imgH="888840" progId="Equation.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57068" y="4430224"/>
                        <a:ext cx="2819401" cy="948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0423" name="Object 7"/>
          <p:cNvGraphicFramePr>
            <a:graphicFrameLocks/>
          </p:cNvGraphicFramePr>
          <p:nvPr/>
        </p:nvGraphicFramePr>
        <p:xfrm>
          <a:off x="6637867" y="5697416"/>
          <a:ext cx="4981223" cy="564906"/>
        </p:xfrm>
        <a:graphic>
          <a:graphicData uri="http://schemas.openxmlformats.org/presentationml/2006/ole">
            <mc:AlternateContent xmlns:mc="http://schemas.openxmlformats.org/markup-compatibility/2006">
              <mc:Choice xmlns:v="urn:schemas-microsoft-com:vml" Requires="v">
                <p:oleObj spid="_x0000_s1037" name="Εξίσωση" r:id="rId7" imgW="1498320" imgH="444240" progId="Equation.2">
                  <p:embed/>
                </p:oleObj>
              </mc:Choice>
              <mc:Fallback>
                <p:oleObj name="Εξίσωση" r:id="rId7" imgW="1498320" imgH="444240" progId="Equation.2">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37867" y="5697416"/>
                        <a:ext cx="4981223" cy="564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498164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GB"/>
              <a:t>Γιάννης Τσαγκατάκης</a:t>
            </a:r>
          </a:p>
        </p:txBody>
      </p:sp>
      <p:sp>
        <p:nvSpPr>
          <p:cNvPr id="10" name="Slide Number Placeholder 6"/>
          <p:cNvSpPr>
            <a:spLocks noGrp="1"/>
          </p:cNvSpPr>
          <p:nvPr>
            <p:ph type="sldNum" sz="quarter" idx="12"/>
          </p:nvPr>
        </p:nvSpPr>
        <p:spPr/>
        <p:txBody>
          <a:bodyPr/>
          <a:lstStyle/>
          <a:p>
            <a:r>
              <a:rPr lang="en-US"/>
              <a:t>Slide </a:t>
            </a:r>
            <a:fld id="{B78AEB84-1A73-4E89-918B-1D96C7A0256A}" type="slidenum">
              <a:rPr lang="en-GB"/>
              <a:pPr/>
              <a:t>29</a:t>
            </a:fld>
            <a:endParaRPr lang="en-GB"/>
          </a:p>
        </p:txBody>
      </p:sp>
      <p:sp>
        <p:nvSpPr>
          <p:cNvPr id="61442" name="Rectangle 2"/>
          <p:cNvSpPr>
            <a:spLocks noGrp="1" noChangeArrowheads="1"/>
          </p:cNvSpPr>
          <p:nvPr>
            <p:ph type="title"/>
          </p:nvPr>
        </p:nvSpPr>
        <p:spPr>
          <a:noFill/>
          <a:ln/>
        </p:spPr>
        <p:txBody>
          <a:bodyPr lIns="92075" tIns="46038" rIns="92075" bIns="46038"/>
          <a:lstStyle/>
          <a:p>
            <a:r>
              <a:rPr lang="en-US">
                <a:latin typeface="Times New Roman Greek" charset="-95"/>
              </a:rPr>
              <a:t>Learning procedure</a:t>
            </a:r>
            <a:endParaRPr lang="en-GB">
              <a:latin typeface="Times New Roman Greek" charset="-95"/>
            </a:endParaRPr>
          </a:p>
        </p:txBody>
      </p:sp>
      <p:sp>
        <p:nvSpPr>
          <p:cNvPr id="61443" name="Rectangle 3"/>
          <p:cNvSpPr>
            <a:spLocks noGrp="1" noChangeArrowheads="1"/>
          </p:cNvSpPr>
          <p:nvPr>
            <p:ph type="body" sz="half" idx="2"/>
          </p:nvPr>
        </p:nvSpPr>
        <p:spPr>
          <a:xfrm>
            <a:off x="6894690" y="2017835"/>
            <a:ext cx="5046133" cy="2174997"/>
          </a:xfrm>
          <a:noFill/>
          <a:ln/>
        </p:spPr>
        <p:txBody>
          <a:bodyPr lIns="92075" tIns="46038" rIns="92075" bIns="46038">
            <a:normAutofit lnSpcReduction="10000"/>
          </a:bodyPr>
          <a:lstStyle/>
          <a:p>
            <a:pPr marL="190500" indent="-190500">
              <a:lnSpc>
                <a:spcPct val="90000"/>
              </a:lnSpc>
            </a:pPr>
            <a:r>
              <a:rPr lang="en-US" sz="1600"/>
              <a:t>In the begging the weights take random values</a:t>
            </a:r>
            <a:r>
              <a:rPr lang="en-GB" sz="1600"/>
              <a:t>.</a:t>
            </a:r>
          </a:p>
          <a:p>
            <a:pPr marL="190500" indent="-190500">
              <a:lnSpc>
                <a:spcPct val="90000"/>
              </a:lnSpc>
            </a:pPr>
            <a:r>
              <a:rPr lang="en-US" sz="1600"/>
              <a:t>For an input vector we declare the winning neuron</a:t>
            </a:r>
            <a:r>
              <a:rPr lang="en-GB" sz="1600"/>
              <a:t>.</a:t>
            </a:r>
          </a:p>
          <a:p>
            <a:pPr marL="190500" indent="-190500">
              <a:lnSpc>
                <a:spcPct val="90000"/>
              </a:lnSpc>
            </a:pPr>
            <a:r>
              <a:rPr lang="en-US" sz="1600"/>
              <a:t>Weights are changing in winner neighborhood</a:t>
            </a:r>
            <a:r>
              <a:rPr lang="en-GB" sz="1600"/>
              <a:t>.</a:t>
            </a:r>
          </a:p>
          <a:p>
            <a:pPr marL="190500" indent="-190500">
              <a:lnSpc>
                <a:spcPct val="90000"/>
              </a:lnSpc>
            </a:pPr>
            <a:r>
              <a:rPr lang="en-US" sz="1600"/>
              <a:t>Iterate till balance</a:t>
            </a:r>
            <a:r>
              <a:rPr lang="en-GB" sz="1600"/>
              <a:t>.</a:t>
            </a:r>
            <a:br>
              <a:rPr lang="en-GB" sz="1600"/>
            </a:br>
            <a:endParaRPr lang="en-GB" sz="1600"/>
          </a:p>
          <a:p>
            <a:pPr marL="190500" indent="-190500">
              <a:lnSpc>
                <a:spcPct val="90000"/>
              </a:lnSpc>
              <a:buFont typeface="Wingdings" pitchFamily="2" charset="2"/>
              <a:buNone/>
            </a:pPr>
            <a:r>
              <a:rPr lang="en-US" sz="1600">
                <a:effectLst>
                  <a:outerShdw blurRad="38100" dist="38100" dir="2700000" algn="tl">
                    <a:srgbClr val="C0C0C0"/>
                  </a:outerShdw>
                </a:effectLst>
              </a:rPr>
              <a:t>Basic Math Relations</a:t>
            </a:r>
            <a:r>
              <a:rPr lang="en-GB" sz="1600"/>
              <a:t/>
            </a:r>
            <a:br>
              <a:rPr lang="en-GB" sz="1600"/>
            </a:br>
            <a:r>
              <a:rPr lang="en-GB" sz="1600"/>
              <a:t/>
            </a:r>
            <a:br>
              <a:rPr lang="en-GB" sz="1600"/>
            </a:br>
            <a:r>
              <a:rPr lang="en-GB" sz="1600"/>
              <a:t> </a:t>
            </a:r>
            <a:endParaRPr lang="en-GB" sz="1600">
              <a:latin typeface="Times New Roman Greek" charset="-95"/>
            </a:endParaRPr>
          </a:p>
        </p:txBody>
      </p:sp>
      <p:pic>
        <p:nvPicPr>
          <p:cNvPr id="61444"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0134" y="1899139"/>
            <a:ext cx="3522133" cy="1365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5" name="Picture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3067" y="3247659"/>
            <a:ext cx="4978400" cy="1523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6" name="Picture 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0268" y="4972050"/>
            <a:ext cx="4521200" cy="1022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1447" name="Object 7"/>
          <p:cNvGraphicFramePr>
            <a:graphicFrameLocks/>
          </p:cNvGraphicFramePr>
          <p:nvPr/>
        </p:nvGraphicFramePr>
        <p:xfrm>
          <a:off x="5689600" y="4167554"/>
          <a:ext cx="5960533" cy="360485"/>
        </p:xfrm>
        <a:graphic>
          <a:graphicData uri="http://schemas.openxmlformats.org/presentationml/2006/ole">
            <mc:AlternateContent xmlns:mc="http://schemas.openxmlformats.org/markup-compatibility/2006">
              <mc:Choice xmlns:v="urn:schemas-microsoft-com:vml" Requires="v">
                <p:oleObj spid="_x0000_s2056" name="Εξίσωση" r:id="rId6" imgW="1917360" imgH="266400" progId="Equation.2">
                  <p:embed/>
                </p:oleObj>
              </mc:Choice>
              <mc:Fallback>
                <p:oleObj name="Εξίσωση" r:id="rId6" imgW="1917360" imgH="266400" progId="Equation.2">
                  <p:embed/>
                  <p:pic>
                    <p:nvPicPr>
                      <p:cNvPr id="0" name=""/>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89600" y="4167554"/>
                        <a:ext cx="5960533" cy="360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48" name="Object 8"/>
          <p:cNvGraphicFramePr>
            <a:graphicFrameLocks/>
          </p:cNvGraphicFramePr>
          <p:nvPr/>
        </p:nvGraphicFramePr>
        <p:xfrm>
          <a:off x="7179734" y="4905010"/>
          <a:ext cx="3632201" cy="411040"/>
        </p:xfrm>
        <a:graphic>
          <a:graphicData uri="http://schemas.openxmlformats.org/presentationml/2006/ole">
            <mc:AlternateContent xmlns:mc="http://schemas.openxmlformats.org/markup-compatibility/2006">
              <mc:Choice xmlns:v="urn:schemas-microsoft-com:vml" Requires="v">
                <p:oleObj spid="_x0000_s2057" name="Εξίσωση" r:id="rId8" imgW="1333440" imgH="393480" progId="Equation.2">
                  <p:embed/>
                </p:oleObj>
              </mc:Choice>
              <mc:Fallback>
                <p:oleObj name="Εξίσωση" r:id="rId8" imgW="1333440" imgH="393480" progId="Equation.2">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79734" y="4905010"/>
                        <a:ext cx="3632201" cy="411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71669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6"/>
          <p:cNvSpPr>
            <a:spLocks noGrp="1" noChangeArrowheads="1"/>
          </p:cNvSpPr>
          <p:nvPr>
            <p:ph type="sldNum" sz="quarter" idx="4294967295"/>
          </p:nvPr>
        </p:nvSpPr>
        <p:spPr>
          <a:xfrm>
            <a:off x="9144000" y="6248034"/>
            <a:ext cx="2540000" cy="457200"/>
          </a:xfrm>
          <a:prstGeom prst="rect">
            <a:avLst/>
          </a:prstGeom>
        </p:spPr>
        <p:txBody>
          <a:bodyPr/>
          <a:lstStyle/>
          <a:p>
            <a:fld id="{B9CBF5DE-5FB0-4076-B5AF-ACB77B58AA11}" type="slidenum">
              <a:rPr lang="en-GB"/>
              <a:pPr/>
              <a:t>3</a:t>
            </a:fld>
            <a:endParaRPr lang="en-GB"/>
          </a:p>
        </p:txBody>
      </p:sp>
      <p:sp>
        <p:nvSpPr>
          <p:cNvPr id="20482" name="Rectangle 2"/>
          <p:cNvSpPr>
            <a:spLocks noGrp="1" noChangeArrowheads="1"/>
          </p:cNvSpPr>
          <p:nvPr>
            <p:ph type="ctrTitle"/>
          </p:nvPr>
        </p:nvSpPr>
        <p:spPr/>
        <p:txBody>
          <a:bodyPr/>
          <a:lstStyle/>
          <a:p>
            <a:r>
              <a:rPr lang="en-US"/>
              <a:t>Introduction To </a:t>
            </a:r>
            <a:br>
              <a:rPr lang="en-US"/>
            </a:br>
            <a:r>
              <a:rPr lang="en-US"/>
              <a:t>Neural Networks</a:t>
            </a:r>
            <a:endParaRPr lang="en-GB"/>
          </a:p>
        </p:txBody>
      </p:sp>
    </p:spTree>
    <p:extLst>
      <p:ext uri="{BB962C8B-B14F-4D97-AF65-F5344CB8AC3E}">
        <p14:creationId xmlns:p14="http://schemas.microsoft.com/office/powerpoint/2010/main" val="10206517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GB"/>
              <a:t>Γιάννης Τσαγκατάκης</a:t>
            </a:r>
          </a:p>
        </p:txBody>
      </p:sp>
      <p:sp>
        <p:nvSpPr>
          <p:cNvPr id="9" name="Slide Number Placeholder 6"/>
          <p:cNvSpPr>
            <a:spLocks noGrp="1"/>
          </p:cNvSpPr>
          <p:nvPr>
            <p:ph type="sldNum" sz="quarter" idx="12"/>
          </p:nvPr>
        </p:nvSpPr>
        <p:spPr/>
        <p:txBody>
          <a:bodyPr/>
          <a:lstStyle/>
          <a:p>
            <a:r>
              <a:rPr lang="en-US"/>
              <a:t>Slide </a:t>
            </a:r>
            <a:fld id="{909A3D3D-2C94-4175-A6DD-12920114245C}" type="slidenum">
              <a:rPr lang="en-GB"/>
              <a:pPr/>
              <a:t>30</a:t>
            </a:fld>
            <a:endParaRPr lang="en-GB"/>
          </a:p>
        </p:txBody>
      </p:sp>
      <p:sp>
        <p:nvSpPr>
          <p:cNvPr id="62466" name="Rectangle 2"/>
          <p:cNvSpPr>
            <a:spLocks noGrp="1" noChangeArrowheads="1"/>
          </p:cNvSpPr>
          <p:nvPr>
            <p:ph type="title"/>
          </p:nvPr>
        </p:nvSpPr>
        <p:spPr>
          <a:noFill/>
          <a:ln/>
        </p:spPr>
        <p:txBody>
          <a:bodyPr lIns="92075" tIns="46038" rIns="92075" bIns="46038">
            <a:normAutofit fontScale="90000"/>
          </a:bodyPr>
          <a:lstStyle/>
          <a:p>
            <a:r>
              <a:rPr lang="en-GB">
                <a:latin typeface="Times New Roman Greek" charset="-95"/>
              </a:rPr>
              <a:t>Neighborhood </a:t>
            </a:r>
            <a:r>
              <a:rPr lang="en-US">
                <a:latin typeface="Times New Roman Greek" charset="-95"/>
              </a:rPr>
              <a:t/>
            </a:r>
            <a:br>
              <a:rPr lang="en-US">
                <a:latin typeface="Times New Roman Greek" charset="-95"/>
              </a:rPr>
            </a:br>
            <a:r>
              <a:rPr lang="en-GB">
                <a:latin typeface="Times New Roman Greek" charset="-95"/>
              </a:rPr>
              <a:t>kernel function</a:t>
            </a:r>
          </a:p>
        </p:txBody>
      </p:sp>
      <p:pic>
        <p:nvPicPr>
          <p:cNvPr id="62467"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601" y="1833196"/>
            <a:ext cx="4216400" cy="2762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2469" name="Object 5"/>
          <p:cNvGraphicFramePr>
            <a:graphicFrameLocks/>
          </p:cNvGraphicFramePr>
          <p:nvPr/>
        </p:nvGraphicFramePr>
        <p:xfrm>
          <a:off x="6643512" y="2057400"/>
          <a:ext cx="4354690" cy="1318846"/>
        </p:xfrm>
        <a:graphic>
          <a:graphicData uri="http://schemas.openxmlformats.org/presentationml/2006/ole">
            <mc:AlternateContent xmlns:mc="http://schemas.openxmlformats.org/markup-compatibility/2006">
              <mc:Choice xmlns:v="urn:schemas-microsoft-com:vml" Requires="v">
                <p:oleObj spid="_x0000_s3077" name="Εξίσωση" r:id="rId4" imgW="1028520" imgH="799920" progId="Equation.2">
                  <p:embed/>
                </p:oleObj>
              </mc:Choice>
              <mc:Fallback>
                <p:oleObj name="Εξίσωση" r:id="rId4" imgW="1028520" imgH="799920" progId="Equation.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3512" y="2057400"/>
                        <a:ext cx="4354690" cy="131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470" name="Rectangle 6"/>
          <p:cNvSpPr>
            <a:spLocks noChangeArrowheads="1"/>
          </p:cNvSpPr>
          <p:nvPr/>
        </p:nvSpPr>
        <p:spPr bwMode="auto">
          <a:xfrm>
            <a:off x="4876800" y="6542577"/>
            <a:ext cx="3386667" cy="2110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247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83200" y="3587262"/>
            <a:ext cx="5825067" cy="131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47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9334" y="4853354"/>
            <a:ext cx="7230533" cy="1365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1386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r>
              <a:rPr lang="en-US"/>
              <a:t>Slide </a:t>
            </a:r>
            <a:fld id="{A93FA224-7521-4872-A6C7-29EC3AA40671}" type="slidenum">
              <a:rPr lang="en-GB"/>
              <a:pPr/>
              <a:t>31</a:t>
            </a:fld>
            <a:endParaRPr lang="en-GB"/>
          </a:p>
        </p:txBody>
      </p:sp>
      <p:sp>
        <p:nvSpPr>
          <p:cNvPr id="66562" name="Rectangle 2"/>
          <p:cNvSpPr>
            <a:spLocks noGrp="1" noChangeArrowheads="1"/>
          </p:cNvSpPr>
          <p:nvPr>
            <p:ph type="title"/>
          </p:nvPr>
        </p:nvSpPr>
        <p:spPr/>
        <p:txBody>
          <a:bodyPr/>
          <a:lstStyle/>
          <a:p>
            <a:r>
              <a:rPr lang="en-US"/>
              <a:t>Self Organizing Maps</a:t>
            </a:r>
            <a:endParaRPr lang="en-GB"/>
          </a:p>
        </p:txBody>
      </p:sp>
      <p:pic>
        <p:nvPicPr>
          <p:cNvPr id="665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6534" y="2321169"/>
            <a:ext cx="4334933" cy="1494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3333" y="2321169"/>
            <a:ext cx="4876800" cy="1503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6533" y="4062046"/>
            <a:ext cx="4165600" cy="1681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9734" y="4010392"/>
            <a:ext cx="4318000" cy="1687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37369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6"/>
          <p:cNvSpPr>
            <a:spLocks noGrp="1" noChangeArrowheads="1"/>
          </p:cNvSpPr>
          <p:nvPr>
            <p:ph type="sldNum" sz="quarter" idx="4294967295"/>
          </p:nvPr>
        </p:nvSpPr>
        <p:spPr>
          <a:xfrm>
            <a:off x="9144000" y="6248034"/>
            <a:ext cx="2540000" cy="457200"/>
          </a:xfrm>
          <a:prstGeom prst="rect">
            <a:avLst/>
          </a:prstGeom>
        </p:spPr>
        <p:txBody>
          <a:bodyPr/>
          <a:lstStyle/>
          <a:p>
            <a:fld id="{6D2C7623-9564-4A41-B1FB-35705CB349B7}" type="slidenum">
              <a:rPr lang="en-GB"/>
              <a:pPr/>
              <a:t>32</a:t>
            </a:fld>
            <a:endParaRPr lang="en-GB"/>
          </a:p>
        </p:txBody>
      </p:sp>
      <p:sp>
        <p:nvSpPr>
          <p:cNvPr id="30722" name="Rectangle 2"/>
          <p:cNvSpPr>
            <a:spLocks noGrp="1" noChangeArrowheads="1"/>
          </p:cNvSpPr>
          <p:nvPr>
            <p:ph type="ctrTitle"/>
          </p:nvPr>
        </p:nvSpPr>
        <p:spPr/>
        <p:txBody>
          <a:bodyPr/>
          <a:lstStyle/>
          <a:p>
            <a:r>
              <a:rPr lang="en-US"/>
              <a:t>Introduction To </a:t>
            </a:r>
            <a:br>
              <a:rPr lang="en-US"/>
            </a:br>
            <a:r>
              <a:rPr lang="en-US"/>
              <a:t>Neural Networks</a:t>
            </a:r>
            <a:endParaRPr lang="en-GB"/>
          </a:p>
        </p:txBody>
      </p:sp>
      <p:sp>
        <p:nvSpPr>
          <p:cNvPr id="30723" name="Rectangle 3"/>
          <p:cNvSpPr>
            <a:spLocks noGrp="1" noChangeArrowheads="1"/>
          </p:cNvSpPr>
          <p:nvPr>
            <p:ph type="subTitle" idx="1"/>
          </p:nvPr>
        </p:nvSpPr>
        <p:spPr/>
        <p:txBody>
          <a:bodyPr/>
          <a:lstStyle/>
          <a:p>
            <a:r>
              <a:rPr lang="en-US"/>
              <a:t>Part II</a:t>
            </a:r>
            <a:br>
              <a:rPr lang="en-US"/>
            </a:br>
            <a:r>
              <a:rPr lang="en-US"/>
              <a:t>Application Development</a:t>
            </a:r>
          </a:p>
          <a:p>
            <a:r>
              <a:rPr lang="en-US"/>
              <a:t>And Portofolio </a:t>
            </a:r>
            <a:endParaRPr lang="en-GB"/>
          </a:p>
        </p:txBody>
      </p:sp>
      <p:sp>
        <p:nvSpPr>
          <p:cNvPr id="30724" name="Text Box 4"/>
          <p:cNvSpPr txBox="1">
            <a:spLocks noChangeArrowheads="1"/>
          </p:cNvSpPr>
          <p:nvPr/>
        </p:nvSpPr>
        <p:spPr bwMode="auto">
          <a:xfrm>
            <a:off x="3115733" y="3376246"/>
            <a:ext cx="6908800" cy="367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Prof. George Papadourakis, Ph.D.</a:t>
            </a:r>
            <a:endParaRPr lang="en-GB" sz="1800"/>
          </a:p>
        </p:txBody>
      </p:sp>
    </p:spTree>
    <p:extLst>
      <p:ext uri="{BB962C8B-B14F-4D97-AF65-F5344CB8AC3E}">
        <p14:creationId xmlns:p14="http://schemas.microsoft.com/office/powerpoint/2010/main" val="16057734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0F42C250-70FB-4728-9B5E-B29BF203FFDB}" type="slidenum">
              <a:rPr lang="en-GB"/>
              <a:pPr/>
              <a:t>33</a:t>
            </a:fld>
            <a:endParaRPr lang="en-GB"/>
          </a:p>
        </p:txBody>
      </p:sp>
      <p:sp>
        <p:nvSpPr>
          <p:cNvPr id="31746" name="Rectangle 1026"/>
          <p:cNvSpPr>
            <a:spLocks noGrp="1" noChangeArrowheads="1"/>
          </p:cNvSpPr>
          <p:nvPr>
            <p:ph type="title"/>
          </p:nvPr>
        </p:nvSpPr>
        <p:spPr/>
        <p:txBody>
          <a:bodyPr/>
          <a:lstStyle/>
          <a:p>
            <a:r>
              <a:rPr lang="en-US"/>
              <a:t>Characteristics of NNs</a:t>
            </a:r>
            <a:endParaRPr lang="en-GB"/>
          </a:p>
        </p:txBody>
      </p:sp>
      <p:sp>
        <p:nvSpPr>
          <p:cNvPr id="31747" name="Rectangle 1027"/>
          <p:cNvSpPr>
            <a:spLocks noGrp="1" noChangeArrowheads="1"/>
          </p:cNvSpPr>
          <p:nvPr>
            <p:ph type="body" idx="1"/>
          </p:nvPr>
        </p:nvSpPr>
        <p:spPr/>
        <p:txBody>
          <a:bodyPr/>
          <a:lstStyle/>
          <a:p>
            <a:r>
              <a:rPr lang="en-US" sz="2000">
                <a:solidFill>
                  <a:schemeClr val="hlink"/>
                </a:solidFill>
              </a:rPr>
              <a:t>Learning from experience</a:t>
            </a:r>
            <a:r>
              <a:rPr lang="en-US" sz="2000"/>
              <a:t>: Complex difficult to solve problems, but with plenty of data that describe the problem</a:t>
            </a:r>
          </a:p>
          <a:p>
            <a:r>
              <a:rPr lang="en-US" sz="2000">
                <a:solidFill>
                  <a:schemeClr val="hlink"/>
                </a:solidFill>
              </a:rPr>
              <a:t>Generalizing from examples</a:t>
            </a:r>
            <a:r>
              <a:rPr lang="en-US" sz="2000"/>
              <a:t>: Can interpolate from previous learning and give the correct response to unseen data</a:t>
            </a:r>
          </a:p>
          <a:p>
            <a:r>
              <a:rPr lang="en-US" sz="2000">
                <a:solidFill>
                  <a:schemeClr val="hlink"/>
                </a:solidFill>
              </a:rPr>
              <a:t>Rapid applications development</a:t>
            </a:r>
            <a:r>
              <a:rPr lang="en-US" sz="2000"/>
              <a:t>: NNs are generic machines and quite independent from domain knowledge</a:t>
            </a:r>
          </a:p>
          <a:p>
            <a:r>
              <a:rPr lang="en-US" sz="2000">
                <a:solidFill>
                  <a:schemeClr val="hlink"/>
                </a:solidFill>
              </a:rPr>
              <a:t>Adaptability</a:t>
            </a:r>
            <a:r>
              <a:rPr lang="en-US" sz="2000"/>
              <a:t>: Adapts to a changing environment, if is properly designed </a:t>
            </a:r>
          </a:p>
          <a:p>
            <a:r>
              <a:rPr lang="en-US" sz="2000">
                <a:solidFill>
                  <a:schemeClr val="hlink"/>
                </a:solidFill>
              </a:rPr>
              <a:t>Computational efficiency</a:t>
            </a:r>
            <a:r>
              <a:rPr lang="en-US" sz="2000"/>
              <a:t>: Although the training off a neural network demands a lot of computer power, a trained network demands almost nothing in recall mode</a:t>
            </a:r>
          </a:p>
          <a:p>
            <a:r>
              <a:rPr lang="en-US" sz="2000">
                <a:solidFill>
                  <a:schemeClr val="hlink"/>
                </a:solidFill>
              </a:rPr>
              <a:t>Non-linearity</a:t>
            </a:r>
            <a:r>
              <a:rPr lang="en-US" sz="2000"/>
              <a:t>: Not based on linear assumptions about the real word</a:t>
            </a:r>
            <a:endParaRPr lang="en-GB" sz="2000">
              <a:solidFill>
                <a:schemeClr val="hlink"/>
              </a:solidFill>
            </a:endParaRPr>
          </a:p>
        </p:txBody>
      </p:sp>
    </p:spTree>
    <p:extLst>
      <p:ext uri="{BB962C8B-B14F-4D97-AF65-F5344CB8AC3E}">
        <p14:creationId xmlns:p14="http://schemas.microsoft.com/office/powerpoint/2010/main" val="9568284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6EDEE64-094B-409B-8D9A-4FC096F70C24}" type="slidenum">
              <a:rPr lang="en-GB"/>
              <a:pPr/>
              <a:t>34</a:t>
            </a:fld>
            <a:endParaRPr lang="en-GB"/>
          </a:p>
        </p:txBody>
      </p:sp>
      <p:sp>
        <p:nvSpPr>
          <p:cNvPr id="23554" name="Rectangle 2"/>
          <p:cNvSpPr>
            <a:spLocks noGrp="1" noChangeArrowheads="1"/>
          </p:cNvSpPr>
          <p:nvPr>
            <p:ph type="title"/>
          </p:nvPr>
        </p:nvSpPr>
        <p:spPr/>
        <p:txBody>
          <a:bodyPr/>
          <a:lstStyle/>
          <a:p>
            <a:r>
              <a:rPr lang="en-US"/>
              <a:t>Neural Networks Projects Are Different</a:t>
            </a:r>
            <a:endParaRPr lang="en-GB"/>
          </a:p>
        </p:txBody>
      </p:sp>
      <p:sp>
        <p:nvSpPr>
          <p:cNvPr id="23555" name="Rectangle 3"/>
          <p:cNvSpPr>
            <a:spLocks noGrp="1" noChangeArrowheads="1"/>
          </p:cNvSpPr>
          <p:nvPr>
            <p:ph type="body" idx="1"/>
          </p:nvPr>
        </p:nvSpPr>
        <p:spPr/>
        <p:txBody>
          <a:bodyPr/>
          <a:lstStyle/>
          <a:p>
            <a:r>
              <a:rPr lang="en-US" sz="1800">
                <a:solidFill>
                  <a:schemeClr val="hlink"/>
                </a:solidFill>
              </a:rPr>
              <a:t>P</a:t>
            </a:r>
            <a:r>
              <a:rPr lang="en-GB" sz="1800">
                <a:solidFill>
                  <a:schemeClr val="hlink"/>
                </a:solidFill>
              </a:rPr>
              <a:t>rojects are data driven</a:t>
            </a:r>
            <a:r>
              <a:rPr lang="en-US" sz="1800"/>
              <a:t>:</a:t>
            </a:r>
            <a:r>
              <a:rPr lang="en-GB" sz="1800"/>
              <a:t> Therefore, there is a need to collect and analyse data as part of the design process and to train the neural network. This task is often time-consuming and the effort, resources and time required are frequently underestimated </a:t>
            </a:r>
          </a:p>
          <a:p>
            <a:r>
              <a:rPr lang="en-US" sz="1800">
                <a:solidFill>
                  <a:schemeClr val="hlink"/>
                </a:solidFill>
              </a:rPr>
              <a:t>I</a:t>
            </a:r>
            <a:r>
              <a:rPr lang="en-GB" sz="1800">
                <a:solidFill>
                  <a:schemeClr val="hlink"/>
                </a:solidFill>
              </a:rPr>
              <a:t>t is not usually possible to specify fully the solution at the design stage</a:t>
            </a:r>
            <a:r>
              <a:rPr lang="en-US" sz="1800"/>
              <a:t>:</a:t>
            </a:r>
            <a:r>
              <a:rPr lang="en-GB" sz="1800"/>
              <a:t> Therefore, it is necessary to build prototypes and experiment with them in order to resolve design issues. This iterative development process can be difficult to control </a:t>
            </a:r>
          </a:p>
          <a:p>
            <a:r>
              <a:rPr lang="en-US" sz="1800">
                <a:solidFill>
                  <a:schemeClr val="hlink"/>
                </a:solidFill>
              </a:rPr>
              <a:t>P</a:t>
            </a:r>
            <a:r>
              <a:rPr lang="en-GB" sz="1800">
                <a:solidFill>
                  <a:schemeClr val="hlink"/>
                </a:solidFill>
              </a:rPr>
              <a:t>erformance, rather than speed of processing, is the key issue</a:t>
            </a:r>
            <a:r>
              <a:rPr lang="en-US" sz="1800"/>
              <a:t>:</a:t>
            </a:r>
            <a:r>
              <a:rPr lang="en-GB" sz="1800"/>
              <a:t> More attention must be paid to performance issues during the requirements analysis, design and test phases. Furthermore, demonstrating that the performance meets the requirements can be particularly difficult. </a:t>
            </a:r>
          </a:p>
          <a:p>
            <a:r>
              <a:rPr lang="en-US" sz="1800"/>
              <a:t>These issues affect the following areas :</a:t>
            </a:r>
          </a:p>
          <a:p>
            <a:pPr lvl="1"/>
            <a:r>
              <a:rPr lang="en-US" sz="1600"/>
              <a:t>Project planning</a:t>
            </a:r>
          </a:p>
          <a:p>
            <a:pPr lvl="1"/>
            <a:r>
              <a:rPr lang="en-US" sz="1600"/>
              <a:t>Project management</a:t>
            </a:r>
          </a:p>
          <a:p>
            <a:pPr lvl="1"/>
            <a:r>
              <a:rPr lang="en-US" sz="1600"/>
              <a:t>Project documentation</a:t>
            </a:r>
            <a:endParaRPr lang="en-GB" sz="1600"/>
          </a:p>
        </p:txBody>
      </p:sp>
    </p:spTree>
    <p:extLst>
      <p:ext uri="{BB962C8B-B14F-4D97-AF65-F5344CB8AC3E}">
        <p14:creationId xmlns:p14="http://schemas.microsoft.com/office/powerpoint/2010/main" val="22701028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4"/>
          <p:cNvSpPr>
            <a:spLocks noGrp="1"/>
          </p:cNvSpPr>
          <p:nvPr>
            <p:ph type="sldNum" sz="quarter" idx="12"/>
          </p:nvPr>
        </p:nvSpPr>
        <p:spPr/>
        <p:txBody>
          <a:bodyPr/>
          <a:lstStyle/>
          <a:p>
            <a:r>
              <a:rPr lang="en-US"/>
              <a:t>Slide </a:t>
            </a:r>
            <a:fld id="{6526E795-55CD-41AA-B62F-DAF709B7F460}" type="slidenum">
              <a:rPr lang="en-GB"/>
              <a:pPr/>
              <a:t>35</a:t>
            </a:fld>
            <a:endParaRPr lang="en-GB"/>
          </a:p>
        </p:txBody>
      </p:sp>
      <p:sp>
        <p:nvSpPr>
          <p:cNvPr id="33794" name="Rectangle 1026"/>
          <p:cNvSpPr>
            <a:spLocks noGrp="1" noChangeArrowheads="1"/>
          </p:cNvSpPr>
          <p:nvPr>
            <p:ph type="title"/>
          </p:nvPr>
        </p:nvSpPr>
        <p:spPr/>
        <p:txBody>
          <a:bodyPr/>
          <a:lstStyle/>
          <a:p>
            <a:r>
              <a:rPr lang="en-US"/>
              <a:t>Project life cycle</a:t>
            </a:r>
            <a:endParaRPr lang="en-GB"/>
          </a:p>
        </p:txBody>
      </p:sp>
      <p:sp>
        <p:nvSpPr>
          <p:cNvPr id="33795" name="AutoShape 1027"/>
          <p:cNvSpPr>
            <a:spLocks noChangeArrowheads="1"/>
          </p:cNvSpPr>
          <p:nvPr/>
        </p:nvSpPr>
        <p:spPr bwMode="auto">
          <a:xfrm>
            <a:off x="3386667" y="2057400"/>
            <a:ext cx="4876800" cy="370376"/>
          </a:xfrm>
          <a:prstGeom prst="flowChartProcess">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Application Identification</a:t>
            </a:r>
            <a:endParaRPr lang="en-GB" sz="1800"/>
          </a:p>
        </p:txBody>
      </p:sp>
      <p:sp>
        <p:nvSpPr>
          <p:cNvPr id="33796" name="AutoShape 1028"/>
          <p:cNvSpPr>
            <a:spLocks noChangeArrowheads="1"/>
          </p:cNvSpPr>
          <p:nvPr/>
        </p:nvSpPr>
        <p:spPr bwMode="auto">
          <a:xfrm>
            <a:off x="3386667" y="2532185"/>
            <a:ext cx="4876800" cy="369277"/>
          </a:xfrm>
          <a:prstGeom prst="flowChartProcess">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Feasibility Study</a:t>
            </a:r>
            <a:endParaRPr lang="en-GB" sz="1800"/>
          </a:p>
        </p:txBody>
      </p:sp>
      <p:sp>
        <p:nvSpPr>
          <p:cNvPr id="33797" name="AutoShape 1029"/>
          <p:cNvSpPr>
            <a:spLocks noChangeArrowheads="1"/>
          </p:cNvSpPr>
          <p:nvPr/>
        </p:nvSpPr>
        <p:spPr bwMode="auto">
          <a:xfrm>
            <a:off x="3386667" y="3113576"/>
            <a:ext cx="4876800" cy="368178"/>
          </a:xfrm>
          <a:prstGeom prst="flowChart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Design Prototype</a:t>
            </a:r>
            <a:endParaRPr lang="en-GB" sz="1800"/>
          </a:p>
        </p:txBody>
      </p:sp>
      <p:sp>
        <p:nvSpPr>
          <p:cNvPr id="33798" name="AutoShape 1030"/>
          <p:cNvSpPr>
            <a:spLocks noChangeArrowheads="1"/>
          </p:cNvSpPr>
          <p:nvPr/>
        </p:nvSpPr>
        <p:spPr bwMode="auto">
          <a:xfrm>
            <a:off x="3386667" y="3692769"/>
            <a:ext cx="4876800" cy="369277"/>
          </a:xfrm>
          <a:prstGeom prst="flowChart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Build Train and Test</a:t>
            </a:r>
            <a:endParaRPr lang="en-GB" sz="1800"/>
          </a:p>
        </p:txBody>
      </p:sp>
      <p:sp>
        <p:nvSpPr>
          <p:cNvPr id="33799" name="AutoShape 1031"/>
          <p:cNvSpPr>
            <a:spLocks noChangeArrowheads="1"/>
          </p:cNvSpPr>
          <p:nvPr/>
        </p:nvSpPr>
        <p:spPr bwMode="auto">
          <a:xfrm>
            <a:off x="3386667" y="4273062"/>
            <a:ext cx="4876800" cy="369277"/>
          </a:xfrm>
          <a:prstGeom prst="flowChartProces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Optimize prototype</a:t>
            </a:r>
            <a:endParaRPr lang="en-GB" sz="1800"/>
          </a:p>
        </p:txBody>
      </p:sp>
      <p:sp>
        <p:nvSpPr>
          <p:cNvPr id="33800" name="AutoShape 1032"/>
          <p:cNvSpPr>
            <a:spLocks noChangeArrowheads="1"/>
          </p:cNvSpPr>
          <p:nvPr/>
        </p:nvSpPr>
        <p:spPr bwMode="auto">
          <a:xfrm>
            <a:off x="3386667" y="4853354"/>
            <a:ext cx="4876800" cy="369277"/>
          </a:xfrm>
          <a:prstGeom prst="flowChartProcess">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Validate prototype</a:t>
            </a:r>
            <a:endParaRPr lang="en-GB" sz="1800"/>
          </a:p>
        </p:txBody>
      </p:sp>
      <p:sp>
        <p:nvSpPr>
          <p:cNvPr id="33801" name="AutoShape 1033"/>
          <p:cNvSpPr>
            <a:spLocks noChangeArrowheads="1"/>
          </p:cNvSpPr>
          <p:nvPr/>
        </p:nvSpPr>
        <p:spPr bwMode="auto">
          <a:xfrm>
            <a:off x="3386667" y="5381991"/>
            <a:ext cx="4876800" cy="368178"/>
          </a:xfrm>
          <a:prstGeom prst="flowChartProcess">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Implement System</a:t>
            </a:r>
            <a:endParaRPr lang="en-GB" sz="1800"/>
          </a:p>
        </p:txBody>
      </p:sp>
      <p:sp>
        <p:nvSpPr>
          <p:cNvPr id="33802" name="AutoShape 1034"/>
          <p:cNvSpPr>
            <a:spLocks noChangeArrowheads="1"/>
          </p:cNvSpPr>
          <p:nvPr/>
        </p:nvSpPr>
        <p:spPr bwMode="auto">
          <a:xfrm>
            <a:off x="3386667" y="5961185"/>
            <a:ext cx="4876800" cy="369277"/>
          </a:xfrm>
          <a:prstGeom prst="flowChartProcess">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Validate System</a:t>
            </a:r>
            <a:endParaRPr lang="en-GB" sz="1800"/>
          </a:p>
        </p:txBody>
      </p:sp>
      <p:sp>
        <p:nvSpPr>
          <p:cNvPr id="33803" name="Rectangle 1035"/>
          <p:cNvSpPr>
            <a:spLocks noChangeArrowheads="1"/>
          </p:cNvSpPr>
          <p:nvPr/>
        </p:nvSpPr>
        <p:spPr bwMode="auto">
          <a:xfrm rot="5400000">
            <a:off x="8569671" y="3174247"/>
            <a:ext cx="2638792" cy="135466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Data Collection</a:t>
            </a:r>
            <a:endParaRPr lang="en-GB" sz="1800"/>
          </a:p>
        </p:txBody>
      </p:sp>
      <p:sp>
        <p:nvSpPr>
          <p:cNvPr id="33804" name="Line 1036"/>
          <p:cNvSpPr>
            <a:spLocks noChangeShapeType="1"/>
          </p:cNvSpPr>
          <p:nvPr/>
        </p:nvSpPr>
        <p:spPr bwMode="auto">
          <a:xfrm>
            <a:off x="5825067" y="2427776"/>
            <a:ext cx="0" cy="104408"/>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05" name="Line 1037"/>
          <p:cNvSpPr>
            <a:spLocks noChangeShapeType="1"/>
          </p:cNvSpPr>
          <p:nvPr/>
        </p:nvSpPr>
        <p:spPr bwMode="auto">
          <a:xfrm>
            <a:off x="5825067" y="2901461"/>
            <a:ext cx="0" cy="21211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06" name="Line 1038"/>
          <p:cNvSpPr>
            <a:spLocks noChangeShapeType="1"/>
          </p:cNvSpPr>
          <p:nvPr/>
        </p:nvSpPr>
        <p:spPr bwMode="auto">
          <a:xfrm>
            <a:off x="5825067" y="3481754"/>
            <a:ext cx="0" cy="21101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07" name="Line 1039"/>
          <p:cNvSpPr>
            <a:spLocks noChangeShapeType="1"/>
          </p:cNvSpPr>
          <p:nvPr/>
        </p:nvSpPr>
        <p:spPr bwMode="auto">
          <a:xfrm>
            <a:off x="5825067" y="4062046"/>
            <a:ext cx="0" cy="21101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08" name="Line 1040"/>
          <p:cNvSpPr>
            <a:spLocks noChangeShapeType="1"/>
          </p:cNvSpPr>
          <p:nvPr/>
        </p:nvSpPr>
        <p:spPr bwMode="auto">
          <a:xfrm>
            <a:off x="5825067" y="4642339"/>
            <a:ext cx="0" cy="21101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09" name="Line 1041"/>
          <p:cNvSpPr>
            <a:spLocks noChangeShapeType="1"/>
          </p:cNvSpPr>
          <p:nvPr/>
        </p:nvSpPr>
        <p:spPr bwMode="auto">
          <a:xfrm>
            <a:off x="5825067" y="5222631"/>
            <a:ext cx="0" cy="159361"/>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0" name="Line 1042"/>
          <p:cNvSpPr>
            <a:spLocks noChangeShapeType="1"/>
          </p:cNvSpPr>
          <p:nvPr/>
        </p:nvSpPr>
        <p:spPr bwMode="auto">
          <a:xfrm>
            <a:off x="5825067" y="5750169"/>
            <a:ext cx="0" cy="21101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1" name="Line 1043"/>
          <p:cNvSpPr>
            <a:spLocks noChangeShapeType="1"/>
          </p:cNvSpPr>
          <p:nvPr/>
        </p:nvSpPr>
        <p:spPr bwMode="auto">
          <a:xfrm flipH="1">
            <a:off x="8263467" y="2743200"/>
            <a:ext cx="94826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2" name="Line 1044"/>
          <p:cNvSpPr>
            <a:spLocks noChangeShapeType="1"/>
          </p:cNvSpPr>
          <p:nvPr/>
        </p:nvSpPr>
        <p:spPr bwMode="auto">
          <a:xfrm flipH="1">
            <a:off x="8263467" y="3324592"/>
            <a:ext cx="94826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3" name="Line 1045"/>
          <p:cNvSpPr>
            <a:spLocks noChangeShapeType="1"/>
          </p:cNvSpPr>
          <p:nvPr/>
        </p:nvSpPr>
        <p:spPr bwMode="auto">
          <a:xfrm flipH="1">
            <a:off x="8263467" y="3903785"/>
            <a:ext cx="94826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4" name="Line 1046"/>
          <p:cNvSpPr>
            <a:spLocks noChangeShapeType="1"/>
          </p:cNvSpPr>
          <p:nvPr/>
        </p:nvSpPr>
        <p:spPr bwMode="auto">
          <a:xfrm flipH="1">
            <a:off x="8263467" y="4430224"/>
            <a:ext cx="94826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5" name="Line 1047"/>
          <p:cNvSpPr>
            <a:spLocks noChangeShapeType="1"/>
          </p:cNvSpPr>
          <p:nvPr/>
        </p:nvSpPr>
        <p:spPr bwMode="auto">
          <a:xfrm flipH="1">
            <a:off x="8263467" y="5064369"/>
            <a:ext cx="948267"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3816" name="AutoShape 1048"/>
          <p:cNvSpPr>
            <a:spLocks noChangeArrowheads="1"/>
          </p:cNvSpPr>
          <p:nvPr/>
        </p:nvSpPr>
        <p:spPr bwMode="auto">
          <a:xfrm flipV="1">
            <a:off x="1761067" y="3006969"/>
            <a:ext cx="1354667" cy="1582615"/>
          </a:xfrm>
          <a:prstGeom prst="curvedRightArrow">
            <a:avLst>
              <a:gd name="adj1" fmla="val 60000"/>
              <a:gd name="adj2" fmla="val 12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8" name="Text Box 1050"/>
          <p:cNvSpPr txBox="1">
            <a:spLocks noChangeArrowheads="1"/>
          </p:cNvSpPr>
          <p:nvPr/>
        </p:nvSpPr>
        <p:spPr bwMode="auto">
          <a:xfrm>
            <a:off x="406400" y="3481754"/>
            <a:ext cx="29802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Development and validation of prototype</a:t>
            </a:r>
            <a:endParaRPr lang="en-GB" sz="1800"/>
          </a:p>
        </p:txBody>
      </p:sp>
    </p:spTree>
    <p:extLst>
      <p:ext uri="{BB962C8B-B14F-4D97-AF65-F5344CB8AC3E}">
        <p14:creationId xmlns:p14="http://schemas.microsoft.com/office/powerpoint/2010/main" val="26966264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4"/>
          <p:cNvSpPr>
            <a:spLocks noGrp="1"/>
          </p:cNvSpPr>
          <p:nvPr>
            <p:ph type="sldNum" sz="quarter" idx="12"/>
          </p:nvPr>
        </p:nvSpPr>
        <p:spPr/>
        <p:txBody>
          <a:bodyPr/>
          <a:lstStyle/>
          <a:p>
            <a:r>
              <a:rPr lang="en-US"/>
              <a:t>Slide </a:t>
            </a:r>
            <a:fld id="{307D4A72-7485-4BFA-942D-70D0F281B13F}" type="slidenum">
              <a:rPr lang="en-GB"/>
              <a:pPr/>
              <a:t>36</a:t>
            </a:fld>
            <a:endParaRPr lang="en-GB"/>
          </a:p>
        </p:txBody>
      </p:sp>
      <p:sp>
        <p:nvSpPr>
          <p:cNvPr id="32770" name="Rectangle 2"/>
          <p:cNvSpPr>
            <a:spLocks noGrp="1" noChangeArrowheads="1"/>
          </p:cNvSpPr>
          <p:nvPr>
            <p:ph type="title"/>
          </p:nvPr>
        </p:nvSpPr>
        <p:spPr/>
        <p:txBody>
          <a:bodyPr/>
          <a:lstStyle/>
          <a:p>
            <a:r>
              <a:rPr lang="en-US"/>
              <a:t>NNs in real problems</a:t>
            </a:r>
            <a:endParaRPr lang="en-GB"/>
          </a:p>
        </p:txBody>
      </p:sp>
      <p:grpSp>
        <p:nvGrpSpPr>
          <p:cNvPr id="32793" name="Group 25"/>
          <p:cNvGrpSpPr>
            <a:grpSpLocks/>
          </p:cNvGrpSpPr>
          <p:nvPr/>
        </p:nvGrpSpPr>
        <p:grpSpPr bwMode="auto">
          <a:xfrm>
            <a:off x="2762957" y="2215662"/>
            <a:ext cx="4521200" cy="3006969"/>
            <a:chOff x="720" y="1920"/>
            <a:chExt cx="1602" cy="2736"/>
          </a:xfrm>
        </p:grpSpPr>
        <p:sp>
          <p:nvSpPr>
            <p:cNvPr id="32774" name="AutoShape 6"/>
            <p:cNvSpPr>
              <a:spLocks noChangeArrowheads="1"/>
            </p:cNvSpPr>
            <p:nvPr/>
          </p:nvSpPr>
          <p:spPr bwMode="auto">
            <a:xfrm>
              <a:off x="834" y="2016"/>
              <a:ext cx="1296" cy="384"/>
            </a:xfrm>
            <a:prstGeom prst="downArrowCallout">
              <a:avLst>
                <a:gd name="adj1" fmla="val 84375"/>
                <a:gd name="adj2" fmla="val 84375"/>
                <a:gd name="adj3" fmla="val 16667"/>
                <a:gd name="adj4" fmla="val 6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1800"/>
            </a:p>
          </p:txBody>
        </p:sp>
        <p:sp>
          <p:nvSpPr>
            <p:cNvPr id="32772" name="AutoShape 4"/>
            <p:cNvSpPr>
              <a:spLocks noChangeArrowheads="1"/>
            </p:cNvSpPr>
            <p:nvPr/>
          </p:nvSpPr>
          <p:spPr bwMode="auto">
            <a:xfrm>
              <a:off x="834" y="4368"/>
              <a:ext cx="1344" cy="288"/>
            </a:xfrm>
            <a:prstGeom prst="bracePair">
              <a:avLst>
                <a:gd name="adj" fmla="val 8333"/>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Rest of System</a:t>
              </a:r>
              <a:endParaRPr lang="en-GB" sz="1800"/>
            </a:p>
          </p:txBody>
        </p:sp>
        <p:sp>
          <p:nvSpPr>
            <p:cNvPr id="32773" name="AutoShape 5"/>
            <p:cNvSpPr>
              <a:spLocks noChangeArrowheads="1"/>
            </p:cNvSpPr>
            <p:nvPr/>
          </p:nvSpPr>
          <p:spPr bwMode="auto">
            <a:xfrm>
              <a:off x="834" y="2400"/>
              <a:ext cx="1296" cy="384"/>
            </a:xfrm>
            <a:prstGeom prst="downArrowCallout">
              <a:avLst>
                <a:gd name="adj1" fmla="val 84375"/>
                <a:gd name="adj2" fmla="val 84375"/>
                <a:gd name="adj3" fmla="val 16667"/>
                <a:gd name="adj4" fmla="val 6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Pre-processing</a:t>
              </a:r>
              <a:endParaRPr lang="en-GB" sz="1800"/>
            </a:p>
          </p:txBody>
        </p:sp>
        <p:sp>
          <p:nvSpPr>
            <p:cNvPr id="32775" name="Rectangle 7"/>
            <p:cNvSpPr>
              <a:spLocks noChangeArrowheads="1"/>
            </p:cNvSpPr>
            <p:nvPr/>
          </p:nvSpPr>
          <p:spPr bwMode="auto">
            <a:xfrm>
              <a:off x="786" y="1920"/>
              <a:ext cx="1488"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1" name="AutoShape 3"/>
            <p:cNvSpPr>
              <a:spLocks noChangeArrowheads="1"/>
            </p:cNvSpPr>
            <p:nvPr/>
          </p:nvSpPr>
          <p:spPr bwMode="auto">
            <a:xfrm>
              <a:off x="720" y="1980"/>
              <a:ext cx="1602" cy="288"/>
            </a:xfrm>
            <a:prstGeom prst="bracePair">
              <a:avLst>
                <a:gd name="adj" fmla="val 8333"/>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Rest of System</a:t>
              </a:r>
              <a:endParaRPr lang="en-GB" sz="1800"/>
            </a:p>
          </p:txBody>
        </p:sp>
        <p:sp>
          <p:nvSpPr>
            <p:cNvPr id="32776" name="AutoShape 8"/>
            <p:cNvSpPr>
              <a:spLocks noChangeArrowheads="1"/>
            </p:cNvSpPr>
            <p:nvPr/>
          </p:nvSpPr>
          <p:spPr bwMode="auto">
            <a:xfrm>
              <a:off x="834" y="2784"/>
              <a:ext cx="1296" cy="384"/>
            </a:xfrm>
            <a:prstGeom prst="downArrowCallout">
              <a:avLst>
                <a:gd name="adj1" fmla="val 84375"/>
                <a:gd name="adj2" fmla="val 84375"/>
                <a:gd name="adj3" fmla="val 16667"/>
                <a:gd name="adj4" fmla="val 6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Input encode</a:t>
              </a:r>
              <a:endParaRPr lang="en-GB" sz="1800"/>
            </a:p>
          </p:txBody>
        </p:sp>
        <p:sp>
          <p:nvSpPr>
            <p:cNvPr id="32777" name="AutoShape 9"/>
            <p:cNvSpPr>
              <a:spLocks noChangeArrowheads="1"/>
            </p:cNvSpPr>
            <p:nvPr/>
          </p:nvSpPr>
          <p:spPr bwMode="auto">
            <a:xfrm>
              <a:off x="834" y="3168"/>
              <a:ext cx="1296" cy="384"/>
            </a:xfrm>
            <a:prstGeom prst="downArrowCallout">
              <a:avLst>
                <a:gd name="adj1" fmla="val 84375"/>
                <a:gd name="adj2" fmla="val 84375"/>
                <a:gd name="adj3" fmla="val 16667"/>
                <a:gd name="adj4" fmla="val 6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solidFill>
                    <a:schemeClr val="hlink"/>
                  </a:solidFill>
                </a:rPr>
                <a:t>Neural Network</a:t>
              </a:r>
              <a:endParaRPr lang="en-GB" sz="1800">
                <a:solidFill>
                  <a:schemeClr val="hlink"/>
                </a:solidFill>
              </a:endParaRPr>
            </a:p>
          </p:txBody>
        </p:sp>
        <p:sp>
          <p:nvSpPr>
            <p:cNvPr id="32778" name="AutoShape 10"/>
            <p:cNvSpPr>
              <a:spLocks noChangeArrowheads="1"/>
            </p:cNvSpPr>
            <p:nvPr/>
          </p:nvSpPr>
          <p:spPr bwMode="auto">
            <a:xfrm>
              <a:off x="834" y="3552"/>
              <a:ext cx="1296" cy="384"/>
            </a:xfrm>
            <a:prstGeom prst="downArrowCallout">
              <a:avLst>
                <a:gd name="adj1" fmla="val 84375"/>
                <a:gd name="adj2" fmla="val 84375"/>
                <a:gd name="adj3" fmla="val 16667"/>
                <a:gd name="adj4" fmla="val 6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Output encode</a:t>
              </a:r>
              <a:endParaRPr lang="en-GB" sz="1800"/>
            </a:p>
          </p:txBody>
        </p:sp>
        <p:sp>
          <p:nvSpPr>
            <p:cNvPr id="32779" name="AutoShape 11"/>
            <p:cNvSpPr>
              <a:spLocks noChangeArrowheads="1"/>
            </p:cNvSpPr>
            <p:nvPr/>
          </p:nvSpPr>
          <p:spPr bwMode="auto">
            <a:xfrm>
              <a:off x="834" y="3936"/>
              <a:ext cx="1296" cy="384"/>
            </a:xfrm>
            <a:prstGeom prst="downArrowCallout">
              <a:avLst>
                <a:gd name="adj1" fmla="val 84375"/>
                <a:gd name="adj2" fmla="val 84375"/>
                <a:gd name="adj3" fmla="val 16667"/>
                <a:gd name="adj4" fmla="val 6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800"/>
                <a:t>Post-processing</a:t>
              </a:r>
              <a:endParaRPr lang="en-GB" sz="1800"/>
            </a:p>
          </p:txBody>
        </p:sp>
      </p:grpSp>
      <p:sp>
        <p:nvSpPr>
          <p:cNvPr id="32782" name="Line 14"/>
          <p:cNvSpPr>
            <a:spLocks noChangeShapeType="1"/>
          </p:cNvSpPr>
          <p:nvPr/>
        </p:nvSpPr>
        <p:spPr bwMode="auto">
          <a:xfrm flipH="1">
            <a:off x="6014157" y="2690446"/>
            <a:ext cx="149013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2783" name="Text Box 15"/>
          <p:cNvSpPr txBox="1">
            <a:spLocks noChangeArrowheads="1"/>
          </p:cNvSpPr>
          <p:nvPr/>
        </p:nvSpPr>
        <p:spPr bwMode="auto">
          <a:xfrm>
            <a:off x="7605891" y="2544275"/>
            <a:ext cx="10517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Raw data</a:t>
            </a:r>
            <a:endParaRPr lang="en-GB" sz="1800"/>
          </a:p>
        </p:txBody>
      </p:sp>
      <p:sp>
        <p:nvSpPr>
          <p:cNvPr id="32784" name="Line 16"/>
          <p:cNvSpPr>
            <a:spLocks noChangeShapeType="1"/>
          </p:cNvSpPr>
          <p:nvPr/>
        </p:nvSpPr>
        <p:spPr bwMode="auto">
          <a:xfrm flipH="1">
            <a:off x="6014157" y="3113576"/>
            <a:ext cx="149013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2785" name="Text Box 17"/>
          <p:cNvSpPr txBox="1">
            <a:spLocks noChangeArrowheads="1"/>
          </p:cNvSpPr>
          <p:nvPr/>
        </p:nvSpPr>
        <p:spPr bwMode="auto">
          <a:xfrm>
            <a:off x="7605891" y="2967404"/>
            <a:ext cx="15470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Feature vector</a:t>
            </a:r>
            <a:endParaRPr lang="en-GB" sz="1800"/>
          </a:p>
        </p:txBody>
      </p:sp>
      <p:sp>
        <p:nvSpPr>
          <p:cNvPr id="32786" name="Line 18"/>
          <p:cNvSpPr>
            <a:spLocks noChangeShapeType="1"/>
          </p:cNvSpPr>
          <p:nvPr/>
        </p:nvSpPr>
        <p:spPr bwMode="auto">
          <a:xfrm flipH="1">
            <a:off x="6014157" y="3533409"/>
            <a:ext cx="149013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2787" name="Text Box 19"/>
          <p:cNvSpPr txBox="1">
            <a:spLocks noChangeArrowheads="1"/>
          </p:cNvSpPr>
          <p:nvPr/>
        </p:nvSpPr>
        <p:spPr bwMode="auto">
          <a:xfrm>
            <a:off x="7605890" y="3389435"/>
            <a:ext cx="16320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Network inputs</a:t>
            </a:r>
            <a:endParaRPr lang="en-GB" sz="1800"/>
          </a:p>
        </p:txBody>
      </p:sp>
      <p:sp>
        <p:nvSpPr>
          <p:cNvPr id="32788" name="Line 20"/>
          <p:cNvSpPr>
            <a:spLocks noChangeShapeType="1"/>
          </p:cNvSpPr>
          <p:nvPr/>
        </p:nvSpPr>
        <p:spPr bwMode="auto">
          <a:xfrm flipH="1">
            <a:off x="6014157" y="3956538"/>
            <a:ext cx="149013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2789" name="Text Box 21"/>
          <p:cNvSpPr txBox="1">
            <a:spLocks noChangeArrowheads="1"/>
          </p:cNvSpPr>
          <p:nvPr/>
        </p:nvSpPr>
        <p:spPr bwMode="auto">
          <a:xfrm>
            <a:off x="7605891" y="3811466"/>
            <a:ext cx="17779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Network outputs</a:t>
            </a:r>
            <a:endParaRPr lang="en-GB" sz="1800"/>
          </a:p>
        </p:txBody>
      </p:sp>
      <p:sp>
        <p:nvSpPr>
          <p:cNvPr id="32790" name="Line 22"/>
          <p:cNvSpPr>
            <a:spLocks noChangeShapeType="1"/>
          </p:cNvSpPr>
          <p:nvPr/>
        </p:nvSpPr>
        <p:spPr bwMode="auto">
          <a:xfrm flipH="1">
            <a:off x="6014157" y="4378569"/>
            <a:ext cx="1490133"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2791" name="Text Box 23"/>
          <p:cNvSpPr txBox="1">
            <a:spLocks noChangeArrowheads="1"/>
          </p:cNvSpPr>
          <p:nvPr/>
        </p:nvSpPr>
        <p:spPr bwMode="auto">
          <a:xfrm>
            <a:off x="7605890" y="4233496"/>
            <a:ext cx="18033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Decoded outputs</a:t>
            </a:r>
            <a:endParaRPr lang="en-GB" sz="1800"/>
          </a:p>
        </p:txBody>
      </p:sp>
    </p:spTree>
    <p:extLst>
      <p:ext uri="{BB962C8B-B14F-4D97-AF65-F5344CB8AC3E}">
        <p14:creationId xmlns:p14="http://schemas.microsoft.com/office/powerpoint/2010/main" val="834299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59782D6-9A39-4545-A839-1408E2C9896C}" type="slidenum">
              <a:rPr lang="en-GB"/>
              <a:pPr/>
              <a:t>37</a:t>
            </a:fld>
            <a:endParaRPr lang="en-GB"/>
          </a:p>
        </p:txBody>
      </p:sp>
      <p:sp>
        <p:nvSpPr>
          <p:cNvPr id="34818" name="Rectangle 1026"/>
          <p:cNvSpPr>
            <a:spLocks noGrp="1" noChangeArrowheads="1"/>
          </p:cNvSpPr>
          <p:nvPr>
            <p:ph type="title"/>
          </p:nvPr>
        </p:nvSpPr>
        <p:spPr/>
        <p:txBody>
          <a:bodyPr/>
          <a:lstStyle/>
          <a:p>
            <a:r>
              <a:rPr lang="en-US"/>
              <a:t>Pre-processing </a:t>
            </a:r>
            <a:endParaRPr lang="en-GB"/>
          </a:p>
        </p:txBody>
      </p:sp>
      <p:sp>
        <p:nvSpPr>
          <p:cNvPr id="34819" name="Rectangle 1027"/>
          <p:cNvSpPr>
            <a:spLocks noGrp="1" noChangeArrowheads="1"/>
          </p:cNvSpPr>
          <p:nvPr>
            <p:ph type="body" idx="1"/>
          </p:nvPr>
        </p:nvSpPr>
        <p:spPr/>
        <p:txBody>
          <a:bodyPr/>
          <a:lstStyle/>
          <a:p>
            <a:r>
              <a:rPr lang="en-US" sz="2800"/>
              <a:t>Transform data to NN inputs</a:t>
            </a:r>
          </a:p>
          <a:p>
            <a:pPr lvl="1"/>
            <a:r>
              <a:rPr lang="en-US" sz="2400"/>
              <a:t>Applying a mathematical or statistical function</a:t>
            </a:r>
          </a:p>
          <a:p>
            <a:pPr lvl="1"/>
            <a:r>
              <a:rPr lang="en-US" sz="2400"/>
              <a:t>Encoding textual data from a database</a:t>
            </a:r>
          </a:p>
          <a:p>
            <a:r>
              <a:rPr lang="en-US" sz="2800"/>
              <a:t>Selection of the most relevant data and outlier removal</a:t>
            </a:r>
          </a:p>
          <a:p>
            <a:r>
              <a:rPr lang="en-US" sz="2800"/>
              <a:t>Minimizing network inputs</a:t>
            </a:r>
          </a:p>
          <a:p>
            <a:pPr lvl="1"/>
            <a:r>
              <a:rPr lang="en-US" sz="2400"/>
              <a:t>Feature extraction</a:t>
            </a:r>
          </a:p>
          <a:p>
            <a:pPr lvl="1"/>
            <a:r>
              <a:rPr lang="en-US" sz="2400"/>
              <a:t>Principal components analysis</a:t>
            </a:r>
          </a:p>
          <a:p>
            <a:pPr lvl="1"/>
            <a:r>
              <a:rPr lang="en-US" sz="2400"/>
              <a:t>Waveform / Image analysis</a:t>
            </a:r>
          </a:p>
          <a:p>
            <a:r>
              <a:rPr lang="en-US" sz="2800"/>
              <a:t>Coding pre-processing data to network inputs</a:t>
            </a:r>
            <a:endParaRPr lang="en-GB" sz="2800"/>
          </a:p>
        </p:txBody>
      </p:sp>
    </p:spTree>
    <p:extLst>
      <p:ext uri="{BB962C8B-B14F-4D97-AF65-F5344CB8AC3E}">
        <p14:creationId xmlns:p14="http://schemas.microsoft.com/office/powerpoint/2010/main" val="33269690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r>
              <a:rPr lang="en-US"/>
              <a:t>Slide </a:t>
            </a:r>
            <a:fld id="{A8AA3612-A60E-406E-A3A0-28B1D3DB4930}" type="slidenum">
              <a:rPr lang="en-GB"/>
              <a:pPr/>
              <a:t>38</a:t>
            </a:fld>
            <a:endParaRPr lang="en-GB"/>
          </a:p>
        </p:txBody>
      </p:sp>
      <p:sp>
        <p:nvSpPr>
          <p:cNvPr id="24578" name="Rectangle 2"/>
          <p:cNvSpPr>
            <a:spLocks noGrp="1" noChangeArrowheads="1"/>
          </p:cNvSpPr>
          <p:nvPr>
            <p:ph type="title"/>
          </p:nvPr>
        </p:nvSpPr>
        <p:spPr/>
        <p:txBody>
          <a:bodyPr/>
          <a:lstStyle/>
          <a:p>
            <a:r>
              <a:rPr lang="en-GB" b="1"/>
              <a:t>Fibre Optic Image Transmission</a:t>
            </a:r>
          </a:p>
        </p:txBody>
      </p:sp>
      <p:sp>
        <p:nvSpPr>
          <p:cNvPr id="24579" name="Rectangle 3"/>
          <p:cNvSpPr>
            <a:spLocks noGrp="1" noChangeArrowheads="1"/>
          </p:cNvSpPr>
          <p:nvPr>
            <p:ph type="body" idx="1"/>
          </p:nvPr>
        </p:nvSpPr>
        <p:spPr/>
        <p:txBody>
          <a:bodyPr/>
          <a:lstStyle/>
          <a:p>
            <a:pPr>
              <a:buFont typeface="Wingdings" pitchFamily="2" charset="2"/>
              <a:buNone/>
            </a:pPr>
            <a:r>
              <a:rPr lang="en-GB" sz="2000" b="1"/>
              <a:t>Transmitting image without the distortion</a:t>
            </a:r>
          </a:p>
          <a:p>
            <a:endParaRPr lang="en-GB"/>
          </a:p>
        </p:txBody>
      </p:sp>
      <p:pic>
        <p:nvPicPr>
          <p:cNvPr id="24580" name="Picture 4" descr="fo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9600" y="2479431"/>
            <a:ext cx="5805312" cy="1334233"/>
          </a:xfrm>
          <a:prstGeom prst="rect">
            <a:avLst/>
          </a:prstGeom>
          <a:noFill/>
          <a:extLst>
            <a:ext uri="{909E8E84-426E-40DD-AFC4-6F175D3DCCD1}">
              <a14:hiddenFill xmlns:a14="http://schemas.microsoft.com/office/drawing/2010/main">
                <a:solidFill>
                  <a:srgbClr val="FFFFFF"/>
                </a:solidFill>
              </a14:hiddenFill>
            </a:ext>
          </a:extLst>
        </p:spPr>
      </p:pic>
      <p:sp>
        <p:nvSpPr>
          <p:cNvPr id="24581" name="Text Box 5"/>
          <p:cNvSpPr txBox="1">
            <a:spLocks noChangeArrowheads="1"/>
          </p:cNvSpPr>
          <p:nvPr/>
        </p:nvSpPr>
        <p:spPr bwMode="auto">
          <a:xfrm>
            <a:off x="2167467" y="2532184"/>
            <a:ext cx="338666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In addition to transmitting data</a:t>
            </a:r>
            <a:r>
              <a:rPr lang="en-US" sz="1200"/>
              <a:t> fiber optics</a:t>
            </a:r>
            <a:r>
              <a:rPr lang="en-GB" sz="1200"/>
              <a:t>, they also offer a potential for transmitting images. Unfortunately images transmitted over long distance fibre optic cables are more susceptible to distortion due to noise. </a:t>
            </a:r>
          </a:p>
        </p:txBody>
      </p:sp>
      <p:sp>
        <p:nvSpPr>
          <p:cNvPr id="24582" name="Text Box 6"/>
          <p:cNvSpPr txBox="1">
            <a:spLocks noChangeArrowheads="1"/>
          </p:cNvSpPr>
          <p:nvPr/>
        </p:nvSpPr>
        <p:spPr bwMode="auto">
          <a:xfrm>
            <a:off x="2167467" y="3851031"/>
            <a:ext cx="86698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A large Japanese telecommunications company decided to use neural computing to tackle this problem. Rather than trying to make the transmission line as perfect and noise-free as possible, they used a neural network at the receiving end to reconstruct the distorted image back into its original form. </a:t>
            </a:r>
          </a:p>
        </p:txBody>
      </p:sp>
      <p:sp>
        <p:nvSpPr>
          <p:cNvPr id="24583" name="Text Box 7"/>
          <p:cNvSpPr txBox="1">
            <a:spLocks noChangeArrowheads="1"/>
          </p:cNvSpPr>
          <p:nvPr/>
        </p:nvSpPr>
        <p:spPr bwMode="auto">
          <a:xfrm>
            <a:off x="2302933" y="4589585"/>
            <a:ext cx="8669867" cy="167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a:t>Related Applications : Recognizing Images from Noisy data</a:t>
            </a:r>
          </a:p>
          <a:p>
            <a:pPr lvl="1">
              <a:spcBef>
                <a:spcPct val="50000"/>
              </a:spcBef>
              <a:buFontTx/>
              <a:buChar char="•"/>
            </a:pPr>
            <a:r>
              <a:rPr lang="en-US" sz="1200"/>
              <a:t>  S</a:t>
            </a:r>
            <a:r>
              <a:rPr lang="en-GB" sz="1200"/>
              <a:t>peech recognition </a:t>
            </a:r>
          </a:p>
          <a:p>
            <a:pPr lvl="1">
              <a:spcBef>
                <a:spcPct val="50000"/>
              </a:spcBef>
              <a:buFontTx/>
              <a:buChar char="•"/>
            </a:pPr>
            <a:r>
              <a:rPr lang="en-US" sz="1200"/>
              <a:t>  F</a:t>
            </a:r>
            <a:r>
              <a:rPr lang="en-GB" sz="1200"/>
              <a:t>acial identification </a:t>
            </a:r>
          </a:p>
          <a:p>
            <a:pPr lvl="1">
              <a:spcBef>
                <a:spcPct val="50000"/>
              </a:spcBef>
              <a:buFontTx/>
              <a:buChar char="•"/>
            </a:pPr>
            <a:r>
              <a:rPr lang="en-US" sz="1200"/>
              <a:t>  F</a:t>
            </a:r>
            <a:r>
              <a:rPr lang="en-GB" sz="1200"/>
              <a:t>orensic data analysis </a:t>
            </a:r>
          </a:p>
          <a:p>
            <a:pPr lvl="1">
              <a:spcBef>
                <a:spcPct val="50000"/>
              </a:spcBef>
              <a:buFontTx/>
              <a:buChar char="•"/>
            </a:pPr>
            <a:r>
              <a:rPr lang="en-US" sz="1200"/>
              <a:t>  B</a:t>
            </a:r>
            <a:r>
              <a:rPr lang="en-GB" sz="1200"/>
              <a:t>attlefield scene analysis </a:t>
            </a:r>
          </a:p>
          <a:p>
            <a:pPr lvl="1">
              <a:spcBef>
                <a:spcPct val="50000"/>
              </a:spcBef>
            </a:pPr>
            <a:endParaRPr lang="en-GB" sz="1200"/>
          </a:p>
        </p:txBody>
      </p:sp>
    </p:spTree>
    <p:extLst>
      <p:ext uri="{BB962C8B-B14F-4D97-AF65-F5344CB8AC3E}">
        <p14:creationId xmlns:p14="http://schemas.microsoft.com/office/powerpoint/2010/main" val="28685737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r>
              <a:rPr lang="en-US"/>
              <a:t>Slide </a:t>
            </a:r>
            <a:fld id="{80E3E96F-667B-4D72-A26E-9BDAC39BEAE1}" type="slidenum">
              <a:rPr lang="en-GB"/>
              <a:pPr/>
              <a:t>39</a:t>
            </a:fld>
            <a:endParaRPr lang="en-GB"/>
          </a:p>
        </p:txBody>
      </p:sp>
      <p:sp>
        <p:nvSpPr>
          <p:cNvPr id="25602" name="Rectangle 2"/>
          <p:cNvSpPr>
            <a:spLocks noGrp="1" noChangeArrowheads="1"/>
          </p:cNvSpPr>
          <p:nvPr>
            <p:ph type="title"/>
          </p:nvPr>
        </p:nvSpPr>
        <p:spPr/>
        <p:txBody>
          <a:bodyPr/>
          <a:lstStyle/>
          <a:p>
            <a:r>
              <a:rPr lang="en-GB" b="1"/>
              <a:t>TV Picture Quality Control</a:t>
            </a:r>
          </a:p>
        </p:txBody>
      </p:sp>
      <p:sp>
        <p:nvSpPr>
          <p:cNvPr id="25603" name="Rectangle 3"/>
          <p:cNvSpPr>
            <a:spLocks noGrp="1" noChangeArrowheads="1"/>
          </p:cNvSpPr>
          <p:nvPr>
            <p:ph type="body" idx="1"/>
          </p:nvPr>
        </p:nvSpPr>
        <p:spPr/>
        <p:txBody>
          <a:bodyPr/>
          <a:lstStyle/>
          <a:p>
            <a:pPr>
              <a:buFont typeface="Wingdings" pitchFamily="2" charset="2"/>
              <a:buNone/>
            </a:pPr>
            <a:r>
              <a:rPr lang="en-GB" sz="2800" b="1"/>
              <a:t>Assessing picture quality</a:t>
            </a:r>
          </a:p>
          <a:p>
            <a:endParaRPr lang="en-GB"/>
          </a:p>
        </p:txBody>
      </p:sp>
      <p:sp>
        <p:nvSpPr>
          <p:cNvPr id="25604" name="Text Box 4"/>
          <p:cNvSpPr txBox="1">
            <a:spLocks noChangeArrowheads="1"/>
          </p:cNvSpPr>
          <p:nvPr/>
        </p:nvSpPr>
        <p:spPr bwMode="auto">
          <a:xfrm>
            <a:off x="948267" y="2427777"/>
            <a:ext cx="1043093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One of the main quality controls in television manufacture is, a test of picture quality when interference is present.</a:t>
            </a:r>
            <a:r>
              <a:rPr lang="en-US" sz="1200"/>
              <a:t> </a:t>
            </a:r>
            <a:r>
              <a:rPr lang="en-GB" sz="1200"/>
              <a:t>Manufacturers have tried to automate the tests, firstly by analysing the pictures for the different factors that affect picture quality as seen by a customer, and then by combining the different factors measured into an overall quality assessment. Although the various factors can be measured accurately, it has proved very difficult to combine them into a single measure of quality because they interact in very complex ways</a:t>
            </a:r>
            <a:r>
              <a:rPr lang="en-US" sz="1200"/>
              <a:t>.</a:t>
            </a:r>
          </a:p>
          <a:p>
            <a:pPr>
              <a:spcBef>
                <a:spcPct val="50000"/>
              </a:spcBef>
            </a:pPr>
            <a:r>
              <a:rPr lang="en-GB" sz="1200"/>
              <a:t>Neural networks are well suited to problems where many factors combine in ways that are difficult to analyse. ERA Technology Ltd, working for the UK Radio Communications Agency, trained a neural network with the results from a range of human assessments. A simple network proved easy to train and achieved excellent results on new tests. The neural network was also very fast and reported immediately</a:t>
            </a:r>
          </a:p>
        </p:txBody>
      </p:sp>
      <p:pic>
        <p:nvPicPr>
          <p:cNvPr id="25605" name="Picture 5" descr="tvp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734" y="4273062"/>
            <a:ext cx="5909733" cy="912202"/>
          </a:xfrm>
          <a:prstGeom prst="rect">
            <a:avLst/>
          </a:prstGeom>
          <a:noFill/>
          <a:extLst>
            <a:ext uri="{909E8E84-426E-40DD-AFC4-6F175D3DCCD1}">
              <a14:hiddenFill xmlns:a14="http://schemas.microsoft.com/office/drawing/2010/main">
                <a:solidFill>
                  <a:srgbClr val="FFFFFF"/>
                </a:solidFill>
              </a14:hiddenFill>
            </a:ext>
          </a:extLst>
        </p:spPr>
      </p:pic>
      <p:sp>
        <p:nvSpPr>
          <p:cNvPr id="25606" name="Text Box 6"/>
          <p:cNvSpPr txBox="1">
            <a:spLocks noChangeArrowheads="1"/>
          </p:cNvSpPr>
          <p:nvPr/>
        </p:nvSpPr>
        <p:spPr bwMode="auto">
          <a:xfrm>
            <a:off x="7044267" y="4219209"/>
            <a:ext cx="419946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The neural system is able to carry out the range of required testing far more quickly than a human assessor, and at far lower cost. This enables manufacturers to increase the sampling rate and achieve higher quality, as well as reducing the cost of their current level of quality control. </a:t>
            </a:r>
          </a:p>
        </p:txBody>
      </p:sp>
      <p:sp>
        <p:nvSpPr>
          <p:cNvPr id="25607" name="Text Box 7"/>
          <p:cNvSpPr txBox="1">
            <a:spLocks noChangeArrowheads="1"/>
          </p:cNvSpPr>
          <p:nvPr/>
        </p:nvSpPr>
        <p:spPr bwMode="auto">
          <a:xfrm>
            <a:off x="1219200" y="5486400"/>
            <a:ext cx="9618133" cy="1403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a:t>Related Applications : Signal Analysis</a:t>
            </a:r>
          </a:p>
          <a:p>
            <a:pPr lvl="1">
              <a:spcBef>
                <a:spcPct val="50000"/>
              </a:spcBef>
              <a:buFontTx/>
              <a:buChar char="•"/>
            </a:pPr>
            <a:r>
              <a:rPr lang="en-US" sz="1200"/>
              <a:t>  T</a:t>
            </a:r>
            <a:r>
              <a:rPr lang="en-GB" sz="1200"/>
              <a:t>esting equipment for electromagnetic compatibility (EMC)</a:t>
            </a:r>
          </a:p>
          <a:p>
            <a:pPr lvl="1">
              <a:spcBef>
                <a:spcPct val="50000"/>
              </a:spcBef>
              <a:buFontTx/>
              <a:buChar char="•"/>
            </a:pPr>
            <a:r>
              <a:rPr lang="en-US" sz="1200"/>
              <a:t>  T</a:t>
            </a:r>
            <a:r>
              <a:rPr lang="en-GB" sz="1200"/>
              <a:t>esting faulty equipment </a:t>
            </a:r>
          </a:p>
          <a:p>
            <a:pPr lvl="1">
              <a:spcBef>
                <a:spcPct val="50000"/>
              </a:spcBef>
              <a:buFontTx/>
              <a:buChar char="•"/>
            </a:pPr>
            <a:r>
              <a:rPr lang="en-US" sz="1200"/>
              <a:t>  S</a:t>
            </a:r>
            <a:r>
              <a:rPr lang="en-GB" sz="1200"/>
              <a:t>witching car radios between alternative transmitters</a:t>
            </a:r>
          </a:p>
          <a:p>
            <a:pPr lvl="1">
              <a:spcBef>
                <a:spcPct val="50000"/>
              </a:spcBef>
            </a:pPr>
            <a:endParaRPr lang="en-GB" sz="1200"/>
          </a:p>
        </p:txBody>
      </p:sp>
    </p:spTree>
    <p:extLst>
      <p:ext uri="{BB962C8B-B14F-4D97-AF65-F5344CB8AC3E}">
        <p14:creationId xmlns:p14="http://schemas.microsoft.com/office/powerpoint/2010/main" val="2288657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F5AA7020-DF89-42D1-AB57-7B6CF62EBD1C}" type="slidenum">
              <a:rPr lang="en-GB"/>
              <a:pPr/>
              <a:t>4</a:t>
            </a:fld>
            <a:endParaRPr lang="en-GB"/>
          </a:p>
        </p:txBody>
      </p:sp>
      <p:sp>
        <p:nvSpPr>
          <p:cNvPr id="8194" name="Rectangle 2"/>
          <p:cNvSpPr>
            <a:spLocks noGrp="1" noChangeArrowheads="1"/>
          </p:cNvSpPr>
          <p:nvPr>
            <p:ph type="title"/>
          </p:nvPr>
        </p:nvSpPr>
        <p:spPr/>
        <p:txBody>
          <a:bodyPr/>
          <a:lstStyle/>
          <a:p>
            <a:r>
              <a:rPr lang="en-US"/>
              <a:t>Introduction To</a:t>
            </a:r>
            <a:br>
              <a:rPr lang="en-US"/>
            </a:br>
            <a:r>
              <a:rPr lang="en-US"/>
              <a:t>Neural Networks</a:t>
            </a:r>
            <a:endParaRPr lang="en-GB"/>
          </a:p>
        </p:txBody>
      </p:sp>
      <p:sp>
        <p:nvSpPr>
          <p:cNvPr id="8195" name="Rectangle 3"/>
          <p:cNvSpPr>
            <a:spLocks noGrp="1" noChangeArrowheads="1"/>
          </p:cNvSpPr>
          <p:nvPr>
            <p:ph type="body" idx="1"/>
          </p:nvPr>
        </p:nvSpPr>
        <p:spPr/>
        <p:txBody>
          <a:bodyPr/>
          <a:lstStyle/>
          <a:p>
            <a:r>
              <a:rPr lang="en-GB" sz="1800" dirty="0"/>
              <a:t>Development of Neural Networks date back to the early 1940s. It experienced an upsurge in popularity in the late 1980s. This was a result of the discovery of new techniques and developments and general advances in computer hardware technology. </a:t>
            </a:r>
          </a:p>
          <a:p>
            <a:r>
              <a:rPr lang="en-GB" sz="1800" dirty="0"/>
              <a:t>Some NNs are models of biological neural networks and some are not, but historically, much of the inspiration for the field of NNs came from the desire to produce artificial systems capable of sophisticated, perhaps </a:t>
            </a:r>
            <a:r>
              <a:rPr lang="en-GB" sz="1800" dirty="0">
                <a:solidFill>
                  <a:schemeClr val="hlink"/>
                </a:solidFill>
              </a:rPr>
              <a:t>intelligent</a:t>
            </a:r>
            <a:r>
              <a:rPr lang="en-GB" sz="1800" dirty="0"/>
              <a:t>, computations similar to those that the human brain routinely performs, and thereby possibly to enhance our understanding of the human brain. </a:t>
            </a:r>
          </a:p>
          <a:p>
            <a:r>
              <a:rPr lang="en-GB" sz="1800" dirty="0"/>
              <a:t>Most NNs have some sort of </a:t>
            </a:r>
            <a:r>
              <a:rPr lang="en-GB" sz="1800" dirty="0">
                <a:solidFill>
                  <a:schemeClr val="hlink"/>
                </a:solidFill>
              </a:rPr>
              <a:t>training</a:t>
            </a:r>
            <a:r>
              <a:rPr lang="en-GB" sz="1800" dirty="0"/>
              <a:t> rule. In other words, NNs </a:t>
            </a:r>
            <a:r>
              <a:rPr lang="en-GB" sz="1800" dirty="0">
                <a:solidFill>
                  <a:schemeClr val="hlink"/>
                </a:solidFill>
              </a:rPr>
              <a:t>learn</a:t>
            </a:r>
            <a:r>
              <a:rPr lang="en-GB" sz="1800" dirty="0"/>
              <a:t> from examples (as children learn to recognize dogs from examples of dogs) and exhibit some capability for </a:t>
            </a:r>
            <a:r>
              <a:rPr lang="en-GB" sz="1800" dirty="0">
                <a:solidFill>
                  <a:schemeClr val="hlink"/>
                </a:solidFill>
              </a:rPr>
              <a:t>generalization</a:t>
            </a:r>
            <a:r>
              <a:rPr lang="en-GB" sz="1800" dirty="0"/>
              <a:t> beyond the training data.</a:t>
            </a:r>
          </a:p>
          <a:p>
            <a:r>
              <a:rPr lang="en-GB" sz="1800" dirty="0"/>
              <a:t>Neural computing must not be considered as a competitor to conventional computing. Rather, it should be seen as complementary as the most successful neural solutions have been those which operate in conjunction</a:t>
            </a:r>
            <a:r>
              <a:rPr lang="en-US" sz="1800" dirty="0"/>
              <a:t> </a:t>
            </a:r>
            <a:r>
              <a:rPr lang="en-GB" sz="1800" dirty="0"/>
              <a:t>with existing, traditional techniques.</a:t>
            </a:r>
            <a:endParaRPr lang="en-GB" sz="3200" dirty="0"/>
          </a:p>
          <a:p>
            <a:pPr>
              <a:buFont typeface="Wingdings" pitchFamily="2" charset="2"/>
              <a:buNone/>
            </a:pPr>
            <a:endParaRPr lang="en-GB" dirty="0"/>
          </a:p>
        </p:txBody>
      </p:sp>
    </p:spTree>
    <p:extLst>
      <p:ext uri="{BB962C8B-B14F-4D97-AF65-F5344CB8AC3E}">
        <p14:creationId xmlns:p14="http://schemas.microsoft.com/office/powerpoint/2010/main" val="17931578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r>
              <a:rPr lang="en-US"/>
              <a:t>Slide </a:t>
            </a:r>
            <a:fld id="{6272FC3E-B38C-42BF-AA10-EBD309E957C3}" type="slidenum">
              <a:rPr lang="en-GB"/>
              <a:pPr/>
              <a:t>40</a:t>
            </a:fld>
            <a:endParaRPr lang="en-GB"/>
          </a:p>
        </p:txBody>
      </p:sp>
      <p:sp>
        <p:nvSpPr>
          <p:cNvPr id="41986" name="Rectangle 1026"/>
          <p:cNvSpPr>
            <a:spLocks noGrp="1" noChangeArrowheads="1"/>
          </p:cNvSpPr>
          <p:nvPr>
            <p:ph type="title"/>
          </p:nvPr>
        </p:nvSpPr>
        <p:spPr/>
        <p:txBody>
          <a:bodyPr/>
          <a:lstStyle/>
          <a:p>
            <a:r>
              <a:rPr lang="en-GB" b="1"/>
              <a:t>Adaptive Inverse Control</a:t>
            </a:r>
          </a:p>
        </p:txBody>
      </p:sp>
      <p:sp>
        <p:nvSpPr>
          <p:cNvPr id="41987" name="Rectangle 1027"/>
          <p:cNvSpPr>
            <a:spLocks noGrp="1" noChangeArrowheads="1"/>
          </p:cNvSpPr>
          <p:nvPr>
            <p:ph type="body" idx="1"/>
          </p:nvPr>
        </p:nvSpPr>
        <p:spPr>
          <a:xfrm>
            <a:off x="812800" y="1952992"/>
            <a:ext cx="10972800" cy="1634270"/>
          </a:xfrm>
        </p:spPr>
        <p:txBody>
          <a:bodyPr/>
          <a:lstStyle/>
          <a:p>
            <a:pPr>
              <a:buFont typeface="Wingdings" pitchFamily="2" charset="2"/>
              <a:buNone/>
            </a:pPr>
            <a:r>
              <a:rPr lang="en-US" sz="1800"/>
              <a:t>	NNs can be used in </a:t>
            </a:r>
            <a:r>
              <a:rPr lang="en-GB" sz="1800"/>
              <a:t>adaptive control </a:t>
            </a:r>
            <a:r>
              <a:rPr lang="en-US" sz="1800"/>
              <a:t>applications.</a:t>
            </a:r>
            <a:r>
              <a:rPr lang="en-GB" sz="1800"/>
              <a:t> The top block diagram shows the training of the inverse model. Essentially, the neural network is learning to recreate the input that created the current output of the plant. Once properly trained, the inverse model </a:t>
            </a:r>
            <a:r>
              <a:rPr lang="en-US" sz="1800"/>
              <a:t>(which is another NN) </a:t>
            </a:r>
            <a:r>
              <a:rPr lang="en-GB" sz="1800"/>
              <a:t>can be used to control the plant since it can create the necessary control signals to create the desired system output.</a:t>
            </a:r>
          </a:p>
          <a:p>
            <a:endParaRPr lang="en-GB" sz="1800"/>
          </a:p>
        </p:txBody>
      </p:sp>
      <p:pic>
        <p:nvPicPr>
          <p:cNvPr id="41988" name="Picture 1028" descr="inv_control"/>
          <p:cNvPicPr>
            <a:picLocks noChangeAspect="1" noChangeArrowheads="1"/>
          </p:cNvPicPr>
          <p:nvPr/>
        </p:nvPicPr>
        <p:blipFill>
          <a:blip r:embed="rId2">
            <a:lum contrast="30000"/>
            <a:extLst>
              <a:ext uri="{28A0092B-C50C-407E-A947-70E740481C1C}">
                <a14:useLocalDpi xmlns:a14="http://schemas.microsoft.com/office/drawing/2010/main" val="0"/>
              </a:ext>
            </a:extLst>
          </a:blip>
          <a:srcRect/>
          <a:stretch>
            <a:fillRect/>
          </a:stretch>
        </p:blipFill>
        <p:spPr bwMode="auto">
          <a:xfrm>
            <a:off x="2709333" y="3533409"/>
            <a:ext cx="7315200" cy="1381491"/>
          </a:xfrm>
          <a:prstGeom prst="rect">
            <a:avLst/>
          </a:prstGeom>
          <a:noFill/>
          <a:extLst>
            <a:ext uri="{909E8E84-426E-40DD-AFC4-6F175D3DCCD1}">
              <a14:hiddenFill xmlns:a14="http://schemas.microsoft.com/office/drawing/2010/main">
                <a:solidFill>
                  <a:srgbClr val="FFFFFF"/>
                </a:solidFill>
              </a14:hiddenFill>
            </a:ext>
          </a:extLst>
        </p:spPr>
      </p:pic>
      <p:pic>
        <p:nvPicPr>
          <p:cNvPr id="41989" name="Picture 1029" descr="dev_en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9334" y="5170977"/>
            <a:ext cx="7586133" cy="1157287"/>
          </a:xfrm>
          <a:prstGeom prst="rect">
            <a:avLst/>
          </a:prstGeom>
          <a:noFill/>
          <a:extLst>
            <a:ext uri="{909E8E84-426E-40DD-AFC4-6F175D3DCCD1}">
              <a14:hiddenFill xmlns:a14="http://schemas.microsoft.com/office/drawing/2010/main">
                <a:solidFill>
                  <a:srgbClr val="FFFFFF"/>
                </a:solidFill>
              </a14:hiddenFill>
            </a:ext>
          </a:extLst>
        </p:spPr>
      </p:pic>
      <p:sp>
        <p:nvSpPr>
          <p:cNvPr id="41990" name="Text Box 1030"/>
          <p:cNvSpPr txBox="1">
            <a:spLocks noChangeArrowheads="1"/>
          </p:cNvSpPr>
          <p:nvPr/>
        </p:nvSpPr>
        <p:spPr bwMode="auto">
          <a:xfrm>
            <a:off x="2980267" y="4958862"/>
            <a:ext cx="33186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Block diagram for neural network adaptive control</a:t>
            </a:r>
            <a:endParaRPr lang="en-GB" sz="1200"/>
          </a:p>
        </p:txBody>
      </p:sp>
      <p:sp>
        <p:nvSpPr>
          <p:cNvPr id="41991" name="Text Box 1031"/>
          <p:cNvSpPr txBox="1">
            <a:spLocks noChangeArrowheads="1"/>
          </p:cNvSpPr>
          <p:nvPr/>
        </p:nvSpPr>
        <p:spPr bwMode="auto">
          <a:xfrm>
            <a:off x="3657601" y="6383216"/>
            <a:ext cx="290444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A computerized system for adaptive control</a:t>
            </a:r>
            <a:endParaRPr lang="en-GB" sz="1200"/>
          </a:p>
        </p:txBody>
      </p:sp>
    </p:spTree>
    <p:extLst>
      <p:ext uri="{BB962C8B-B14F-4D97-AF65-F5344CB8AC3E}">
        <p14:creationId xmlns:p14="http://schemas.microsoft.com/office/powerpoint/2010/main" val="17768098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r>
              <a:rPr lang="en-US"/>
              <a:t>Slide </a:t>
            </a:r>
            <a:fld id="{B881DE2D-E188-4812-A53E-6F54E779B5A1}" type="slidenum">
              <a:rPr lang="en-GB"/>
              <a:pPr/>
              <a:t>41</a:t>
            </a:fld>
            <a:endParaRPr lang="en-GB"/>
          </a:p>
        </p:txBody>
      </p:sp>
      <p:sp>
        <p:nvSpPr>
          <p:cNvPr id="26626" name="Rectangle 2"/>
          <p:cNvSpPr>
            <a:spLocks noGrp="1" noChangeArrowheads="1"/>
          </p:cNvSpPr>
          <p:nvPr>
            <p:ph type="title"/>
          </p:nvPr>
        </p:nvSpPr>
        <p:spPr/>
        <p:txBody>
          <a:bodyPr/>
          <a:lstStyle/>
          <a:p>
            <a:r>
              <a:rPr lang="en-GB" b="1"/>
              <a:t>Chemical Manufacture</a:t>
            </a:r>
          </a:p>
        </p:txBody>
      </p:sp>
      <p:sp>
        <p:nvSpPr>
          <p:cNvPr id="26627" name="Rectangle 3"/>
          <p:cNvSpPr>
            <a:spLocks noGrp="1" noChangeArrowheads="1"/>
          </p:cNvSpPr>
          <p:nvPr>
            <p:ph type="body" idx="1"/>
          </p:nvPr>
        </p:nvSpPr>
        <p:spPr/>
        <p:txBody>
          <a:bodyPr/>
          <a:lstStyle/>
          <a:p>
            <a:pPr>
              <a:buFont typeface="Wingdings" pitchFamily="2" charset="2"/>
              <a:buNone/>
            </a:pPr>
            <a:r>
              <a:rPr lang="en-GB" b="1"/>
              <a:t>Getting the right mix</a:t>
            </a:r>
          </a:p>
          <a:p>
            <a:endParaRPr lang="en-GB"/>
          </a:p>
        </p:txBody>
      </p:sp>
      <p:pic>
        <p:nvPicPr>
          <p:cNvPr id="26628" name="Picture 4" descr="c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1200" y="2479431"/>
            <a:ext cx="6290734" cy="1360610"/>
          </a:xfrm>
          <a:prstGeom prst="rect">
            <a:avLst/>
          </a:prstGeom>
          <a:noFill/>
          <a:extLst>
            <a:ext uri="{909E8E84-426E-40DD-AFC4-6F175D3DCCD1}">
              <a14:hiddenFill xmlns:a14="http://schemas.microsoft.com/office/drawing/2010/main">
                <a:solidFill>
                  <a:srgbClr val="FFFFFF"/>
                </a:solidFill>
              </a14:hiddenFill>
            </a:ext>
          </a:extLst>
        </p:spPr>
      </p:pic>
      <p:sp>
        <p:nvSpPr>
          <p:cNvPr id="26629" name="Text Box 5"/>
          <p:cNvSpPr txBox="1">
            <a:spLocks noChangeArrowheads="1"/>
          </p:cNvSpPr>
          <p:nvPr/>
        </p:nvSpPr>
        <p:spPr bwMode="auto">
          <a:xfrm>
            <a:off x="1490133" y="4010392"/>
            <a:ext cx="93472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200"/>
              <a:t>In a chemical tank v</a:t>
            </a:r>
            <a:r>
              <a:rPr lang="en-GB" sz="1200"/>
              <a:t>arious catalysts are added to the base ingredients at differing rates to speed up the chemical processes required. Viscosity has to be controlled very carefully, since inaccurate control leads to poor quality and hence costly wastage</a:t>
            </a:r>
            <a:endParaRPr lang="en-US" sz="1200"/>
          </a:p>
          <a:p>
            <a:pPr>
              <a:spcBef>
                <a:spcPct val="50000"/>
              </a:spcBef>
            </a:pPr>
            <a:r>
              <a:rPr lang="en-GB" sz="1200"/>
              <a:t>The system was trained on data recorded from the production line. Once trained, the neural network was found to be able to predict accurately over the </a:t>
            </a:r>
            <a:r>
              <a:rPr lang="en-GB" sz="1200">
                <a:solidFill>
                  <a:schemeClr val="hlink"/>
                </a:solidFill>
              </a:rPr>
              <a:t>three-minute measurement delay</a:t>
            </a:r>
            <a:r>
              <a:rPr lang="en-GB" sz="1200"/>
              <a:t> of the viscometer, thereby providing an immediate reading of the viscosity in the reaction tank. This predicted viscosity will be used by a manufacturing process computer to control the polymerisation tank. </a:t>
            </a:r>
          </a:p>
        </p:txBody>
      </p:sp>
      <p:sp>
        <p:nvSpPr>
          <p:cNvPr id="26630" name="Text Box 6"/>
          <p:cNvSpPr txBox="1">
            <a:spLocks noChangeArrowheads="1"/>
          </p:cNvSpPr>
          <p:nvPr/>
        </p:nvSpPr>
        <p:spPr bwMode="auto">
          <a:xfrm>
            <a:off x="1625600" y="5433646"/>
            <a:ext cx="8669867" cy="1403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400" b="1"/>
              <a:t>A more effective modelling tool</a:t>
            </a:r>
          </a:p>
          <a:p>
            <a:pPr lvl="1">
              <a:spcBef>
                <a:spcPct val="50000"/>
              </a:spcBef>
              <a:buFontTx/>
              <a:buChar char="•"/>
            </a:pPr>
            <a:r>
              <a:rPr lang="en-US" sz="1200"/>
              <a:t>  S</a:t>
            </a:r>
            <a:r>
              <a:rPr lang="en-GB" sz="1200"/>
              <a:t>peech recognition (signal analysis)</a:t>
            </a:r>
          </a:p>
          <a:p>
            <a:pPr lvl="1">
              <a:spcBef>
                <a:spcPct val="50000"/>
              </a:spcBef>
              <a:buFontTx/>
              <a:buChar char="•"/>
            </a:pPr>
            <a:r>
              <a:rPr lang="en-US" sz="1200"/>
              <a:t>  E</a:t>
            </a:r>
            <a:r>
              <a:rPr lang="en-GB" sz="1200"/>
              <a:t>nvironmental control</a:t>
            </a:r>
          </a:p>
          <a:p>
            <a:pPr lvl="1">
              <a:spcBef>
                <a:spcPct val="50000"/>
              </a:spcBef>
              <a:buFontTx/>
              <a:buChar char="•"/>
            </a:pPr>
            <a:r>
              <a:rPr lang="en-US" sz="1200"/>
              <a:t>  P</a:t>
            </a:r>
            <a:r>
              <a:rPr lang="en-GB" sz="1200"/>
              <a:t>ower demand analysis</a:t>
            </a:r>
          </a:p>
          <a:p>
            <a:pPr lvl="1">
              <a:spcBef>
                <a:spcPct val="50000"/>
              </a:spcBef>
            </a:pPr>
            <a:endParaRPr lang="en-GB" sz="1200"/>
          </a:p>
        </p:txBody>
      </p:sp>
    </p:spTree>
    <p:extLst>
      <p:ext uri="{BB962C8B-B14F-4D97-AF65-F5344CB8AC3E}">
        <p14:creationId xmlns:p14="http://schemas.microsoft.com/office/powerpoint/2010/main" val="28200238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r>
              <a:rPr lang="en-US"/>
              <a:t>Slide </a:t>
            </a:r>
            <a:fld id="{6881D002-4C96-4E4A-A6C0-2BF64F98D54F}" type="slidenum">
              <a:rPr lang="en-GB"/>
              <a:pPr/>
              <a:t>42</a:t>
            </a:fld>
            <a:endParaRPr lang="en-GB"/>
          </a:p>
        </p:txBody>
      </p:sp>
      <p:sp>
        <p:nvSpPr>
          <p:cNvPr id="27650" name="Rectangle 2"/>
          <p:cNvSpPr>
            <a:spLocks noGrp="1" noChangeArrowheads="1"/>
          </p:cNvSpPr>
          <p:nvPr>
            <p:ph type="title"/>
          </p:nvPr>
        </p:nvSpPr>
        <p:spPr/>
        <p:txBody>
          <a:bodyPr/>
          <a:lstStyle/>
          <a:p>
            <a:r>
              <a:rPr lang="en-GB" b="1"/>
              <a:t>Stock Market Prediction</a:t>
            </a:r>
          </a:p>
        </p:txBody>
      </p:sp>
      <p:sp>
        <p:nvSpPr>
          <p:cNvPr id="27651" name="Rectangle 3"/>
          <p:cNvSpPr>
            <a:spLocks noGrp="1" noChangeArrowheads="1"/>
          </p:cNvSpPr>
          <p:nvPr>
            <p:ph type="body" idx="1"/>
          </p:nvPr>
        </p:nvSpPr>
        <p:spPr/>
        <p:txBody>
          <a:bodyPr/>
          <a:lstStyle/>
          <a:p>
            <a:pPr>
              <a:buFont typeface="Wingdings" pitchFamily="2" charset="2"/>
              <a:buNone/>
            </a:pPr>
            <a:r>
              <a:rPr lang="en-GB" sz="2400" b="1"/>
              <a:t>Improving portfolio returns</a:t>
            </a:r>
            <a:endParaRPr lang="en-GB" sz="2400"/>
          </a:p>
        </p:txBody>
      </p:sp>
      <p:sp>
        <p:nvSpPr>
          <p:cNvPr id="27652" name="Text Box 4"/>
          <p:cNvSpPr txBox="1">
            <a:spLocks noChangeArrowheads="1"/>
          </p:cNvSpPr>
          <p:nvPr/>
        </p:nvSpPr>
        <p:spPr bwMode="auto">
          <a:xfrm>
            <a:off x="1326445" y="2395904"/>
            <a:ext cx="10052756" cy="27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sz="1200"/>
          </a:p>
        </p:txBody>
      </p:sp>
      <p:sp>
        <p:nvSpPr>
          <p:cNvPr id="27653" name="Text Box 5"/>
          <p:cNvSpPr txBox="1">
            <a:spLocks noChangeArrowheads="1"/>
          </p:cNvSpPr>
          <p:nvPr/>
        </p:nvSpPr>
        <p:spPr bwMode="auto">
          <a:xfrm>
            <a:off x="1354667" y="2479431"/>
            <a:ext cx="9753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A major Japanese securities company decided to user neural computing in order to develop better prediction models. A neural network was trained on 33 months' worth of historical data. This data contained a variety of economic indicators such as turnover, previous share values, interest rates and exchange rates. The network was able to learn the complex relations between the indicators and how they contribute to the overall prediction. Once trained it was then in a position to make predictions based on "live" economic indicators. </a:t>
            </a:r>
          </a:p>
        </p:txBody>
      </p:sp>
      <p:pic>
        <p:nvPicPr>
          <p:cNvPr id="27654" name="Picture 6" descr="s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9334" y="3744425"/>
            <a:ext cx="7064023" cy="805595"/>
          </a:xfrm>
          <a:prstGeom prst="rect">
            <a:avLst/>
          </a:prstGeom>
          <a:noFill/>
          <a:extLst>
            <a:ext uri="{909E8E84-426E-40DD-AFC4-6F175D3DCCD1}">
              <a14:hiddenFill xmlns:a14="http://schemas.microsoft.com/office/drawing/2010/main">
                <a:solidFill>
                  <a:srgbClr val="FFFFFF"/>
                </a:solidFill>
              </a14:hiddenFill>
            </a:ext>
          </a:extLst>
        </p:spPr>
      </p:pic>
      <p:sp>
        <p:nvSpPr>
          <p:cNvPr id="27656" name="Text Box 8"/>
          <p:cNvSpPr txBox="1">
            <a:spLocks noChangeArrowheads="1"/>
          </p:cNvSpPr>
          <p:nvPr/>
        </p:nvSpPr>
        <p:spPr bwMode="auto">
          <a:xfrm>
            <a:off x="1219200" y="4696192"/>
            <a:ext cx="100245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The neural network-based system is able to make faster and more accurate predictions than before. It is also more flexible since it can be retrained at any time in order to accommodate changes in stock market trading conditions. Overall the system outperforms statistical methods by a factor of 19%, which in the case of a £1 million portfolio means a gain of £190,000. The system can therefore make a considerable difference on returns. </a:t>
            </a:r>
          </a:p>
        </p:txBody>
      </p:sp>
      <p:sp>
        <p:nvSpPr>
          <p:cNvPr id="27657" name="Text Box 9"/>
          <p:cNvSpPr txBox="1">
            <a:spLocks noChangeArrowheads="1"/>
          </p:cNvSpPr>
          <p:nvPr/>
        </p:nvSpPr>
        <p:spPr bwMode="auto">
          <a:xfrm>
            <a:off x="1490134" y="5539154"/>
            <a:ext cx="9618133" cy="1677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400" b="1"/>
              <a:t>Making predictions based on key indicators</a:t>
            </a:r>
          </a:p>
          <a:p>
            <a:pPr lvl="1">
              <a:spcBef>
                <a:spcPct val="50000"/>
              </a:spcBef>
              <a:buFontTx/>
              <a:buChar char="•"/>
            </a:pPr>
            <a:r>
              <a:rPr lang="en-US" sz="1200"/>
              <a:t>  P</a:t>
            </a:r>
            <a:r>
              <a:rPr lang="en-GB" sz="1200"/>
              <a:t>redicting gas and electricity supply and demand </a:t>
            </a:r>
          </a:p>
          <a:p>
            <a:pPr lvl="1">
              <a:spcBef>
                <a:spcPct val="50000"/>
              </a:spcBef>
              <a:buFontTx/>
              <a:buChar char="•"/>
            </a:pPr>
            <a:r>
              <a:rPr lang="en-US" sz="1200"/>
              <a:t>  P</a:t>
            </a:r>
            <a:r>
              <a:rPr lang="en-GB" sz="1200"/>
              <a:t>redicting sales and customer trends </a:t>
            </a:r>
          </a:p>
          <a:p>
            <a:pPr lvl="1">
              <a:spcBef>
                <a:spcPct val="50000"/>
              </a:spcBef>
              <a:buFontTx/>
              <a:buChar char="•"/>
            </a:pPr>
            <a:r>
              <a:rPr lang="en-US" sz="1200"/>
              <a:t>  P</a:t>
            </a:r>
            <a:r>
              <a:rPr lang="en-GB" sz="1200"/>
              <a:t>redicting the route of a projectile </a:t>
            </a:r>
          </a:p>
          <a:p>
            <a:pPr lvl="1">
              <a:spcBef>
                <a:spcPct val="50000"/>
              </a:spcBef>
              <a:buFontTx/>
              <a:buChar char="•"/>
            </a:pPr>
            <a:r>
              <a:rPr lang="en-US" sz="1200"/>
              <a:t>  P</a:t>
            </a:r>
            <a:r>
              <a:rPr lang="en-GB" sz="1200"/>
              <a:t>redicting crop yields</a:t>
            </a:r>
          </a:p>
          <a:p>
            <a:pPr lvl="1">
              <a:spcBef>
                <a:spcPct val="50000"/>
              </a:spcBef>
            </a:pPr>
            <a:endParaRPr lang="en-GB" sz="1200"/>
          </a:p>
        </p:txBody>
      </p:sp>
    </p:spTree>
    <p:extLst>
      <p:ext uri="{BB962C8B-B14F-4D97-AF65-F5344CB8AC3E}">
        <p14:creationId xmlns:p14="http://schemas.microsoft.com/office/powerpoint/2010/main" val="11297142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r>
              <a:rPr lang="en-US"/>
              <a:t>Slide </a:t>
            </a:r>
            <a:fld id="{B146DEAD-B10F-436B-ADEB-6AA81F83C81D}" type="slidenum">
              <a:rPr lang="en-GB"/>
              <a:pPr/>
              <a:t>43</a:t>
            </a:fld>
            <a:endParaRPr lang="en-GB"/>
          </a:p>
        </p:txBody>
      </p:sp>
      <p:sp>
        <p:nvSpPr>
          <p:cNvPr id="28674" name="Rectangle 2"/>
          <p:cNvSpPr>
            <a:spLocks noGrp="1" noChangeArrowheads="1"/>
          </p:cNvSpPr>
          <p:nvPr>
            <p:ph type="title"/>
          </p:nvPr>
        </p:nvSpPr>
        <p:spPr/>
        <p:txBody>
          <a:bodyPr/>
          <a:lstStyle/>
          <a:p>
            <a:r>
              <a:rPr lang="en-GB" b="1"/>
              <a:t>Oil Exploration</a:t>
            </a:r>
          </a:p>
        </p:txBody>
      </p:sp>
      <p:sp>
        <p:nvSpPr>
          <p:cNvPr id="28675" name="Rectangle 3"/>
          <p:cNvSpPr>
            <a:spLocks noGrp="1" noChangeArrowheads="1"/>
          </p:cNvSpPr>
          <p:nvPr>
            <p:ph type="body" idx="1"/>
          </p:nvPr>
        </p:nvSpPr>
        <p:spPr/>
        <p:txBody>
          <a:bodyPr/>
          <a:lstStyle/>
          <a:p>
            <a:pPr>
              <a:buFont typeface="Wingdings" pitchFamily="2" charset="2"/>
              <a:buNone/>
            </a:pPr>
            <a:r>
              <a:rPr lang="en-GB" b="1"/>
              <a:t>Getting the right signal</a:t>
            </a:r>
          </a:p>
          <a:p>
            <a:pPr>
              <a:buFont typeface="Wingdings" pitchFamily="2" charset="2"/>
              <a:buNone/>
            </a:pPr>
            <a:endParaRPr lang="en-GB"/>
          </a:p>
        </p:txBody>
      </p:sp>
      <p:pic>
        <p:nvPicPr>
          <p:cNvPr id="28676" name="Picture 4" descr="o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2584938"/>
            <a:ext cx="5317067" cy="1016611"/>
          </a:xfrm>
          <a:prstGeom prst="rect">
            <a:avLst/>
          </a:prstGeom>
          <a:noFill/>
          <a:extLst>
            <a:ext uri="{909E8E84-426E-40DD-AFC4-6F175D3DCCD1}">
              <a14:hiddenFill xmlns:a14="http://schemas.microsoft.com/office/drawing/2010/main">
                <a:solidFill>
                  <a:srgbClr val="FFFFFF"/>
                </a:solidFill>
              </a14:hiddenFill>
            </a:ext>
          </a:extLst>
        </p:spPr>
      </p:pic>
      <p:sp>
        <p:nvSpPr>
          <p:cNvPr id="28677" name="Text Box 5"/>
          <p:cNvSpPr txBox="1">
            <a:spLocks noChangeArrowheads="1"/>
          </p:cNvSpPr>
          <p:nvPr/>
        </p:nvSpPr>
        <p:spPr bwMode="auto">
          <a:xfrm>
            <a:off x="7179734" y="2532185"/>
            <a:ext cx="352213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The vast quantities of seismic data involved are cluttered with noise and are highly dependent on the location being investigated. Classical statistical analysis techniques lose their effectiveness when the data is noisy and comes from an environment not previously encountered. Even a small improvement in correctly identifying first break signals could result in a considerable return on investment. </a:t>
            </a:r>
          </a:p>
        </p:txBody>
      </p:sp>
      <p:sp>
        <p:nvSpPr>
          <p:cNvPr id="28678" name="Text Box 6"/>
          <p:cNvSpPr txBox="1">
            <a:spLocks noChangeArrowheads="1"/>
          </p:cNvSpPr>
          <p:nvPr/>
        </p:nvSpPr>
        <p:spPr bwMode="auto">
          <a:xfrm>
            <a:off x="1490133" y="4905010"/>
            <a:ext cx="948266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The neural network achieves better than 95 % accuracy, easily outperforming existing manual and computer-based methods. As well as being more accurate, the system also achieves an 88% improvement in the time taken to identify first break signals. Considerable cost savings have been made as a result. </a:t>
            </a:r>
          </a:p>
        </p:txBody>
      </p:sp>
      <p:sp>
        <p:nvSpPr>
          <p:cNvPr id="28679" name="Text Box 7"/>
          <p:cNvSpPr txBox="1">
            <a:spLocks noChangeArrowheads="1"/>
          </p:cNvSpPr>
          <p:nvPr/>
        </p:nvSpPr>
        <p:spPr bwMode="auto">
          <a:xfrm>
            <a:off x="1625600" y="4062047"/>
            <a:ext cx="54186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A neural network was trained on a set of traces selected from a representative set of seismic records, each of which had their first break signals highlighted by an expert. </a:t>
            </a:r>
          </a:p>
        </p:txBody>
      </p:sp>
      <p:sp>
        <p:nvSpPr>
          <p:cNvPr id="28680" name="Text Box 8"/>
          <p:cNvSpPr txBox="1">
            <a:spLocks noChangeArrowheads="1"/>
          </p:cNvSpPr>
          <p:nvPr/>
        </p:nvSpPr>
        <p:spPr bwMode="auto">
          <a:xfrm>
            <a:off x="1490134" y="5539154"/>
            <a:ext cx="9618133" cy="1403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400" b="1"/>
              <a:t>Analysing signals buried in background noise</a:t>
            </a:r>
          </a:p>
          <a:p>
            <a:pPr lvl="1">
              <a:spcBef>
                <a:spcPct val="50000"/>
              </a:spcBef>
              <a:buFontTx/>
              <a:buChar char="•"/>
            </a:pPr>
            <a:r>
              <a:rPr lang="en-US" sz="1200"/>
              <a:t>  D</a:t>
            </a:r>
            <a:r>
              <a:rPr lang="en-GB" sz="1200"/>
              <a:t>efence radar and sonar analysis </a:t>
            </a:r>
          </a:p>
          <a:p>
            <a:pPr lvl="1">
              <a:spcBef>
                <a:spcPct val="50000"/>
              </a:spcBef>
              <a:buFontTx/>
              <a:buChar char="•"/>
            </a:pPr>
            <a:r>
              <a:rPr lang="en-US" sz="1200"/>
              <a:t>  M</a:t>
            </a:r>
            <a:r>
              <a:rPr lang="en-GB" sz="1200"/>
              <a:t>edical scanner analysis </a:t>
            </a:r>
          </a:p>
          <a:p>
            <a:pPr lvl="1">
              <a:spcBef>
                <a:spcPct val="50000"/>
              </a:spcBef>
              <a:buFontTx/>
              <a:buChar char="•"/>
            </a:pPr>
            <a:r>
              <a:rPr lang="en-US" sz="1200"/>
              <a:t>  R</a:t>
            </a:r>
            <a:r>
              <a:rPr lang="en-GB" sz="1200"/>
              <a:t>adio astronomy signal analysis </a:t>
            </a:r>
          </a:p>
          <a:p>
            <a:pPr lvl="1">
              <a:spcBef>
                <a:spcPct val="50000"/>
              </a:spcBef>
            </a:pPr>
            <a:endParaRPr lang="en-GB" sz="1200"/>
          </a:p>
        </p:txBody>
      </p:sp>
    </p:spTree>
    <p:extLst>
      <p:ext uri="{BB962C8B-B14F-4D97-AF65-F5344CB8AC3E}">
        <p14:creationId xmlns:p14="http://schemas.microsoft.com/office/powerpoint/2010/main" val="36726786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r>
              <a:rPr lang="en-US"/>
              <a:t>Slide </a:t>
            </a:r>
            <a:fld id="{715688C7-93AF-46C0-A114-81AEE271B88F}" type="slidenum">
              <a:rPr lang="en-GB"/>
              <a:pPr/>
              <a:t>44</a:t>
            </a:fld>
            <a:endParaRPr lang="en-GB"/>
          </a:p>
        </p:txBody>
      </p:sp>
      <p:sp>
        <p:nvSpPr>
          <p:cNvPr id="29698" name="Rectangle 2"/>
          <p:cNvSpPr>
            <a:spLocks noGrp="1" noChangeArrowheads="1"/>
          </p:cNvSpPr>
          <p:nvPr>
            <p:ph type="title"/>
          </p:nvPr>
        </p:nvSpPr>
        <p:spPr/>
        <p:txBody>
          <a:bodyPr/>
          <a:lstStyle/>
          <a:p>
            <a:r>
              <a:rPr lang="en-GB" sz="4000" b="1"/>
              <a:t>Automated </a:t>
            </a:r>
            <a:r>
              <a:rPr lang="en-US" sz="4000" b="1"/>
              <a:t/>
            </a:r>
            <a:br>
              <a:rPr lang="en-US" sz="4000" b="1"/>
            </a:br>
            <a:r>
              <a:rPr lang="en-GB" sz="4000" b="1"/>
              <a:t>Industrial Inspection</a:t>
            </a:r>
          </a:p>
        </p:txBody>
      </p:sp>
      <p:sp>
        <p:nvSpPr>
          <p:cNvPr id="29699" name="Rectangle 3"/>
          <p:cNvSpPr>
            <a:spLocks noGrp="1" noChangeArrowheads="1"/>
          </p:cNvSpPr>
          <p:nvPr>
            <p:ph type="body" idx="1"/>
          </p:nvPr>
        </p:nvSpPr>
        <p:spPr/>
        <p:txBody>
          <a:bodyPr/>
          <a:lstStyle/>
          <a:p>
            <a:pPr>
              <a:buFont typeface="Wingdings" pitchFamily="2" charset="2"/>
              <a:buNone/>
            </a:pPr>
            <a:r>
              <a:rPr lang="en-US"/>
              <a:t>Making better pizza</a:t>
            </a:r>
            <a:endParaRPr lang="en-GB"/>
          </a:p>
        </p:txBody>
      </p:sp>
      <p:pic>
        <p:nvPicPr>
          <p:cNvPr id="29701" name="Picture 5" descr="auti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0267" y="2227385"/>
            <a:ext cx="5601025" cy="944439"/>
          </a:xfrm>
          <a:prstGeom prst="rect">
            <a:avLst/>
          </a:prstGeom>
          <a:noFill/>
          <a:extLst>
            <a:ext uri="{909E8E84-426E-40DD-AFC4-6F175D3DCCD1}">
              <a14:hiddenFill xmlns:a14="http://schemas.microsoft.com/office/drawing/2010/main">
                <a:solidFill>
                  <a:srgbClr val="FFFFFF"/>
                </a:solidFill>
              </a14:hiddenFill>
            </a:ext>
          </a:extLst>
        </p:spPr>
      </p:pic>
      <p:sp>
        <p:nvSpPr>
          <p:cNvPr id="29702" name="Text Box 6"/>
          <p:cNvSpPr txBox="1">
            <a:spLocks noChangeArrowheads="1"/>
          </p:cNvSpPr>
          <p:nvPr/>
        </p:nvSpPr>
        <p:spPr bwMode="auto">
          <a:xfrm>
            <a:off x="1083733" y="3217985"/>
            <a:ext cx="10295467"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200"/>
              <a:t>The design of </a:t>
            </a:r>
            <a:r>
              <a:rPr lang="en-US" sz="1200"/>
              <a:t>an industrial inspection</a:t>
            </a:r>
            <a:r>
              <a:rPr lang="en-GB" sz="1200"/>
              <a:t> system is specific to a particular task and product, such as examining a particular kind of pizza. If the system was required to examine a different kind of pizza then it would need to be completely re-engineered. These systems also require stable operating environments, with fixed lighting conditions and precise component alignment on the conveyer belt. </a:t>
            </a:r>
            <a:endParaRPr lang="en-US" sz="1200"/>
          </a:p>
          <a:p>
            <a:pPr>
              <a:spcBef>
                <a:spcPct val="50000"/>
              </a:spcBef>
            </a:pPr>
            <a:r>
              <a:rPr lang="en-US" sz="1200"/>
              <a:t>A</a:t>
            </a:r>
            <a:r>
              <a:rPr lang="en-GB" sz="1200"/>
              <a:t> neural network was trained by personnel in the Quality Assurance Department to recognise different variations of the item being inspected. Once trained, the network was then able to identify deviant or defective items. </a:t>
            </a:r>
          </a:p>
          <a:p>
            <a:pPr>
              <a:spcBef>
                <a:spcPct val="50000"/>
              </a:spcBef>
            </a:pPr>
            <a:r>
              <a:rPr lang="en-GB" sz="1200"/>
              <a:t>If requirements change, for example the need to identify a different kind of ingredient in a pizza or the need to handle a totally new type of pizza altogether, the neural network is simply retrained. There is no need to perform a costly system re-engineering exercise. Costs are therefore saved in system maintenance and production line down time. </a:t>
            </a:r>
          </a:p>
        </p:txBody>
      </p:sp>
      <p:sp>
        <p:nvSpPr>
          <p:cNvPr id="29703" name="Text Box 7"/>
          <p:cNvSpPr txBox="1">
            <a:spLocks noChangeArrowheads="1"/>
          </p:cNvSpPr>
          <p:nvPr/>
        </p:nvSpPr>
        <p:spPr bwMode="auto">
          <a:xfrm>
            <a:off x="1354667" y="5170976"/>
            <a:ext cx="9618133" cy="1951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400" b="1"/>
              <a:t>Automatic inspection of components</a:t>
            </a:r>
          </a:p>
          <a:p>
            <a:pPr lvl="1">
              <a:spcBef>
                <a:spcPct val="50000"/>
              </a:spcBef>
              <a:buFontTx/>
              <a:buChar char="•"/>
            </a:pPr>
            <a:r>
              <a:rPr lang="en-US" sz="1200"/>
              <a:t>  I</a:t>
            </a:r>
            <a:r>
              <a:rPr lang="en-GB" sz="1200"/>
              <a:t>nspecting paintwork on cars </a:t>
            </a:r>
          </a:p>
          <a:p>
            <a:pPr lvl="1">
              <a:spcBef>
                <a:spcPct val="50000"/>
              </a:spcBef>
              <a:buFontTx/>
              <a:buChar char="•"/>
            </a:pPr>
            <a:r>
              <a:rPr lang="en-US" sz="1200"/>
              <a:t>  C</a:t>
            </a:r>
            <a:r>
              <a:rPr lang="en-GB" sz="1200"/>
              <a:t>hecking bottles for cracks </a:t>
            </a:r>
          </a:p>
          <a:p>
            <a:pPr lvl="1">
              <a:spcBef>
                <a:spcPct val="50000"/>
              </a:spcBef>
              <a:buFontTx/>
              <a:buChar char="•"/>
            </a:pPr>
            <a:r>
              <a:rPr lang="en-US" sz="1200"/>
              <a:t>  C</a:t>
            </a:r>
            <a:r>
              <a:rPr lang="en-GB" sz="1200"/>
              <a:t>hecking printed circuit boards for surface defects </a:t>
            </a:r>
          </a:p>
          <a:p>
            <a:pPr lvl="1">
              <a:spcBef>
                <a:spcPct val="50000"/>
              </a:spcBef>
            </a:pPr>
            <a:endParaRPr lang="en-GB" sz="1200"/>
          </a:p>
          <a:p>
            <a:pPr lvl="1">
              <a:spcBef>
                <a:spcPct val="50000"/>
              </a:spcBef>
            </a:pPr>
            <a:r>
              <a:rPr lang="en-GB" sz="1200"/>
              <a:t>. </a:t>
            </a:r>
          </a:p>
          <a:p>
            <a:pPr lvl="1">
              <a:spcBef>
                <a:spcPct val="50000"/>
              </a:spcBef>
            </a:pPr>
            <a:endParaRPr lang="en-GB" sz="1200"/>
          </a:p>
        </p:txBody>
      </p:sp>
    </p:spTree>
    <p:extLst>
      <p:ext uri="{BB962C8B-B14F-4D97-AF65-F5344CB8AC3E}">
        <p14:creationId xmlns:p14="http://schemas.microsoft.com/office/powerpoint/2010/main" val="37472676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6"/>
          <p:cNvSpPr>
            <a:spLocks noGrp="1" noChangeArrowheads="1"/>
          </p:cNvSpPr>
          <p:nvPr>
            <p:ph type="sldNum" sz="quarter" idx="4294967295"/>
          </p:nvPr>
        </p:nvSpPr>
        <p:spPr>
          <a:xfrm>
            <a:off x="9144000" y="6248034"/>
            <a:ext cx="2540000" cy="457200"/>
          </a:xfrm>
          <a:prstGeom prst="rect">
            <a:avLst/>
          </a:prstGeom>
        </p:spPr>
        <p:txBody>
          <a:bodyPr/>
          <a:lstStyle/>
          <a:p>
            <a:fld id="{9CA8158E-0FA9-46F0-9FF1-35811AAD4999}" type="slidenum">
              <a:rPr lang="en-GB"/>
              <a:pPr/>
              <a:t>45</a:t>
            </a:fld>
            <a:endParaRPr lang="en-GB"/>
          </a:p>
        </p:txBody>
      </p:sp>
      <p:sp>
        <p:nvSpPr>
          <p:cNvPr id="47106" name="Rectangle 2"/>
          <p:cNvSpPr>
            <a:spLocks noGrp="1" noChangeArrowheads="1"/>
          </p:cNvSpPr>
          <p:nvPr>
            <p:ph type="ctrTitle"/>
          </p:nvPr>
        </p:nvSpPr>
        <p:spPr/>
        <p:txBody>
          <a:bodyPr/>
          <a:lstStyle/>
          <a:p>
            <a:r>
              <a:rPr lang="en-US"/>
              <a:t>A Brief Introduction To </a:t>
            </a:r>
            <a:br>
              <a:rPr lang="en-US"/>
            </a:br>
            <a:r>
              <a:rPr lang="en-US"/>
              <a:t>Neural Networks</a:t>
            </a:r>
            <a:endParaRPr lang="en-GB"/>
          </a:p>
        </p:txBody>
      </p:sp>
      <p:sp>
        <p:nvSpPr>
          <p:cNvPr id="47107" name="Rectangle 3"/>
          <p:cNvSpPr>
            <a:spLocks noGrp="1" noChangeArrowheads="1"/>
          </p:cNvSpPr>
          <p:nvPr>
            <p:ph type="subTitle" idx="1"/>
          </p:nvPr>
        </p:nvSpPr>
        <p:spPr/>
        <p:txBody>
          <a:bodyPr/>
          <a:lstStyle/>
          <a:p>
            <a:r>
              <a:rPr lang="en-US"/>
              <a:t>Part III</a:t>
            </a:r>
            <a:br>
              <a:rPr lang="en-US"/>
            </a:br>
            <a:r>
              <a:rPr lang="en-US"/>
              <a:t>Neural Networks Hardware </a:t>
            </a:r>
            <a:endParaRPr lang="en-GB"/>
          </a:p>
        </p:txBody>
      </p:sp>
      <p:sp>
        <p:nvSpPr>
          <p:cNvPr id="47108" name="Text Box 4"/>
          <p:cNvSpPr txBox="1">
            <a:spLocks noChangeArrowheads="1"/>
          </p:cNvSpPr>
          <p:nvPr/>
        </p:nvSpPr>
        <p:spPr bwMode="auto">
          <a:xfrm>
            <a:off x="3115733" y="3376246"/>
            <a:ext cx="6908800" cy="367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Prof. George Papadourakis Phd</a:t>
            </a:r>
            <a:endParaRPr lang="en-GB" sz="1800"/>
          </a:p>
        </p:txBody>
      </p:sp>
    </p:spTree>
    <p:extLst>
      <p:ext uri="{BB962C8B-B14F-4D97-AF65-F5344CB8AC3E}">
        <p14:creationId xmlns:p14="http://schemas.microsoft.com/office/powerpoint/2010/main" val="41480368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3381A578-A9EF-4BDA-A3BE-32E1E3C1DA25}" type="slidenum">
              <a:rPr lang="en-GB"/>
              <a:pPr/>
              <a:t>46</a:t>
            </a:fld>
            <a:endParaRPr lang="en-GB"/>
          </a:p>
        </p:txBody>
      </p:sp>
      <p:sp>
        <p:nvSpPr>
          <p:cNvPr id="50178" name="Rectangle 2"/>
          <p:cNvSpPr>
            <a:spLocks noGrp="1" noChangeArrowheads="1"/>
          </p:cNvSpPr>
          <p:nvPr>
            <p:ph type="title"/>
          </p:nvPr>
        </p:nvSpPr>
        <p:spPr/>
        <p:txBody>
          <a:bodyPr/>
          <a:lstStyle/>
          <a:p>
            <a:r>
              <a:rPr lang="en-GB"/>
              <a:t>Hardware vs Software </a:t>
            </a:r>
          </a:p>
        </p:txBody>
      </p:sp>
      <p:sp>
        <p:nvSpPr>
          <p:cNvPr id="50179" name="Rectangle 3"/>
          <p:cNvSpPr>
            <a:spLocks noGrp="1" noChangeArrowheads="1"/>
          </p:cNvSpPr>
          <p:nvPr>
            <p:ph type="body" idx="1"/>
          </p:nvPr>
        </p:nvSpPr>
        <p:spPr/>
        <p:txBody>
          <a:bodyPr/>
          <a:lstStyle/>
          <a:p>
            <a:r>
              <a:rPr lang="en-GB" sz="1400"/>
              <a:t>Implementing your Neural Network in special hardware can entail a substantial investment of your time and money:   </a:t>
            </a:r>
          </a:p>
          <a:p>
            <a:pPr lvl="1"/>
            <a:r>
              <a:rPr lang="en-GB" sz="1200"/>
              <a:t>the cost of the hardware </a:t>
            </a:r>
          </a:p>
          <a:p>
            <a:pPr lvl="1"/>
            <a:r>
              <a:rPr lang="en-GB" sz="1200"/>
              <a:t>cost of the software to execute on the hardware  </a:t>
            </a:r>
          </a:p>
          <a:p>
            <a:pPr lvl="1"/>
            <a:r>
              <a:rPr lang="en-GB" sz="1200"/>
              <a:t>time and effort to climb the learning curve to master the use of the hardware and software. </a:t>
            </a:r>
          </a:p>
          <a:p>
            <a:r>
              <a:rPr lang="en-GB" sz="1400"/>
              <a:t>Before making this investment, you would like to be sure it is worth it. </a:t>
            </a:r>
          </a:p>
          <a:p>
            <a:r>
              <a:rPr lang="en-GB" sz="1400"/>
              <a:t>A scan of applications in a typical NNW conference proceedings will show that many, if not most, use feedforward networks with 10-100 inputs, 10-100 hidden units, and 1-10 output units. </a:t>
            </a:r>
          </a:p>
          <a:p>
            <a:r>
              <a:rPr lang="en-GB" sz="1400"/>
              <a:t>A forward pass through networks of this size will run in millisecs on a Pentium. </a:t>
            </a:r>
          </a:p>
          <a:p>
            <a:r>
              <a:rPr lang="en-GB" sz="1400"/>
              <a:t>Training may take overnight but if only done once or occasionally, this is not usually a problem. </a:t>
            </a:r>
          </a:p>
          <a:p>
            <a:r>
              <a:rPr lang="en-GB" sz="1400"/>
              <a:t>Most applications involve a number of steps, many not NNW related, that cannot be made parallel. So Amdahl's law limits the overall speedup from your special hardware. </a:t>
            </a:r>
          </a:p>
          <a:p>
            <a:r>
              <a:rPr lang="en-GB" sz="1400"/>
              <a:t>Intel 86 series chips and other von Neuman processors have grown rapidly in speed, plus one can take advantage of huge amount of readily available software.   </a:t>
            </a:r>
          </a:p>
          <a:p>
            <a:r>
              <a:rPr lang="en-GB" sz="1400"/>
              <a:t>One quickly begins to see why the business of Neural Network hardware has not boomed the way some in the field expected back in the 1980's. </a:t>
            </a:r>
          </a:p>
          <a:p>
            <a:endParaRPr lang="en-GB" sz="1400"/>
          </a:p>
        </p:txBody>
      </p:sp>
    </p:spTree>
    <p:extLst>
      <p:ext uri="{BB962C8B-B14F-4D97-AF65-F5344CB8AC3E}">
        <p14:creationId xmlns:p14="http://schemas.microsoft.com/office/powerpoint/2010/main" val="3848856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BFA38FB8-492C-4653-83EB-E2A5790D4546}" type="slidenum">
              <a:rPr lang="en-GB"/>
              <a:pPr/>
              <a:t>47</a:t>
            </a:fld>
            <a:endParaRPr lang="en-GB"/>
          </a:p>
        </p:txBody>
      </p:sp>
      <p:sp>
        <p:nvSpPr>
          <p:cNvPr id="51202" name="Rectangle 1026"/>
          <p:cNvSpPr>
            <a:spLocks noGrp="1" noChangeArrowheads="1"/>
          </p:cNvSpPr>
          <p:nvPr>
            <p:ph type="title"/>
          </p:nvPr>
        </p:nvSpPr>
        <p:spPr/>
        <p:txBody>
          <a:bodyPr/>
          <a:lstStyle/>
          <a:p>
            <a:r>
              <a:rPr lang="en-GB"/>
              <a:t>Applications</a:t>
            </a:r>
            <a:br>
              <a:rPr lang="en-GB"/>
            </a:br>
            <a:r>
              <a:rPr lang="en-GB"/>
              <a:t>of Hardware NNWs</a:t>
            </a:r>
          </a:p>
        </p:txBody>
      </p:sp>
      <p:sp>
        <p:nvSpPr>
          <p:cNvPr id="51203" name="Rectangle 1027"/>
          <p:cNvSpPr>
            <a:spLocks noGrp="1" noChangeArrowheads="1"/>
          </p:cNvSpPr>
          <p:nvPr>
            <p:ph type="body" idx="1"/>
          </p:nvPr>
        </p:nvSpPr>
        <p:spPr>
          <a:xfrm>
            <a:off x="1625601" y="2017835"/>
            <a:ext cx="10315223" cy="4365381"/>
          </a:xfrm>
        </p:spPr>
        <p:txBody>
          <a:bodyPr>
            <a:normAutofit lnSpcReduction="10000"/>
          </a:bodyPr>
          <a:lstStyle/>
          <a:p>
            <a:pPr indent="38100">
              <a:buFont typeface="Wingdings" pitchFamily="2" charset="2"/>
              <a:buNone/>
            </a:pPr>
            <a:r>
              <a:rPr lang="en-GB" sz="1800"/>
              <a:t>While not yet as successful as NNWs in software, there are in fact hardware NNW's hard at work in the real world. For example: </a:t>
            </a:r>
          </a:p>
          <a:p>
            <a:pPr indent="38100"/>
            <a:r>
              <a:rPr lang="en-GB" sz="1800"/>
              <a:t>OCR (Optical Character Recognition) </a:t>
            </a:r>
          </a:p>
          <a:p>
            <a:pPr marL="857250" lvl="1"/>
            <a:r>
              <a:rPr lang="en-GB" sz="1600"/>
              <a:t>Adaptive Solutions high volume form and image capture systems. </a:t>
            </a:r>
          </a:p>
          <a:p>
            <a:pPr marL="857250" lvl="1"/>
            <a:r>
              <a:rPr lang="en-GB" sz="1600"/>
              <a:t>Ligature Ltd. OCR-on-a-Chip </a:t>
            </a:r>
          </a:p>
          <a:p>
            <a:pPr indent="38100"/>
            <a:r>
              <a:rPr lang="en-GB" sz="1800"/>
              <a:t>Voice Recognition </a:t>
            </a:r>
          </a:p>
          <a:p>
            <a:pPr marL="857250" lvl="1"/>
            <a:r>
              <a:rPr lang="en-GB" sz="1600"/>
              <a:t>Sensory Inc. RSC Microcontrollers and ASSP speech recognition specific chips. </a:t>
            </a:r>
          </a:p>
          <a:p>
            <a:pPr indent="38100"/>
            <a:r>
              <a:rPr lang="en-GB" sz="1800"/>
              <a:t>Traffic Monitoring </a:t>
            </a:r>
          </a:p>
          <a:p>
            <a:pPr marL="857250" lvl="1"/>
            <a:r>
              <a:rPr lang="en-GB" sz="1600"/>
              <a:t>Nestor TrafficVision Systems </a:t>
            </a:r>
          </a:p>
          <a:p>
            <a:pPr indent="38100"/>
            <a:r>
              <a:rPr lang="en-GB" sz="1800"/>
              <a:t>High Energy Physics </a:t>
            </a:r>
          </a:p>
          <a:p>
            <a:pPr marL="857250" lvl="1"/>
            <a:r>
              <a:rPr lang="en-GB" sz="1600"/>
              <a:t>Online data filter at H1 electon-proton collider experiment in Hamburg using Adaptive Solutions CNAPS boards. </a:t>
            </a:r>
          </a:p>
          <a:p>
            <a:pPr indent="38100">
              <a:buFont typeface="Wingdings" pitchFamily="2" charset="2"/>
              <a:buNone/>
            </a:pPr>
            <a:endParaRPr lang="en-GB" sz="1800"/>
          </a:p>
          <a:p>
            <a:pPr indent="38100">
              <a:buFont typeface="Wingdings" pitchFamily="2" charset="2"/>
              <a:buNone/>
            </a:pPr>
            <a:r>
              <a:rPr lang="en-GB" sz="1800"/>
              <a:t>However, most NNW applications today are still run with conventional software simulation on PC's and workstations with no special hardware add-ons. </a:t>
            </a:r>
          </a:p>
        </p:txBody>
      </p:sp>
    </p:spTree>
    <p:extLst>
      <p:ext uri="{BB962C8B-B14F-4D97-AF65-F5344CB8AC3E}">
        <p14:creationId xmlns:p14="http://schemas.microsoft.com/office/powerpoint/2010/main" val="9325625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r>
              <a:rPr lang="en-US"/>
              <a:t>Slide </a:t>
            </a:r>
            <a:fld id="{BC7590EC-40E2-41A4-ACD9-7E54D380D910}" type="slidenum">
              <a:rPr lang="en-GB"/>
              <a:pPr/>
              <a:t>48</a:t>
            </a:fld>
            <a:endParaRPr lang="en-GB"/>
          </a:p>
        </p:txBody>
      </p:sp>
      <p:sp>
        <p:nvSpPr>
          <p:cNvPr id="48130" name="Rectangle 2"/>
          <p:cNvSpPr>
            <a:spLocks noGrp="1" noChangeArrowheads="1"/>
          </p:cNvSpPr>
          <p:nvPr>
            <p:ph type="title"/>
          </p:nvPr>
        </p:nvSpPr>
        <p:spPr/>
        <p:txBody>
          <a:bodyPr/>
          <a:lstStyle/>
          <a:p>
            <a:r>
              <a:rPr lang="en-GB" b="1"/>
              <a:t>NNets in VLSI</a:t>
            </a:r>
          </a:p>
        </p:txBody>
      </p:sp>
      <p:sp>
        <p:nvSpPr>
          <p:cNvPr id="48131" name="Rectangle 3"/>
          <p:cNvSpPr>
            <a:spLocks noGrp="1" noChangeArrowheads="1"/>
          </p:cNvSpPr>
          <p:nvPr>
            <p:ph type="body" idx="1"/>
          </p:nvPr>
        </p:nvSpPr>
        <p:spPr>
          <a:xfrm>
            <a:off x="1577623" y="3270739"/>
            <a:ext cx="10363200" cy="2861896"/>
          </a:xfrm>
        </p:spPr>
        <p:txBody>
          <a:bodyPr>
            <a:normAutofit fontScale="85000" lnSpcReduction="20000"/>
          </a:bodyPr>
          <a:lstStyle/>
          <a:p>
            <a:pPr>
              <a:lnSpc>
                <a:spcPct val="90000"/>
              </a:lnSpc>
            </a:pPr>
            <a:r>
              <a:rPr lang="en-GB"/>
              <a:t>Digital </a:t>
            </a:r>
          </a:p>
          <a:p>
            <a:pPr>
              <a:lnSpc>
                <a:spcPct val="90000"/>
              </a:lnSpc>
            </a:pPr>
            <a:r>
              <a:rPr lang="en-GB"/>
              <a:t>Slice Architectures </a:t>
            </a:r>
          </a:p>
          <a:p>
            <a:pPr lvl="1">
              <a:lnSpc>
                <a:spcPct val="90000"/>
              </a:lnSpc>
            </a:pPr>
            <a:r>
              <a:rPr lang="en-GB"/>
              <a:t>Multi-processor Chips </a:t>
            </a:r>
          </a:p>
          <a:p>
            <a:pPr lvl="1">
              <a:lnSpc>
                <a:spcPct val="90000"/>
              </a:lnSpc>
            </a:pPr>
            <a:r>
              <a:rPr lang="en-GB"/>
              <a:t>Radial Basis Functions </a:t>
            </a:r>
          </a:p>
          <a:p>
            <a:pPr lvl="1">
              <a:lnSpc>
                <a:spcPct val="90000"/>
              </a:lnSpc>
            </a:pPr>
            <a:r>
              <a:rPr lang="en-GB"/>
              <a:t>Other Digital Designs </a:t>
            </a:r>
          </a:p>
          <a:p>
            <a:pPr>
              <a:lnSpc>
                <a:spcPct val="90000"/>
              </a:lnSpc>
            </a:pPr>
            <a:r>
              <a:rPr lang="en-GB"/>
              <a:t>Analog </a:t>
            </a:r>
          </a:p>
          <a:p>
            <a:pPr>
              <a:lnSpc>
                <a:spcPct val="90000"/>
              </a:lnSpc>
            </a:pPr>
            <a:r>
              <a:rPr lang="en-GB"/>
              <a:t>Hybrid</a:t>
            </a:r>
            <a:endParaRPr lang="en-US"/>
          </a:p>
          <a:p>
            <a:pPr>
              <a:lnSpc>
                <a:spcPct val="90000"/>
              </a:lnSpc>
            </a:pPr>
            <a:r>
              <a:rPr lang="en-US"/>
              <a:t>Optical hardware</a:t>
            </a:r>
            <a:r>
              <a:rPr lang="en-GB"/>
              <a:t> </a:t>
            </a:r>
          </a:p>
          <a:p>
            <a:pPr>
              <a:lnSpc>
                <a:spcPct val="90000"/>
              </a:lnSpc>
              <a:buFont typeface="Wingdings" pitchFamily="2" charset="2"/>
              <a:buNone/>
            </a:pPr>
            <a:endParaRPr lang="en-GB"/>
          </a:p>
        </p:txBody>
      </p:sp>
      <p:sp>
        <p:nvSpPr>
          <p:cNvPr id="48132" name="Text Box 4"/>
          <p:cNvSpPr txBox="1">
            <a:spLocks noChangeArrowheads="1"/>
          </p:cNvSpPr>
          <p:nvPr/>
        </p:nvSpPr>
        <p:spPr bwMode="auto">
          <a:xfrm>
            <a:off x="1625600" y="2004646"/>
            <a:ext cx="1029546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Neural networks are parallel devices, but usually is implement in traditional Von Neuman architectures. There is also exist Hardware implementations of NNs.</a:t>
            </a:r>
            <a:r>
              <a:rPr lang="en-GB" sz="1800"/>
              <a:t>Such hardware includes digital and analog hardware chips, PC accelerator boards, and multi-board neurocomputers</a:t>
            </a:r>
            <a:r>
              <a:rPr lang="en-US" sz="1800"/>
              <a:t>.</a:t>
            </a:r>
            <a:endParaRPr lang="en-GB" sz="1800"/>
          </a:p>
        </p:txBody>
      </p:sp>
    </p:spTree>
    <p:extLst>
      <p:ext uri="{BB962C8B-B14F-4D97-AF65-F5344CB8AC3E}">
        <p14:creationId xmlns:p14="http://schemas.microsoft.com/office/powerpoint/2010/main" val="21940379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FD93A524-0C6E-464C-9BCF-5A88A15855F6}" type="slidenum">
              <a:rPr lang="en-GB"/>
              <a:pPr/>
              <a:t>49</a:t>
            </a:fld>
            <a:endParaRPr lang="en-GB"/>
          </a:p>
        </p:txBody>
      </p:sp>
      <p:sp>
        <p:nvSpPr>
          <p:cNvPr id="52226" name="Rectangle 1026"/>
          <p:cNvSpPr>
            <a:spLocks noGrp="1" noChangeArrowheads="1"/>
          </p:cNvSpPr>
          <p:nvPr>
            <p:ph type="title"/>
          </p:nvPr>
        </p:nvSpPr>
        <p:spPr/>
        <p:txBody>
          <a:bodyPr/>
          <a:lstStyle/>
          <a:p>
            <a:r>
              <a:rPr lang="en-US"/>
              <a:t>NNW Features</a:t>
            </a:r>
            <a:endParaRPr lang="en-GB"/>
          </a:p>
        </p:txBody>
      </p:sp>
      <p:sp>
        <p:nvSpPr>
          <p:cNvPr id="52227" name="Rectangle 1027"/>
          <p:cNvSpPr>
            <a:spLocks noGrp="1" noChangeArrowheads="1"/>
          </p:cNvSpPr>
          <p:nvPr>
            <p:ph type="body" idx="1"/>
          </p:nvPr>
        </p:nvSpPr>
        <p:spPr/>
        <p:txBody>
          <a:bodyPr>
            <a:normAutofit lnSpcReduction="10000"/>
          </a:bodyPr>
          <a:lstStyle/>
          <a:p>
            <a:pPr>
              <a:lnSpc>
                <a:spcPct val="90000"/>
              </a:lnSpc>
            </a:pPr>
            <a:r>
              <a:rPr lang="en-GB" sz="2400"/>
              <a:t>Neural Network architecture(s)   </a:t>
            </a:r>
          </a:p>
          <a:p>
            <a:pPr>
              <a:lnSpc>
                <a:spcPct val="90000"/>
              </a:lnSpc>
            </a:pPr>
            <a:r>
              <a:rPr lang="en-GB" sz="2400"/>
              <a:t>Programmable or hardwired network(s) </a:t>
            </a:r>
          </a:p>
          <a:p>
            <a:pPr>
              <a:lnSpc>
                <a:spcPct val="90000"/>
              </a:lnSpc>
            </a:pPr>
            <a:r>
              <a:rPr lang="en-GB" sz="2400"/>
              <a:t>On-chip learning or chip-in-the-loop training </a:t>
            </a:r>
          </a:p>
          <a:p>
            <a:pPr>
              <a:lnSpc>
                <a:spcPct val="90000"/>
              </a:lnSpc>
            </a:pPr>
            <a:r>
              <a:rPr lang="en-GB" sz="2400"/>
              <a:t>Low, medium or high number of parallel processing elements (PE's) </a:t>
            </a:r>
          </a:p>
          <a:p>
            <a:pPr>
              <a:lnSpc>
                <a:spcPct val="90000"/>
              </a:lnSpc>
            </a:pPr>
            <a:r>
              <a:rPr lang="en-GB" sz="2400"/>
              <a:t>Maximum network size. </a:t>
            </a:r>
          </a:p>
          <a:p>
            <a:pPr>
              <a:lnSpc>
                <a:spcPct val="90000"/>
              </a:lnSpc>
            </a:pPr>
            <a:r>
              <a:rPr lang="en-GB" sz="2400"/>
              <a:t>Can chips be chained together to increase network size. </a:t>
            </a:r>
          </a:p>
          <a:p>
            <a:pPr>
              <a:lnSpc>
                <a:spcPct val="90000"/>
              </a:lnSpc>
            </a:pPr>
            <a:r>
              <a:rPr lang="en-GB" sz="2400"/>
              <a:t>Bits of precision (estimate for analog) </a:t>
            </a:r>
          </a:p>
          <a:p>
            <a:pPr>
              <a:lnSpc>
                <a:spcPct val="90000"/>
              </a:lnSpc>
            </a:pPr>
            <a:r>
              <a:rPr lang="en-GB" sz="2400"/>
              <a:t>Transfer function on-chip or off-chip, e.g. in lookup table (LUT). </a:t>
            </a:r>
          </a:p>
          <a:p>
            <a:pPr>
              <a:lnSpc>
                <a:spcPct val="90000"/>
              </a:lnSpc>
            </a:pPr>
            <a:r>
              <a:rPr lang="en-GB" sz="2400"/>
              <a:t>Accumulator size in bits. </a:t>
            </a:r>
          </a:p>
          <a:p>
            <a:pPr>
              <a:lnSpc>
                <a:spcPct val="90000"/>
              </a:lnSpc>
            </a:pPr>
            <a:r>
              <a:rPr lang="en-GB" sz="2400"/>
              <a:t>Expensive or cheap </a:t>
            </a:r>
          </a:p>
        </p:txBody>
      </p:sp>
    </p:spTree>
    <p:extLst>
      <p:ext uri="{BB962C8B-B14F-4D97-AF65-F5344CB8AC3E}">
        <p14:creationId xmlns:p14="http://schemas.microsoft.com/office/powerpoint/2010/main" val="13115743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14B99379-8312-46F9-9F5E-FB58482702D1}" type="slidenum">
              <a:rPr lang="en-GB"/>
              <a:pPr/>
              <a:t>5</a:t>
            </a:fld>
            <a:endParaRPr lang="en-GB"/>
          </a:p>
        </p:txBody>
      </p:sp>
      <p:sp>
        <p:nvSpPr>
          <p:cNvPr id="9218" name="Rectangle 2"/>
          <p:cNvSpPr>
            <a:spLocks noGrp="1" noChangeArrowheads="1"/>
          </p:cNvSpPr>
          <p:nvPr>
            <p:ph type="title"/>
          </p:nvPr>
        </p:nvSpPr>
        <p:spPr/>
        <p:txBody>
          <a:bodyPr/>
          <a:lstStyle/>
          <a:p>
            <a:r>
              <a:rPr lang="en-GB" b="1"/>
              <a:t>Neural </a:t>
            </a:r>
            <a:r>
              <a:rPr lang="en-US" b="1"/>
              <a:t>Network</a:t>
            </a:r>
            <a:r>
              <a:rPr lang="en-GB" b="1"/>
              <a:t> Techniques</a:t>
            </a:r>
          </a:p>
        </p:txBody>
      </p:sp>
      <p:sp>
        <p:nvSpPr>
          <p:cNvPr id="9219" name="Rectangle 3"/>
          <p:cNvSpPr>
            <a:spLocks noGrp="1" noChangeArrowheads="1"/>
          </p:cNvSpPr>
          <p:nvPr>
            <p:ph type="body" idx="1"/>
          </p:nvPr>
        </p:nvSpPr>
        <p:spPr/>
        <p:txBody>
          <a:bodyPr/>
          <a:lstStyle/>
          <a:p>
            <a:r>
              <a:rPr lang="en-US" sz="2400"/>
              <a:t>C</a:t>
            </a:r>
            <a:r>
              <a:rPr lang="en-GB" sz="2400"/>
              <a:t>omputers have to be explicitly programmed</a:t>
            </a:r>
            <a:endParaRPr lang="en-US" sz="2400"/>
          </a:p>
          <a:p>
            <a:pPr lvl="1"/>
            <a:r>
              <a:rPr lang="en-US" sz="1800"/>
              <a:t>Analyze</a:t>
            </a:r>
            <a:r>
              <a:rPr lang="en-GB" sz="1800"/>
              <a:t> the problem to be solved</a:t>
            </a:r>
            <a:r>
              <a:rPr lang="en-US" sz="1800"/>
              <a:t>.</a:t>
            </a:r>
          </a:p>
          <a:p>
            <a:pPr lvl="1"/>
            <a:r>
              <a:rPr lang="en-US" sz="1800"/>
              <a:t>Write the code in a programming language.</a:t>
            </a:r>
            <a:r>
              <a:rPr lang="en-GB" sz="2000"/>
              <a:t> </a:t>
            </a:r>
            <a:endParaRPr lang="en-US" sz="2000"/>
          </a:p>
          <a:p>
            <a:r>
              <a:rPr lang="en-US" sz="2400"/>
              <a:t>N</a:t>
            </a:r>
            <a:r>
              <a:rPr lang="en-GB" sz="2400"/>
              <a:t>eural </a:t>
            </a:r>
            <a:r>
              <a:rPr lang="en-US" sz="2400"/>
              <a:t>networks learn from examples</a:t>
            </a:r>
          </a:p>
          <a:p>
            <a:pPr lvl="1"/>
            <a:r>
              <a:rPr lang="en-US" sz="1800"/>
              <a:t>No</a:t>
            </a:r>
            <a:r>
              <a:rPr lang="en-GB" sz="1800"/>
              <a:t> require</a:t>
            </a:r>
            <a:r>
              <a:rPr lang="en-US" sz="1800"/>
              <a:t>ment of</a:t>
            </a:r>
            <a:r>
              <a:rPr lang="en-GB" sz="1800"/>
              <a:t> an explicit description of </a:t>
            </a:r>
            <a:r>
              <a:rPr lang="en-US" sz="1800"/>
              <a:t>the </a:t>
            </a:r>
            <a:r>
              <a:rPr lang="en-GB" sz="1800"/>
              <a:t>problem</a:t>
            </a:r>
            <a:r>
              <a:rPr lang="en-US" sz="1800"/>
              <a:t>.</a:t>
            </a:r>
          </a:p>
          <a:p>
            <a:pPr lvl="1"/>
            <a:r>
              <a:rPr lang="en-US" sz="1800"/>
              <a:t>No</a:t>
            </a:r>
            <a:r>
              <a:rPr lang="en-GB" sz="1800"/>
              <a:t> need </a:t>
            </a:r>
            <a:r>
              <a:rPr lang="en-US" sz="1800"/>
              <a:t>for </a:t>
            </a:r>
            <a:r>
              <a:rPr lang="en-GB" sz="1800"/>
              <a:t>a programmer.</a:t>
            </a:r>
            <a:endParaRPr lang="en-US" sz="1800"/>
          </a:p>
          <a:p>
            <a:pPr lvl="1"/>
            <a:r>
              <a:rPr lang="en-US" sz="1800"/>
              <a:t>T</a:t>
            </a:r>
            <a:r>
              <a:rPr lang="en-GB" sz="1800"/>
              <a:t>he neural computer adapt</a:t>
            </a:r>
            <a:r>
              <a:rPr lang="en-US" sz="1800"/>
              <a:t>s</a:t>
            </a:r>
            <a:r>
              <a:rPr lang="en-GB" sz="1800"/>
              <a:t> itself during a training period, based on examples of similar problems </a:t>
            </a:r>
            <a:r>
              <a:rPr lang="en-US" sz="1800"/>
              <a:t>even</a:t>
            </a:r>
            <a:r>
              <a:rPr lang="en-GB" sz="1800"/>
              <a:t> with</a:t>
            </a:r>
            <a:r>
              <a:rPr lang="en-US" sz="1800"/>
              <a:t>out</a:t>
            </a:r>
            <a:r>
              <a:rPr lang="en-GB" sz="1800"/>
              <a:t> a desired solution to each problem. After sufficient training the neural computer is able to relate the problem data to the solutions, inputs to outputs, and it is then able to offer a viable solution to a brand new problem.</a:t>
            </a:r>
            <a:endParaRPr lang="en-US" sz="1800"/>
          </a:p>
          <a:p>
            <a:pPr lvl="1"/>
            <a:r>
              <a:rPr lang="en-US" sz="1800"/>
              <a:t>Able to generalize or to handle incomplete data.</a:t>
            </a:r>
            <a:endParaRPr lang="en-GB" sz="1800"/>
          </a:p>
        </p:txBody>
      </p:sp>
    </p:spTree>
    <p:extLst>
      <p:ext uri="{BB962C8B-B14F-4D97-AF65-F5344CB8AC3E}">
        <p14:creationId xmlns:p14="http://schemas.microsoft.com/office/powerpoint/2010/main" val="14397720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BC13CD53-7287-4F5E-BC3F-5167599F3596}" type="slidenum">
              <a:rPr lang="en-GB"/>
              <a:pPr/>
              <a:t>50</a:t>
            </a:fld>
            <a:endParaRPr lang="en-GB"/>
          </a:p>
        </p:txBody>
      </p:sp>
      <p:sp>
        <p:nvSpPr>
          <p:cNvPr id="53250" name="Rectangle 2"/>
          <p:cNvSpPr>
            <a:spLocks noGrp="1" noChangeArrowheads="1"/>
          </p:cNvSpPr>
          <p:nvPr>
            <p:ph type="title"/>
          </p:nvPr>
        </p:nvSpPr>
        <p:spPr/>
        <p:txBody>
          <a:bodyPr/>
          <a:lstStyle/>
          <a:p>
            <a:r>
              <a:rPr lang="en-GB"/>
              <a:t>NeuroComputers</a:t>
            </a:r>
          </a:p>
        </p:txBody>
      </p:sp>
      <p:sp>
        <p:nvSpPr>
          <p:cNvPr id="53251" name="Rectangle 3"/>
          <p:cNvSpPr>
            <a:spLocks noGrp="1" noChangeArrowheads="1"/>
          </p:cNvSpPr>
          <p:nvPr>
            <p:ph type="body" idx="1"/>
          </p:nvPr>
        </p:nvSpPr>
        <p:spPr/>
        <p:txBody>
          <a:bodyPr/>
          <a:lstStyle/>
          <a:p>
            <a:pPr>
              <a:lnSpc>
                <a:spcPct val="90000"/>
              </a:lnSpc>
            </a:pPr>
            <a:r>
              <a:rPr lang="en-GB" sz="2000" b="1"/>
              <a:t>Neurocomputers are defined here as standalone systems with elaborate hardware and software.</a:t>
            </a:r>
            <a:r>
              <a:rPr lang="en-GB" sz="2000"/>
              <a:t> </a:t>
            </a:r>
          </a:p>
          <a:p>
            <a:pPr>
              <a:lnSpc>
                <a:spcPct val="90000"/>
              </a:lnSpc>
            </a:pPr>
            <a:r>
              <a:rPr lang="en-GB" sz="2800" b="1"/>
              <a:t>Examples</a:t>
            </a:r>
            <a:r>
              <a:rPr lang="en-GB" sz="2800" b="1">
                <a:solidFill>
                  <a:srgbClr val="000099"/>
                </a:solidFill>
              </a:rPr>
              <a:t>:</a:t>
            </a:r>
            <a:endParaRPr lang="en-US" sz="2800" b="1">
              <a:solidFill>
                <a:srgbClr val="000099"/>
              </a:solidFill>
            </a:endParaRPr>
          </a:p>
          <a:p>
            <a:pPr lvl="1">
              <a:lnSpc>
                <a:spcPct val="90000"/>
              </a:lnSpc>
            </a:pPr>
            <a:r>
              <a:rPr lang="en-US" sz="2000" b="1">
                <a:solidFill>
                  <a:srgbClr val="000099"/>
                </a:solidFill>
              </a:rPr>
              <a:t>Siemens Synapse 1 Neurocomputer:</a:t>
            </a:r>
            <a:r>
              <a:rPr lang="en-US" sz="2400" b="1">
                <a:solidFill>
                  <a:srgbClr val="000099"/>
                </a:solidFill>
              </a:rPr>
              <a:t> </a:t>
            </a:r>
          </a:p>
          <a:p>
            <a:pPr lvl="2">
              <a:lnSpc>
                <a:spcPct val="90000"/>
              </a:lnSpc>
            </a:pPr>
            <a:r>
              <a:rPr lang="en-GB" sz="1200" b="1"/>
              <a:t>Uses 8 of the </a:t>
            </a:r>
            <a:r>
              <a:rPr lang="en-GB" sz="1200" b="1">
                <a:hlinkClick r:id="rId2"/>
              </a:rPr>
              <a:t>MA-16</a:t>
            </a:r>
            <a:r>
              <a:rPr lang="en-GB" sz="1200" b="1"/>
              <a:t> systolic array chips. </a:t>
            </a:r>
            <a:r>
              <a:rPr lang="en-GB" sz="1200"/>
              <a:t> </a:t>
            </a:r>
          </a:p>
          <a:p>
            <a:pPr lvl="2">
              <a:lnSpc>
                <a:spcPct val="90000"/>
              </a:lnSpc>
            </a:pPr>
            <a:r>
              <a:rPr lang="en-GB" sz="1200" b="1"/>
              <a:t>It resides in its own cabinet and communicates via ethernet to a host workstation.</a:t>
            </a:r>
            <a:r>
              <a:rPr lang="en-GB" sz="1200"/>
              <a:t> </a:t>
            </a:r>
          </a:p>
          <a:p>
            <a:pPr lvl="2">
              <a:lnSpc>
                <a:spcPct val="90000"/>
              </a:lnSpc>
            </a:pPr>
            <a:r>
              <a:rPr lang="en-GB" sz="1200" b="1"/>
              <a:t>Peak performance of 3.2 billion multiplications (16-bit x 16-bit) and additions (48-bit) per sec. at 25MHz clock rate.</a:t>
            </a:r>
            <a:r>
              <a:rPr lang="en-GB" sz="1200"/>
              <a:t> </a:t>
            </a:r>
            <a:endParaRPr lang="en-US" sz="1200"/>
          </a:p>
          <a:p>
            <a:pPr lvl="1">
              <a:lnSpc>
                <a:spcPct val="90000"/>
              </a:lnSpc>
            </a:pPr>
            <a:r>
              <a:rPr lang="en-GB" sz="2400"/>
              <a:t> </a:t>
            </a:r>
            <a:r>
              <a:rPr lang="en-US" sz="2400"/>
              <a:t>	</a:t>
            </a:r>
            <a:r>
              <a:rPr lang="en-GB" sz="2000" b="1">
                <a:solidFill>
                  <a:srgbClr val="000099"/>
                </a:solidFill>
              </a:rPr>
              <a:t>Adaptive Solutions</a:t>
            </a:r>
            <a:r>
              <a:rPr lang="en-US" sz="2000" b="1">
                <a:solidFill>
                  <a:srgbClr val="000099"/>
                </a:solidFill>
              </a:rPr>
              <a:t> - </a:t>
            </a:r>
            <a:r>
              <a:rPr lang="en-GB" sz="2000" b="1">
                <a:solidFill>
                  <a:srgbClr val="000099"/>
                </a:solidFill>
              </a:rPr>
              <a:t>CNAPServer </a:t>
            </a:r>
            <a:r>
              <a:rPr lang="en-US" sz="2000" b="1">
                <a:solidFill>
                  <a:srgbClr val="000099"/>
                </a:solidFill>
              </a:rPr>
              <a:t>  	</a:t>
            </a:r>
            <a:r>
              <a:rPr lang="en-GB" sz="2000" b="1">
                <a:solidFill>
                  <a:srgbClr val="000099"/>
                </a:solidFill>
              </a:rPr>
              <a:t>VME System </a:t>
            </a:r>
            <a:endParaRPr lang="en-US" sz="2400"/>
          </a:p>
          <a:p>
            <a:pPr lvl="2">
              <a:lnSpc>
                <a:spcPct val="90000"/>
              </a:lnSpc>
            </a:pPr>
            <a:r>
              <a:rPr lang="en-GB" sz="2000"/>
              <a:t>VME boards in a custom cabinet run from a UNIX host via an ethernet link. </a:t>
            </a:r>
          </a:p>
          <a:p>
            <a:pPr lvl="2">
              <a:lnSpc>
                <a:spcPct val="90000"/>
              </a:lnSpc>
            </a:pPr>
            <a:r>
              <a:rPr lang="en-GB" sz="2000"/>
              <a:t>Boards come with 1 to 4 chips and up to two boards to give a total of 512 PE's.  </a:t>
            </a:r>
          </a:p>
          <a:p>
            <a:pPr lvl="2">
              <a:lnSpc>
                <a:spcPct val="90000"/>
              </a:lnSpc>
            </a:pPr>
            <a:r>
              <a:rPr lang="en-GB" sz="2000"/>
              <a:t>Software includes a C-language library, assembler, compiler, and a package of NN algorithms. </a:t>
            </a:r>
          </a:p>
        </p:txBody>
      </p:sp>
    </p:spTree>
    <p:extLst>
      <p:ext uri="{BB962C8B-B14F-4D97-AF65-F5344CB8AC3E}">
        <p14:creationId xmlns:p14="http://schemas.microsoft.com/office/powerpoint/2010/main" val="27365313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2BC501D9-C997-4713-B999-7E17C580CADE}" type="slidenum">
              <a:rPr lang="en-GB"/>
              <a:pPr/>
              <a:t>51</a:t>
            </a:fld>
            <a:endParaRPr lang="en-GB"/>
          </a:p>
        </p:txBody>
      </p:sp>
      <p:sp>
        <p:nvSpPr>
          <p:cNvPr id="55298" name="Rectangle 1026"/>
          <p:cNvSpPr>
            <a:spLocks noGrp="1" noChangeArrowheads="1"/>
          </p:cNvSpPr>
          <p:nvPr>
            <p:ph type="title"/>
          </p:nvPr>
        </p:nvSpPr>
        <p:spPr/>
        <p:txBody>
          <a:bodyPr/>
          <a:lstStyle/>
          <a:p>
            <a:r>
              <a:rPr lang="en-GB"/>
              <a:t>Analog &amp; Hybrid</a:t>
            </a:r>
            <a:br>
              <a:rPr lang="en-GB"/>
            </a:br>
            <a:r>
              <a:rPr lang="en-GB"/>
              <a:t>NNW Chips</a:t>
            </a:r>
          </a:p>
        </p:txBody>
      </p:sp>
      <p:sp>
        <p:nvSpPr>
          <p:cNvPr id="55299" name="Rectangle 1027"/>
          <p:cNvSpPr>
            <a:spLocks noGrp="1" noChangeArrowheads="1"/>
          </p:cNvSpPr>
          <p:nvPr>
            <p:ph type="body" idx="1"/>
          </p:nvPr>
        </p:nvSpPr>
        <p:spPr/>
        <p:txBody>
          <a:bodyPr/>
          <a:lstStyle/>
          <a:p>
            <a:pPr>
              <a:lnSpc>
                <a:spcPct val="90000"/>
              </a:lnSpc>
            </a:pPr>
            <a:r>
              <a:rPr lang="en-GB" sz="2000"/>
              <a:t>Analog advantages:</a:t>
            </a:r>
          </a:p>
          <a:p>
            <a:pPr lvl="1">
              <a:lnSpc>
                <a:spcPct val="90000"/>
              </a:lnSpc>
            </a:pPr>
            <a:r>
              <a:rPr lang="en-GB" sz="1800"/>
              <a:t>Exploit physical properties to do network operations, thereby obtain high speed and densities.</a:t>
            </a:r>
          </a:p>
          <a:p>
            <a:pPr lvl="1">
              <a:lnSpc>
                <a:spcPct val="90000"/>
              </a:lnSpc>
            </a:pPr>
            <a:r>
              <a:rPr lang="en-GB" sz="1800"/>
              <a:t>A common output line, for example, can sum current outputs from synapses to sum the neuron inputs.</a:t>
            </a:r>
          </a:p>
          <a:p>
            <a:pPr>
              <a:lnSpc>
                <a:spcPct val="90000"/>
              </a:lnSpc>
            </a:pPr>
            <a:r>
              <a:rPr lang="en-GB" sz="2000"/>
              <a:t>Analog disadvantages</a:t>
            </a:r>
          </a:p>
          <a:p>
            <a:pPr lvl="1">
              <a:lnSpc>
                <a:spcPct val="90000"/>
              </a:lnSpc>
            </a:pPr>
            <a:r>
              <a:rPr lang="en-GB" sz="1800"/>
              <a:t>Design can be very difficult because of the need to compensate for variations in manufacturing, in temperature, etc. </a:t>
            </a:r>
          </a:p>
          <a:p>
            <a:pPr lvl="1">
              <a:lnSpc>
                <a:spcPct val="90000"/>
              </a:lnSpc>
            </a:pPr>
            <a:r>
              <a:rPr lang="en-GB" sz="1800"/>
              <a:t>Analog weight storage complicated, especially if non-volatility required.</a:t>
            </a:r>
          </a:p>
          <a:p>
            <a:pPr lvl="1">
              <a:lnSpc>
                <a:spcPct val="90000"/>
              </a:lnSpc>
            </a:pPr>
            <a:r>
              <a:rPr lang="en-GB" sz="1800"/>
              <a:t>Weight*input must be linear over a wide range.</a:t>
            </a:r>
          </a:p>
          <a:p>
            <a:pPr>
              <a:lnSpc>
                <a:spcPct val="90000"/>
              </a:lnSpc>
            </a:pPr>
            <a:r>
              <a:rPr lang="en-GB" sz="2000"/>
              <a:t>Hybrids combine digital and analog technology to attempt to get the best of both. Variations include:</a:t>
            </a:r>
          </a:p>
          <a:p>
            <a:pPr lvl="1">
              <a:lnSpc>
                <a:spcPct val="90000"/>
              </a:lnSpc>
            </a:pPr>
            <a:r>
              <a:rPr lang="en-GB" sz="1800"/>
              <a:t>Internal processing analog for speed but weights set digitally, e.g. capacitors refreshed periodically with DAC's.</a:t>
            </a:r>
          </a:p>
          <a:p>
            <a:pPr lvl="1">
              <a:lnSpc>
                <a:spcPct val="90000"/>
              </a:lnSpc>
            </a:pPr>
            <a:r>
              <a:rPr lang="en-GB" sz="1800"/>
              <a:t>Pulse networks use rate or widths of pulses to emulate amplitude of I/O and weights.</a:t>
            </a:r>
            <a:r>
              <a:rPr lang="en-GB" sz="2400"/>
              <a:t>   </a:t>
            </a:r>
          </a:p>
        </p:txBody>
      </p:sp>
    </p:spTree>
    <p:extLst>
      <p:ext uri="{BB962C8B-B14F-4D97-AF65-F5344CB8AC3E}">
        <p14:creationId xmlns:p14="http://schemas.microsoft.com/office/powerpoint/2010/main" val="10675933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51E6071-3947-4D05-A66A-AF2D000F4A8B}" type="slidenum">
              <a:rPr lang="en-GB"/>
              <a:pPr/>
              <a:t>52</a:t>
            </a:fld>
            <a:endParaRPr lang="en-GB"/>
          </a:p>
        </p:txBody>
      </p:sp>
      <p:sp>
        <p:nvSpPr>
          <p:cNvPr id="54274" name="Rectangle 2"/>
          <p:cNvSpPr>
            <a:spLocks noGrp="1" noChangeArrowheads="1"/>
          </p:cNvSpPr>
          <p:nvPr>
            <p:ph type="title"/>
          </p:nvPr>
        </p:nvSpPr>
        <p:spPr/>
        <p:txBody>
          <a:bodyPr/>
          <a:lstStyle/>
          <a:p>
            <a:r>
              <a:rPr lang="en-GB"/>
              <a:t>NNW Accelerator Cards </a:t>
            </a:r>
          </a:p>
        </p:txBody>
      </p:sp>
      <p:sp>
        <p:nvSpPr>
          <p:cNvPr id="54275" name="Rectangle 3"/>
          <p:cNvSpPr>
            <a:spLocks noGrp="1" noChangeArrowheads="1"/>
          </p:cNvSpPr>
          <p:nvPr>
            <p:ph type="body" idx="1"/>
          </p:nvPr>
        </p:nvSpPr>
        <p:spPr/>
        <p:txBody>
          <a:bodyPr>
            <a:normAutofit fontScale="92500" lnSpcReduction="20000"/>
          </a:bodyPr>
          <a:lstStyle/>
          <a:p>
            <a:r>
              <a:rPr lang="en-GB" sz="1400"/>
              <a:t>Another approach to dealing with the PC, is to work with it in partnership.   </a:t>
            </a:r>
          </a:p>
          <a:p>
            <a:r>
              <a:rPr lang="en-GB" sz="1400"/>
              <a:t>Accelerator cards reside in the expansion slots and are used to speed up the NNW computations. </a:t>
            </a:r>
          </a:p>
          <a:p>
            <a:r>
              <a:rPr lang="en-GB" sz="1400"/>
              <a:t>Cheaper than NeuroComputers.   </a:t>
            </a:r>
          </a:p>
          <a:p>
            <a:r>
              <a:rPr lang="en-GB" sz="1400"/>
              <a:t>Usually based on NNW chips but some just use fast digital signal processors (DSP) that do very fast multiple-accumulate operations. </a:t>
            </a:r>
          </a:p>
          <a:p>
            <a:r>
              <a:rPr lang="en-GB" sz="1400">
                <a:solidFill>
                  <a:schemeClr val="hlink"/>
                </a:solidFill>
              </a:rPr>
              <a:t>Examples</a:t>
            </a:r>
            <a:r>
              <a:rPr lang="en-GB" sz="1400"/>
              <a:t>: </a:t>
            </a:r>
            <a:endParaRPr lang="en-GB" sz="1200"/>
          </a:p>
          <a:p>
            <a:pPr lvl="1"/>
            <a:r>
              <a:rPr lang="en-GB" sz="1000">
                <a:solidFill>
                  <a:schemeClr val="folHlink"/>
                </a:solidFill>
              </a:rPr>
              <a:t>IBM ZISC ISA and PCI Cards:</a:t>
            </a:r>
            <a:r>
              <a:rPr lang="en-GB" sz="1000"/>
              <a:t> </a:t>
            </a:r>
          </a:p>
          <a:p>
            <a:pPr lvl="2"/>
            <a:r>
              <a:rPr lang="en-GB" sz="900"/>
              <a:t>ZISC implements a RBF architecture with RCE learning (more ZISC discussion later.) </a:t>
            </a:r>
          </a:p>
          <a:p>
            <a:pPr lvl="2"/>
            <a:r>
              <a:rPr lang="en-GB" sz="900"/>
              <a:t>ISA card holds to 16 ZISC036 chips, giving 576 prototype neurons. </a:t>
            </a:r>
          </a:p>
          <a:p>
            <a:pPr lvl="2"/>
            <a:r>
              <a:rPr lang="en-GB" sz="900"/>
              <a:t>PCI card holds up to 19 chips for 684 prototypes. </a:t>
            </a:r>
          </a:p>
          <a:p>
            <a:pPr lvl="2"/>
            <a:r>
              <a:rPr lang="en-GB" sz="900"/>
              <a:t>PCI card can process 165,000 patterns/sec, where patterns are 64 8-bit element vectors.  </a:t>
            </a:r>
          </a:p>
          <a:p>
            <a:pPr lvl="1"/>
            <a:r>
              <a:rPr lang="en-GB" sz="1000">
                <a:solidFill>
                  <a:schemeClr val="folHlink"/>
                </a:solidFill>
              </a:rPr>
              <a:t>California Scientific CNAPS accelerators:</a:t>
            </a:r>
            <a:r>
              <a:rPr lang="en-GB" sz="1000"/>
              <a:t> </a:t>
            </a:r>
          </a:p>
          <a:p>
            <a:pPr lvl="2"/>
            <a:r>
              <a:rPr lang="en-GB" sz="900"/>
              <a:t>Runs with CalSci's popular BrainMaker NNW software. </a:t>
            </a:r>
          </a:p>
          <a:p>
            <a:pPr lvl="2"/>
            <a:r>
              <a:rPr lang="en-GB" sz="900"/>
              <a:t>With either 4 or 8 chips (16-PE/chip) to give 64 or 128 total PEs. </a:t>
            </a:r>
          </a:p>
          <a:p>
            <a:pPr lvl="2"/>
            <a:r>
              <a:rPr lang="en-GB" sz="900"/>
              <a:t>Up to  2.27GCPS. See their Benchmarks </a:t>
            </a:r>
          </a:p>
          <a:p>
            <a:pPr lvl="2"/>
            <a:r>
              <a:rPr lang="en-GB" sz="900"/>
              <a:t>Speeds can vary depending on transfer speeds of particular machines. </a:t>
            </a:r>
          </a:p>
          <a:p>
            <a:pPr lvl="2"/>
            <a:r>
              <a:rPr lang="en-GB" sz="900"/>
              <a:t>Hardware and software included </a:t>
            </a:r>
          </a:p>
          <a:p>
            <a:pPr lvl="1"/>
            <a:r>
              <a:rPr lang="en-GB" sz="1000">
                <a:solidFill>
                  <a:schemeClr val="folHlink"/>
                </a:solidFill>
              </a:rPr>
              <a:t>DataFactory NeuroLution PCI Card:</a:t>
            </a:r>
            <a:r>
              <a:rPr lang="en-GB" sz="1000"/>
              <a:t> </a:t>
            </a:r>
          </a:p>
          <a:p>
            <a:pPr lvl="2"/>
            <a:r>
              <a:rPr lang="en-GB" sz="900"/>
              <a:t>contains up to four SAND/1 neurochips. </a:t>
            </a:r>
          </a:p>
          <a:p>
            <a:pPr lvl="2"/>
            <a:r>
              <a:rPr lang="en-GB" sz="900"/>
              <a:t>Cascadable SAND neurochips use a systolic architecture to do fast 4x4 matrix multiplies and accumulates. </a:t>
            </a:r>
          </a:p>
          <a:p>
            <a:pPr lvl="2"/>
            <a:r>
              <a:rPr lang="en-GB" sz="900"/>
              <a:t>Four parallel 16 bit multipliers and eight 40 bit adders execute in one clock cycle. The clock rate is 50 Mhz. </a:t>
            </a:r>
          </a:p>
          <a:p>
            <a:pPr lvl="2"/>
            <a:r>
              <a:rPr lang="en-GB" sz="900"/>
              <a:t>With 4 chips  peak performance of the board is 800 MCPS. </a:t>
            </a:r>
          </a:p>
          <a:p>
            <a:pPr lvl="2"/>
            <a:r>
              <a:rPr lang="en-GB" sz="900"/>
              <a:t>Used with  the NeuoLution Manager and Connect scripting language. </a:t>
            </a:r>
          </a:p>
          <a:p>
            <a:pPr lvl="2"/>
            <a:r>
              <a:rPr lang="en-GB" sz="900"/>
              <a:t>Feedforward neural networks with a maximum of 512 input neurons and three hidden layers.  </a:t>
            </a:r>
          </a:p>
          <a:p>
            <a:pPr lvl="2"/>
            <a:r>
              <a:rPr lang="en-GB" sz="900"/>
              <a:t>The activation function of the neurons can be programmed in a lookup table. </a:t>
            </a:r>
          </a:p>
          <a:p>
            <a:pPr lvl="2"/>
            <a:r>
              <a:rPr lang="en-GB" sz="900"/>
              <a:t>Kohonen feature maps and radial basis function networks also implemented.  </a:t>
            </a:r>
          </a:p>
          <a:p>
            <a:endParaRPr lang="en-GB" sz="1200"/>
          </a:p>
        </p:txBody>
      </p:sp>
    </p:spTree>
    <p:extLst>
      <p:ext uri="{BB962C8B-B14F-4D97-AF65-F5344CB8AC3E}">
        <p14:creationId xmlns:p14="http://schemas.microsoft.com/office/powerpoint/2010/main" val="27000843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r>
              <a:rPr lang="en-US"/>
              <a:t>Slide </a:t>
            </a:r>
            <a:fld id="{557EBE49-590D-47B1-814A-CA1C1C4242C7}" type="slidenum">
              <a:rPr lang="en-GB"/>
              <a:pPr/>
              <a:t>53</a:t>
            </a:fld>
            <a:endParaRPr lang="en-GB"/>
          </a:p>
        </p:txBody>
      </p:sp>
      <p:sp>
        <p:nvSpPr>
          <p:cNvPr id="49154" name="Rectangle 2"/>
          <p:cNvSpPr>
            <a:spLocks noGrp="1" noChangeArrowheads="1"/>
          </p:cNvSpPr>
          <p:nvPr>
            <p:ph type="title"/>
          </p:nvPr>
        </p:nvSpPr>
        <p:spPr/>
        <p:txBody>
          <a:bodyPr/>
          <a:lstStyle/>
          <a:p>
            <a:r>
              <a:rPr lang="en-GB"/>
              <a:t>OCNN</a:t>
            </a:r>
            <a:r>
              <a:rPr lang="en-US"/>
              <a:t>s</a:t>
            </a:r>
            <a:r>
              <a:rPr lang="en-GB"/>
              <a:t> </a:t>
            </a:r>
            <a:r>
              <a:rPr lang="en-US"/>
              <a:t>in</a:t>
            </a:r>
            <a:r>
              <a:rPr lang="en-GB"/>
              <a:t>VLSI</a:t>
            </a:r>
          </a:p>
        </p:txBody>
      </p:sp>
      <p:sp>
        <p:nvSpPr>
          <p:cNvPr id="49155" name="Rectangle 3"/>
          <p:cNvSpPr>
            <a:spLocks noGrp="1" noChangeArrowheads="1"/>
          </p:cNvSpPr>
          <p:nvPr>
            <p:ph type="body" idx="1"/>
          </p:nvPr>
        </p:nvSpPr>
        <p:spPr>
          <a:xfrm>
            <a:off x="812801" y="2004646"/>
            <a:ext cx="11128023" cy="1635369"/>
          </a:xfrm>
        </p:spPr>
        <p:txBody>
          <a:bodyPr/>
          <a:lstStyle/>
          <a:p>
            <a:pPr marL="533400" indent="-533400">
              <a:lnSpc>
                <a:spcPct val="90000"/>
              </a:lnSpc>
              <a:buFont typeface="Wingdings" pitchFamily="2" charset="2"/>
              <a:buNone/>
            </a:pPr>
            <a:r>
              <a:rPr lang="en-US" sz="2000"/>
              <a:t>	</a:t>
            </a:r>
            <a:r>
              <a:rPr lang="en-US" sz="1600"/>
              <a:t>O</a:t>
            </a:r>
            <a:r>
              <a:rPr lang="en-GB" sz="1600"/>
              <a:t>ptimization cellular neural network (OCNN) </a:t>
            </a:r>
            <a:r>
              <a:rPr lang="en-US" sz="1600"/>
              <a:t>can be</a:t>
            </a:r>
            <a:r>
              <a:rPr lang="en-GB" sz="1600"/>
              <a:t> implemented</a:t>
            </a:r>
            <a:r>
              <a:rPr lang="en-US" sz="1600"/>
              <a:t> </a:t>
            </a:r>
            <a:r>
              <a:rPr lang="en-GB" sz="1600"/>
              <a:t>VLSI</a:t>
            </a:r>
            <a:r>
              <a:rPr lang="en-US" sz="1600"/>
              <a:t>. </a:t>
            </a:r>
            <a:r>
              <a:rPr lang="en-GB" sz="1600"/>
              <a:t>The OCNN concept is founded on the concept of the cellular neural network (CNN), which is a recursive neural network that comprises a multidimensional array of mainly identical artificial neural cells, wherein</a:t>
            </a:r>
            <a:endParaRPr lang="en-US" sz="1600"/>
          </a:p>
          <a:p>
            <a:pPr marL="533400" indent="-533400">
              <a:lnSpc>
                <a:spcPct val="90000"/>
              </a:lnSpc>
              <a:buFont typeface="Wingdings" pitchFamily="2" charset="2"/>
              <a:buAutoNum type="arabicPeriod"/>
            </a:pPr>
            <a:r>
              <a:rPr lang="en-GB" sz="1600"/>
              <a:t> </a:t>
            </a:r>
            <a:r>
              <a:rPr lang="en-US" sz="1600"/>
              <a:t>E</a:t>
            </a:r>
            <a:r>
              <a:rPr lang="en-GB" sz="1600"/>
              <a:t>ach cell is a dynamic subsystem with continuous state variables</a:t>
            </a:r>
            <a:endParaRPr lang="en-US" sz="1600"/>
          </a:p>
          <a:p>
            <a:pPr marL="533400" indent="-533400">
              <a:lnSpc>
                <a:spcPct val="90000"/>
              </a:lnSpc>
              <a:buFont typeface="Wingdings" pitchFamily="2" charset="2"/>
              <a:buAutoNum type="arabicPeriod"/>
            </a:pPr>
            <a:r>
              <a:rPr lang="en-US" sz="1600"/>
              <a:t>E</a:t>
            </a:r>
            <a:r>
              <a:rPr lang="en-GB" sz="1600"/>
              <a:t>ach cell is connected to only the few other cells that lie within a specified radius</a:t>
            </a:r>
            <a:endParaRPr lang="en-US" sz="1600"/>
          </a:p>
          <a:p>
            <a:pPr marL="533400" indent="-533400">
              <a:lnSpc>
                <a:spcPct val="90000"/>
              </a:lnSpc>
              <a:buFont typeface="Wingdings" pitchFamily="2" charset="2"/>
              <a:buNone/>
            </a:pPr>
            <a:endParaRPr lang="en-GB" sz="1600"/>
          </a:p>
        </p:txBody>
      </p:sp>
      <p:pic>
        <p:nvPicPr>
          <p:cNvPr id="49156" name="Picture 4" descr="NPO19989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0133" y="3799376"/>
            <a:ext cx="4605867" cy="1204546"/>
          </a:xfrm>
          <a:prstGeom prst="rect">
            <a:avLst/>
          </a:prstGeom>
          <a:noFill/>
          <a:extLst>
            <a:ext uri="{909E8E84-426E-40DD-AFC4-6F175D3DCCD1}">
              <a14:hiddenFill xmlns:a14="http://schemas.microsoft.com/office/drawing/2010/main">
                <a:solidFill>
                  <a:srgbClr val="FFFFFF"/>
                </a:solidFill>
              </a14:hiddenFill>
            </a:ext>
          </a:extLst>
        </p:spPr>
      </p:pic>
      <p:pic>
        <p:nvPicPr>
          <p:cNvPr id="49157" name="Picture 5" descr="NPO19989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4134" y="3903784"/>
            <a:ext cx="6090356" cy="1095742"/>
          </a:xfrm>
          <a:prstGeom prst="rect">
            <a:avLst/>
          </a:prstGeom>
          <a:noFill/>
          <a:extLst>
            <a:ext uri="{909E8E84-426E-40DD-AFC4-6F175D3DCCD1}">
              <a14:hiddenFill xmlns:a14="http://schemas.microsoft.com/office/drawing/2010/main">
                <a:solidFill>
                  <a:srgbClr val="FFFFFF"/>
                </a:solidFill>
              </a14:hiddenFill>
            </a:ext>
          </a:extLst>
        </p:spPr>
      </p:pic>
      <p:sp>
        <p:nvSpPr>
          <p:cNvPr id="49158" name="Text Box 6"/>
          <p:cNvSpPr txBox="1">
            <a:spLocks noChangeArrowheads="1"/>
          </p:cNvSpPr>
          <p:nvPr/>
        </p:nvSpPr>
        <p:spPr bwMode="auto">
          <a:xfrm>
            <a:off x="1625600" y="5170976"/>
            <a:ext cx="392853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A </a:t>
            </a:r>
            <a:r>
              <a:rPr lang="en-GB" b="1"/>
              <a:t>Typical </a:t>
            </a:r>
            <a:r>
              <a:rPr lang="en-GB" b="1" i="1"/>
              <a:t>n</a:t>
            </a:r>
            <a:r>
              <a:rPr lang="en-GB" b="1"/>
              <a:t>-by-</a:t>
            </a:r>
            <a:r>
              <a:rPr lang="en-GB" b="1" i="1"/>
              <a:t>m</a:t>
            </a:r>
            <a:r>
              <a:rPr lang="en-GB" b="1"/>
              <a:t> Rectangular Cellular Neural Network</a:t>
            </a:r>
            <a:r>
              <a:rPr lang="en-GB"/>
              <a:t> contains cells that are connected to their nearest neighbors only. </a:t>
            </a:r>
          </a:p>
        </p:txBody>
      </p:sp>
      <p:sp>
        <p:nvSpPr>
          <p:cNvPr id="49159" name="Text Box 7"/>
          <p:cNvSpPr txBox="1">
            <a:spLocks noChangeArrowheads="1"/>
          </p:cNvSpPr>
          <p:nvPr/>
        </p:nvSpPr>
        <p:spPr bwMode="auto">
          <a:xfrm>
            <a:off x="6366933" y="5116024"/>
            <a:ext cx="501226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A </a:t>
            </a:r>
            <a:r>
              <a:rPr lang="en-GB" b="1"/>
              <a:t>"Smart" Optoelectronic Image Sensor</a:t>
            </a:r>
            <a:r>
              <a:rPr lang="en-GB"/>
              <a:t> could include an OCNN sandwiched between a planar array of optical receivers and a planar array of optical transmitters, along with circuitry that would implement a programmable synaptic-weight matrix memory. This combination of optics and electronics would afford fast processing of sensory information within the sensor package. </a:t>
            </a:r>
          </a:p>
        </p:txBody>
      </p:sp>
    </p:spTree>
    <p:extLst>
      <p:ext uri="{BB962C8B-B14F-4D97-AF65-F5344CB8AC3E}">
        <p14:creationId xmlns:p14="http://schemas.microsoft.com/office/powerpoint/2010/main" val="20425489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A2E078E3-166C-4689-A321-A5943187461C}" type="slidenum">
              <a:rPr lang="en-US"/>
              <a:pPr/>
              <a:t>54</a:t>
            </a:fld>
            <a:endParaRPr lang="en-US"/>
          </a:p>
        </p:txBody>
      </p:sp>
      <p:sp>
        <p:nvSpPr>
          <p:cNvPr id="103426" name="Rectangle 2"/>
          <p:cNvSpPr>
            <a:spLocks noGrp="1" noChangeArrowheads="1"/>
          </p:cNvSpPr>
          <p:nvPr>
            <p:ph type="title"/>
          </p:nvPr>
        </p:nvSpPr>
        <p:spPr>
          <a:xfrm>
            <a:off x="1547447" y="508000"/>
            <a:ext cx="10392508" cy="584200"/>
          </a:xfrm>
        </p:spPr>
        <p:txBody>
          <a:bodyPr>
            <a:noAutofit/>
          </a:bodyPr>
          <a:lstStyle/>
          <a:p>
            <a:pPr algn="ctr"/>
            <a:r>
              <a:rPr lang="en-US" sz="4000" b="1" dirty="0" smtClean="0">
                <a:solidFill>
                  <a:schemeClr val="tx1"/>
                </a:solidFill>
              </a:rPr>
              <a:t>FUZZY LOGIC</a:t>
            </a:r>
            <a:endParaRPr lang="en-US" sz="4000" b="1" dirty="0">
              <a:solidFill>
                <a:schemeClr val="tx1"/>
              </a:solidFill>
            </a:endParaRPr>
          </a:p>
        </p:txBody>
      </p:sp>
      <p:sp>
        <p:nvSpPr>
          <p:cNvPr id="103427" name="Rectangle 3"/>
          <p:cNvSpPr>
            <a:spLocks noGrp="1" noChangeArrowheads="1"/>
          </p:cNvSpPr>
          <p:nvPr>
            <p:ph type="body" idx="1"/>
          </p:nvPr>
        </p:nvSpPr>
        <p:spPr/>
        <p:txBody>
          <a:bodyPr/>
          <a:lstStyle/>
          <a:p>
            <a:pPr algn="ctr">
              <a:buFont typeface="Wingdings" pitchFamily="2" charset="2"/>
              <a:buNone/>
            </a:pPr>
            <a:r>
              <a:rPr lang="en-US" sz="2400"/>
              <a:t>OBJECTIVES</a:t>
            </a:r>
          </a:p>
          <a:p>
            <a:pPr>
              <a:buFont typeface="Wingdings" pitchFamily="2" charset="2"/>
              <a:buNone/>
            </a:pPr>
            <a:r>
              <a:rPr lang="en-US" sz="2400"/>
              <a:t>1. To define the basic notions of fuzzy logic</a:t>
            </a:r>
          </a:p>
          <a:p>
            <a:pPr>
              <a:buFont typeface="Wingdings" pitchFamily="2" charset="2"/>
              <a:buNone/>
            </a:pPr>
            <a:r>
              <a:rPr lang="en-US" sz="2400"/>
              <a:t>2. To introduce the logical operations and relations on fuzzy sets</a:t>
            </a:r>
          </a:p>
          <a:p>
            <a:pPr>
              <a:buFont typeface="Wingdings" pitchFamily="2" charset="2"/>
              <a:buNone/>
            </a:pPr>
            <a:r>
              <a:rPr lang="en-US" sz="2400"/>
              <a:t>3. To learn how to obtain results of fuzzy logical operations</a:t>
            </a:r>
          </a:p>
          <a:p>
            <a:pPr>
              <a:buFont typeface="Wingdings" pitchFamily="2" charset="2"/>
              <a:buNone/>
            </a:pPr>
            <a:r>
              <a:rPr lang="en-US" sz="2400"/>
              <a:t>4. To apply what we learn to GIS</a:t>
            </a:r>
            <a:endParaRPr lang="en-US"/>
          </a:p>
        </p:txBody>
      </p:sp>
      <p:sp>
        <p:nvSpPr>
          <p:cNvPr id="103428" name="Rectangle 4"/>
          <p:cNvSpPr>
            <a:spLocks noChangeArrowheads="1"/>
          </p:cNvSpPr>
          <p:nvPr/>
        </p:nvSpPr>
        <p:spPr bwMode="auto">
          <a:xfrm>
            <a:off x="3048000" y="-452438"/>
            <a:ext cx="6096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Clr>
                <a:schemeClr val="folHlink"/>
              </a:buClr>
              <a:buSzPct val="60000"/>
              <a:buFont typeface="Wingdings" pitchFamily="2" charset="2"/>
              <a:buNone/>
            </a:pPr>
            <a:endParaRPr lang="en-US" sz="3200"/>
          </a:p>
        </p:txBody>
      </p:sp>
    </p:spTree>
    <p:extLst>
      <p:ext uri="{BB962C8B-B14F-4D97-AF65-F5344CB8AC3E}">
        <p14:creationId xmlns:p14="http://schemas.microsoft.com/office/powerpoint/2010/main" val="4080902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F056DD88-E32C-48DC-A04F-B81FA5D74EDF}" type="slidenum">
              <a:rPr lang="en-US"/>
              <a:pPr/>
              <a:t>55</a:t>
            </a:fld>
            <a:endParaRPr lang="en-US"/>
          </a:p>
        </p:txBody>
      </p:sp>
      <p:sp>
        <p:nvSpPr>
          <p:cNvPr id="120834" name="Rectangle 2"/>
          <p:cNvSpPr>
            <a:spLocks noGrp="1" noChangeArrowheads="1"/>
          </p:cNvSpPr>
          <p:nvPr>
            <p:ph type="title"/>
          </p:nvPr>
        </p:nvSpPr>
        <p:spPr>
          <a:xfrm>
            <a:off x="1576755" y="495300"/>
            <a:ext cx="10392507" cy="939800"/>
          </a:xfrm>
        </p:spPr>
        <p:txBody>
          <a:bodyPr/>
          <a:lstStyle/>
          <a:p>
            <a:r>
              <a:rPr lang="en-US" sz="2400">
                <a:solidFill>
                  <a:schemeClr val="tx1"/>
                </a:solidFill>
              </a:rPr>
              <a:t>                                     OUTLINE</a:t>
            </a:r>
            <a:br>
              <a:rPr lang="en-US" sz="2400">
                <a:solidFill>
                  <a:schemeClr val="tx1"/>
                </a:solidFill>
              </a:rPr>
            </a:br>
            <a:r>
              <a:rPr lang="en-US" sz="2400">
                <a:solidFill>
                  <a:schemeClr val="tx1"/>
                </a:solidFill>
              </a:rPr>
              <a:t>III. FUZZY LOGIC</a:t>
            </a:r>
          </a:p>
        </p:txBody>
      </p:sp>
      <p:sp>
        <p:nvSpPr>
          <p:cNvPr id="120835" name="Rectangle 3"/>
          <p:cNvSpPr>
            <a:spLocks noGrp="1" noChangeArrowheads="1"/>
          </p:cNvSpPr>
          <p:nvPr>
            <p:ph type="body" idx="1"/>
          </p:nvPr>
        </p:nvSpPr>
        <p:spPr/>
        <p:txBody>
          <a:bodyPr/>
          <a:lstStyle/>
          <a:p>
            <a:pPr>
              <a:buFont typeface="Wingdings" pitchFamily="2" charset="2"/>
              <a:buNone/>
            </a:pPr>
            <a:endParaRPr lang="en-US" sz="2800"/>
          </a:p>
          <a:p>
            <a:pPr>
              <a:buFont typeface="Wingdings" pitchFamily="2" charset="2"/>
              <a:buNone/>
            </a:pPr>
            <a:endParaRPr lang="en-US" sz="3600"/>
          </a:p>
        </p:txBody>
      </p:sp>
      <p:sp>
        <p:nvSpPr>
          <p:cNvPr id="120836" name="Rectangle 4"/>
          <p:cNvSpPr>
            <a:spLocks noChangeArrowheads="1"/>
          </p:cNvSpPr>
          <p:nvPr/>
        </p:nvSpPr>
        <p:spPr bwMode="auto">
          <a:xfrm>
            <a:off x="1592386" y="2017713"/>
            <a:ext cx="9927492" cy="2474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Clr>
                <a:schemeClr val="folHlink"/>
              </a:buClr>
              <a:buSzPct val="60000"/>
              <a:buFont typeface="Wingdings" pitchFamily="2" charset="2"/>
              <a:buNone/>
            </a:pPr>
            <a:r>
              <a:rPr lang="en-US"/>
              <a:t>   A. Introduction</a:t>
            </a:r>
          </a:p>
          <a:p>
            <a:pPr>
              <a:lnSpc>
                <a:spcPct val="90000"/>
              </a:lnSpc>
              <a:spcBef>
                <a:spcPct val="20000"/>
              </a:spcBef>
              <a:buClr>
                <a:schemeClr val="folHlink"/>
              </a:buClr>
              <a:buSzPct val="60000"/>
              <a:buFont typeface="Wingdings" pitchFamily="2" charset="2"/>
              <a:buNone/>
            </a:pPr>
            <a:r>
              <a:rPr lang="en-US"/>
              <a:t>   B. Inputs to fuzzy logic systems - fuzzification</a:t>
            </a:r>
          </a:p>
          <a:p>
            <a:pPr>
              <a:lnSpc>
                <a:spcPct val="90000"/>
              </a:lnSpc>
              <a:spcBef>
                <a:spcPct val="20000"/>
              </a:spcBef>
              <a:buClr>
                <a:schemeClr val="folHlink"/>
              </a:buClr>
              <a:buSzPct val="60000"/>
              <a:buFont typeface="Wingdings" pitchFamily="2" charset="2"/>
              <a:buNone/>
            </a:pPr>
            <a:r>
              <a:rPr lang="en-US"/>
              <a:t>   C. Fuzzy propositions</a:t>
            </a:r>
          </a:p>
          <a:p>
            <a:pPr>
              <a:lnSpc>
                <a:spcPct val="90000"/>
              </a:lnSpc>
              <a:spcBef>
                <a:spcPct val="20000"/>
              </a:spcBef>
              <a:buClr>
                <a:schemeClr val="folHlink"/>
              </a:buClr>
              <a:buSzPct val="60000"/>
              <a:buFont typeface="Wingdings" pitchFamily="2" charset="2"/>
              <a:buNone/>
            </a:pPr>
            <a:r>
              <a:rPr lang="en-US"/>
              <a:t>   D. Fuzzy hedges</a:t>
            </a:r>
          </a:p>
          <a:p>
            <a:pPr>
              <a:lnSpc>
                <a:spcPct val="90000"/>
              </a:lnSpc>
              <a:spcBef>
                <a:spcPct val="20000"/>
              </a:spcBef>
              <a:buClr>
                <a:schemeClr val="folHlink"/>
              </a:buClr>
              <a:buSzPct val="60000"/>
              <a:buFont typeface="Wingdings" pitchFamily="2" charset="2"/>
              <a:buNone/>
            </a:pPr>
            <a:r>
              <a:rPr lang="en-US"/>
              <a:t>   E. Computing the results of a fuzzy proposition given an</a:t>
            </a:r>
          </a:p>
          <a:p>
            <a:pPr>
              <a:lnSpc>
                <a:spcPct val="90000"/>
              </a:lnSpc>
              <a:spcBef>
                <a:spcPct val="20000"/>
              </a:spcBef>
              <a:buClr>
                <a:schemeClr val="folHlink"/>
              </a:buClr>
              <a:buSzPct val="60000"/>
              <a:buFont typeface="Wingdings" pitchFamily="2" charset="2"/>
              <a:buNone/>
            </a:pPr>
            <a:r>
              <a:rPr lang="en-US"/>
              <a:t>       input</a:t>
            </a:r>
          </a:p>
          <a:p>
            <a:pPr>
              <a:lnSpc>
                <a:spcPct val="90000"/>
              </a:lnSpc>
              <a:spcBef>
                <a:spcPct val="20000"/>
              </a:spcBef>
              <a:buClr>
                <a:schemeClr val="folHlink"/>
              </a:buClr>
              <a:buSzPct val="60000"/>
              <a:buFont typeface="Wingdings" pitchFamily="2" charset="2"/>
              <a:buNone/>
            </a:pPr>
            <a:r>
              <a:rPr lang="en-US"/>
              <a:t>   F. The resulting action</a:t>
            </a:r>
          </a:p>
          <a:p>
            <a:pPr>
              <a:lnSpc>
                <a:spcPct val="90000"/>
              </a:lnSpc>
              <a:spcBef>
                <a:spcPct val="20000"/>
              </a:spcBef>
              <a:buClr>
                <a:schemeClr val="folHlink"/>
              </a:buClr>
              <a:buSzPct val="60000"/>
              <a:buFont typeface="Wingdings" pitchFamily="2" charset="2"/>
              <a:buNone/>
            </a:pPr>
            <a:endParaRPr lang="en-US"/>
          </a:p>
        </p:txBody>
      </p:sp>
    </p:spTree>
    <p:extLst>
      <p:ext uri="{BB962C8B-B14F-4D97-AF65-F5344CB8AC3E}">
        <p14:creationId xmlns:p14="http://schemas.microsoft.com/office/powerpoint/2010/main" val="21031937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7476B07A-8EC2-4048-944D-8CCF124B0E27}" type="slidenum">
              <a:rPr lang="en-US"/>
              <a:pPr/>
              <a:t>56</a:t>
            </a:fld>
            <a:endParaRPr lang="en-US"/>
          </a:p>
        </p:txBody>
      </p:sp>
      <p:sp>
        <p:nvSpPr>
          <p:cNvPr id="139266" name="Rectangle 2"/>
          <p:cNvSpPr>
            <a:spLocks noGrp="1" noChangeArrowheads="1"/>
          </p:cNvSpPr>
          <p:nvPr>
            <p:ph type="title"/>
          </p:nvPr>
        </p:nvSpPr>
        <p:spPr>
          <a:xfrm>
            <a:off x="1502508" y="254000"/>
            <a:ext cx="10392507" cy="528638"/>
          </a:xfrm>
        </p:spPr>
        <p:txBody>
          <a:bodyPr/>
          <a:lstStyle/>
          <a:p>
            <a:r>
              <a:rPr lang="en-US" sz="2400">
                <a:solidFill>
                  <a:schemeClr val="tx1"/>
                </a:solidFill>
              </a:rPr>
              <a:t>A. Introduction (figure from Earl Cox)</a:t>
            </a:r>
          </a:p>
        </p:txBody>
      </p:sp>
      <p:sp>
        <p:nvSpPr>
          <p:cNvPr id="139267"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39268" name="Picture 4" descr="C:\myfiles\ppfiles\classes\informwkshop\figures\figcox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9478" y="1016001"/>
            <a:ext cx="8477739" cy="5154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0128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August 12, 2003</a:t>
            </a:r>
          </a:p>
        </p:txBody>
      </p:sp>
      <p:sp>
        <p:nvSpPr>
          <p:cNvPr id="5" name="Footer Placeholder 4"/>
          <p:cNvSpPr>
            <a:spLocks noGrp="1"/>
          </p:cNvSpPr>
          <p:nvPr>
            <p:ph type="ftr" sz="quarter" idx="11"/>
          </p:nvPr>
        </p:nvSpPr>
        <p:spPr/>
        <p:txBody>
          <a:bodyPr/>
          <a:lstStyle/>
          <a:p>
            <a:r>
              <a:rPr lang="en-US"/>
              <a:t>III. FUZZY LOGIC: Math Clinic Fall 2003</a:t>
            </a:r>
          </a:p>
        </p:txBody>
      </p:sp>
      <p:sp>
        <p:nvSpPr>
          <p:cNvPr id="6" name="Slide Number Placeholder 5"/>
          <p:cNvSpPr>
            <a:spLocks noGrp="1"/>
          </p:cNvSpPr>
          <p:nvPr>
            <p:ph type="sldNum" sz="quarter" idx="12"/>
          </p:nvPr>
        </p:nvSpPr>
        <p:spPr/>
        <p:txBody>
          <a:bodyPr/>
          <a:lstStyle/>
          <a:p>
            <a:fld id="{FD6E98DD-206B-488F-9348-4C571D0A06C4}" type="slidenum">
              <a:rPr lang="en-US"/>
              <a:pPr/>
              <a:t>57</a:t>
            </a:fld>
            <a:endParaRPr lang="en-US"/>
          </a:p>
        </p:txBody>
      </p:sp>
      <p:sp>
        <p:nvSpPr>
          <p:cNvPr id="121858" name="Rectangle 2"/>
          <p:cNvSpPr>
            <a:spLocks noGrp="1" noChangeArrowheads="1"/>
          </p:cNvSpPr>
          <p:nvPr>
            <p:ph type="title"/>
          </p:nvPr>
        </p:nvSpPr>
        <p:spPr>
          <a:xfrm>
            <a:off x="2065216" y="546100"/>
            <a:ext cx="4827953" cy="609600"/>
          </a:xfrm>
        </p:spPr>
        <p:txBody>
          <a:bodyPr/>
          <a:lstStyle/>
          <a:p>
            <a:r>
              <a:rPr lang="en-US" sz="2400">
                <a:solidFill>
                  <a:schemeClr val="tx1"/>
                </a:solidFill>
              </a:rPr>
              <a:t>Introduction</a:t>
            </a:r>
          </a:p>
        </p:txBody>
      </p:sp>
      <p:sp>
        <p:nvSpPr>
          <p:cNvPr id="121859" name="Rectangle 3"/>
          <p:cNvSpPr>
            <a:spLocks noGrp="1" noChangeArrowheads="1"/>
          </p:cNvSpPr>
          <p:nvPr>
            <p:ph type="body" idx="1"/>
          </p:nvPr>
        </p:nvSpPr>
        <p:spPr/>
        <p:txBody>
          <a:bodyPr/>
          <a:lstStyle/>
          <a:p>
            <a:pPr>
              <a:buFont typeface="Wingdings" pitchFamily="2" charset="2"/>
              <a:buNone/>
            </a:pPr>
            <a:r>
              <a:rPr lang="en-US" sz="2400"/>
              <a:t>Steps (Earl Cox based on previous slide):</a:t>
            </a:r>
          </a:p>
          <a:p>
            <a:pPr>
              <a:buFont typeface="Wingdings" pitchFamily="2" charset="2"/>
              <a:buNone/>
            </a:pPr>
            <a:r>
              <a:rPr lang="en-US" sz="2400"/>
              <a:t>1. Input – vocabulary, fuzzification (creating fuzzy sets)</a:t>
            </a:r>
          </a:p>
          <a:p>
            <a:pPr>
              <a:buFont typeface="Wingdings" pitchFamily="2" charset="2"/>
              <a:buNone/>
            </a:pPr>
            <a:r>
              <a:rPr lang="en-US" sz="2400"/>
              <a:t>2. Fuzzy propositions – IF X is Y THEN Z (or Z is A) … there are four types of propositions</a:t>
            </a:r>
          </a:p>
          <a:p>
            <a:pPr>
              <a:buFont typeface="Wingdings" pitchFamily="2" charset="2"/>
              <a:buNone/>
            </a:pPr>
            <a:r>
              <a:rPr lang="en-US" sz="2400"/>
              <a:t>3. Hedges – very, extremely, somewhat, more, less</a:t>
            </a:r>
          </a:p>
          <a:p>
            <a:pPr>
              <a:buFont typeface="Wingdings" pitchFamily="2" charset="2"/>
              <a:buNone/>
            </a:pPr>
            <a:r>
              <a:rPr lang="en-US" sz="2400"/>
              <a:t>4. Combination and evaluation – computation of the results given the inputs</a:t>
            </a:r>
          </a:p>
          <a:p>
            <a:pPr>
              <a:buFont typeface="Wingdings" pitchFamily="2" charset="2"/>
              <a:buNone/>
            </a:pPr>
            <a:r>
              <a:rPr lang="en-US" sz="2400"/>
              <a:t>5. Action - defuzzification</a:t>
            </a:r>
          </a:p>
        </p:txBody>
      </p:sp>
    </p:spTree>
    <p:extLst>
      <p:ext uri="{BB962C8B-B14F-4D97-AF65-F5344CB8AC3E}">
        <p14:creationId xmlns:p14="http://schemas.microsoft.com/office/powerpoint/2010/main" val="15985482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CBBA1C77-686B-44D9-BB29-F1E12F9F40B0}" type="slidenum">
              <a:rPr lang="en-US"/>
              <a:pPr/>
              <a:t>58</a:t>
            </a:fld>
            <a:endParaRPr lang="en-US"/>
          </a:p>
        </p:txBody>
      </p:sp>
      <p:sp>
        <p:nvSpPr>
          <p:cNvPr id="140290" name="Rectangle 2"/>
          <p:cNvSpPr>
            <a:spLocks noGrp="1" noChangeArrowheads="1"/>
          </p:cNvSpPr>
          <p:nvPr>
            <p:ph type="title"/>
          </p:nvPr>
        </p:nvSpPr>
        <p:spPr>
          <a:xfrm>
            <a:off x="1533770" y="368300"/>
            <a:ext cx="10392507" cy="1155700"/>
          </a:xfrm>
        </p:spPr>
        <p:txBody>
          <a:bodyPr/>
          <a:lstStyle/>
          <a:p>
            <a:r>
              <a:rPr lang="en-US" sz="2400" b="1">
                <a:solidFill>
                  <a:schemeClr val="tx1"/>
                </a:solidFill>
              </a:rPr>
              <a:t>Input </a:t>
            </a:r>
            <a:r>
              <a:rPr lang="en-US" sz="2400">
                <a:solidFill>
                  <a:schemeClr val="tx1"/>
                </a:solidFill>
              </a:rPr>
              <a:t>– vocabulary, fuzzification (creating a fuzzy set) by using our previous methods of frequency, combination, experts/surveys (figure from Earl Cox)</a:t>
            </a:r>
          </a:p>
        </p:txBody>
      </p:sp>
      <p:sp>
        <p:nvSpPr>
          <p:cNvPr id="140291"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40292" name="Picture 4" descr="C:\myfiles\ppfiles\classes\informwkshop\figures\figcox4-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077" y="1524000"/>
            <a:ext cx="9509370" cy="4757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42900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337676A6-BF0B-4748-A8E8-BB57357C71F3}" type="slidenum">
              <a:rPr lang="en-US"/>
              <a:pPr/>
              <a:t>59</a:t>
            </a:fld>
            <a:endParaRPr lang="en-US"/>
          </a:p>
        </p:txBody>
      </p:sp>
      <p:sp>
        <p:nvSpPr>
          <p:cNvPr id="141314" name="Rectangle 1026"/>
          <p:cNvSpPr>
            <a:spLocks noGrp="1" noChangeArrowheads="1"/>
          </p:cNvSpPr>
          <p:nvPr>
            <p:ph type="title"/>
          </p:nvPr>
        </p:nvSpPr>
        <p:spPr>
          <a:xfrm>
            <a:off x="1533770" y="444501"/>
            <a:ext cx="6203461" cy="536575"/>
          </a:xfrm>
        </p:spPr>
        <p:txBody>
          <a:bodyPr/>
          <a:lstStyle/>
          <a:p>
            <a:r>
              <a:rPr lang="en-US" sz="2400">
                <a:solidFill>
                  <a:schemeClr val="tx1"/>
                </a:solidFill>
              </a:rPr>
              <a:t>Input (figure from Klir&amp;Yuan)</a:t>
            </a:r>
          </a:p>
        </p:txBody>
      </p:sp>
      <p:sp>
        <p:nvSpPr>
          <p:cNvPr id="141315" name="Rectangle 1027"/>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41316" name="Picture 1028" descr="C:\myfiles\ppfiles\classes\informwkshop\figures\fig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7292" y="2017713"/>
            <a:ext cx="843280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629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r>
              <a:rPr lang="en-US"/>
              <a:t>Slide </a:t>
            </a:r>
            <a:fld id="{0500629B-6988-49FA-B3E6-E0B3F8410BC4}" type="slidenum">
              <a:rPr lang="en-GB"/>
              <a:pPr/>
              <a:t>6</a:t>
            </a:fld>
            <a:endParaRPr lang="en-GB"/>
          </a:p>
        </p:txBody>
      </p:sp>
      <p:sp>
        <p:nvSpPr>
          <p:cNvPr id="16386" name="Rectangle 2"/>
          <p:cNvSpPr>
            <a:spLocks noGrp="1" noChangeArrowheads="1"/>
          </p:cNvSpPr>
          <p:nvPr>
            <p:ph type="title"/>
          </p:nvPr>
        </p:nvSpPr>
        <p:spPr/>
        <p:txBody>
          <a:bodyPr/>
          <a:lstStyle/>
          <a:p>
            <a:r>
              <a:rPr lang="en-US"/>
              <a:t>NNs vs Computers</a:t>
            </a:r>
            <a:endParaRPr lang="en-GB"/>
          </a:p>
        </p:txBody>
      </p:sp>
      <p:sp>
        <p:nvSpPr>
          <p:cNvPr id="16387" name="Rectangle 3"/>
          <p:cNvSpPr>
            <a:spLocks noGrp="1" noChangeArrowheads="1"/>
          </p:cNvSpPr>
          <p:nvPr>
            <p:ph type="body" sz="half" idx="1"/>
          </p:nvPr>
        </p:nvSpPr>
        <p:spPr/>
        <p:txBody>
          <a:bodyPr>
            <a:normAutofit lnSpcReduction="10000"/>
          </a:bodyPr>
          <a:lstStyle/>
          <a:p>
            <a:pPr>
              <a:buFont typeface="Wingdings" pitchFamily="2" charset="2"/>
              <a:buNone/>
            </a:pPr>
            <a:r>
              <a:rPr lang="en-GB" sz="1800" b="1" dirty="0"/>
              <a:t>Digital Computers</a:t>
            </a:r>
          </a:p>
          <a:p>
            <a:r>
              <a:rPr lang="en-GB" sz="1800" dirty="0">
                <a:solidFill>
                  <a:schemeClr val="tx2"/>
                </a:solidFill>
              </a:rPr>
              <a:t>Deductive Reasoning</a:t>
            </a:r>
            <a:r>
              <a:rPr lang="en-GB" sz="1800" dirty="0"/>
              <a:t>. We apply known rules to input data to produce output.</a:t>
            </a:r>
          </a:p>
          <a:p>
            <a:r>
              <a:rPr lang="en-GB" sz="1800" dirty="0"/>
              <a:t>Computation is centralized, synchronous, and serial.</a:t>
            </a:r>
          </a:p>
          <a:p>
            <a:r>
              <a:rPr lang="en-GB" sz="1800" dirty="0"/>
              <a:t>Memory is </a:t>
            </a:r>
            <a:r>
              <a:rPr lang="en-GB" sz="1800" dirty="0" err="1"/>
              <a:t>packetted</a:t>
            </a:r>
            <a:r>
              <a:rPr lang="en-GB" sz="1800" dirty="0"/>
              <a:t>, literally stored, and location addressable.</a:t>
            </a:r>
          </a:p>
          <a:p>
            <a:r>
              <a:rPr lang="en-GB" sz="1800" dirty="0"/>
              <a:t>Not fault tolerant. One transistor goes and it no longer works.</a:t>
            </a:r>
          </a:p>
          <a:p>
            <a:r>
              <a:rPr lang="en-GB" sz="1800" dirty="0"/>
              <a:t>Exact.</a:t>
            </a:r>
          </a:p>
          <a:p>
            <a:r>
              <a:rPr lang="en-GB" sz="1800" dirty="0"/>
              <a:t>Static connectivity.</a:t>
            </a:r>
            <a:endParaRPr lang="en-US" sz="1800" dirty="0"/>
          </a:p>
          <a:p>
            <a:endParaRPr lang="en-GB" sz="1800" dirty="0"/>
          </a:p>
          <a:p>
            <a:r>
              <a:rPr lang="en-GB" sz="1800" dirty="0">
                <a:solidFill>
                  <a:schemeClr val="tx2"/>
                </a:solidFill>
              </a:rPr>
              <a:t>Applicable if well defined rules with precise input data</a:t>
            </a:r>
            <a:r>
              <a:rPr lang="en-GB" sz="1600" dirty="0">
                <a:solidFill>
                  <a:schemeClr val="tx2"/>
                </a:solidFill>
              </a:rPr>
              <a:t>.</a:t>
            </a:r>
          </a:p>
        </p:txBody>
      </p:sp>
      <p:sp>
        <p:nvSpPr>
          <p:cNvPr id="16388" name="Rectangle 4"/>
          <p:cNvSpPr>
            <a:spLocks noGrp="1" noChangeArrowheads="1"/>
          </p:cNvSpPr>
          <p:nvPr>
            <p:ph type="body" sz="half" idx="2"/>
          </p:nvPr>
        </p:nvSpPr>
        <p:spPr/>
        <p:txBody>
          <a:bodyPr>
            <a:normAutofit lnSpcReduction="10000"/>
          </a:bodyPr>
          <a:lstStyle/>
          <a:p>
            <a:pPr>
              <a:buFont typeface="Wingdings" pitchFamily="2" charset="2"/>
              <a:buNone/>
            </a:pPr>
            <a:r>
              <a:rPr lang="en-GB" sz="1800" b="1" dirty="0"/>
              <a:t>Neural Networks</a:t>
            </a:r>
            <a:endParaRPr lang="en-US" sz="1800" b="1" dirty="0"/>
          </a:p>
          <a:p>
            <a:r>
              <a:rPr lang="en-GB" sz="1800" dirty="0">
                <a:solidFill>
                  <a:schemeClr val="tx2"/>
                </a:solidFill>
              </a:rPr>
              <a:t>Inductive Reasoning</a:t>
            </a:r>
            <a:r>
              <a:rPr lang="en-GB" sz="1800" dirty="0"/>
              <a:t>. Given input and output data (training examples), we construct the rules.</a:t>
            </a:r>
            <a:endParaRPr lang="en-US" sz="1800" dirty="0"/>
          </a:p>
          <a:p>
            <a:r>
              <a:rPr lang="en-GB" sz="1800" dirty="0"/>
              <a:t>Computation is collective, asynchronous, and parallel.</a:t>
            </a:r>
            <a:endParaRPr lang="en-US" sz="1800" dirty="0"/>
          </a:p>
          <a:p>
            <a:r>
              <a:rPr lang="en-GB" sz="1800" dirty="0"/>
              <a:t>Memory is distributed, internalized, </a:t>
            </a:r>
            <a:r>
              <a:rPr lang="en-US" sz="1800" dirty="0"/>
              <a:t>short term </a:t>
            </a:r>
            <a:r>
              <a:rPr lang="en-GB" sz="1800" dirty="0"/>
              <a:t>and </a:t>
            </a:r>
            <a:r>
              <a:rPr lang="en-GB" sz="1800" dirty="0">
                <a:solidFill>
                  <a:schemeClr val="tx2"/>
                </a:solidFill>
              </a:rPr>
              <a:t>content addressable</a:t>
            </a:r>
            <a:r>
              <a:rPr lang="en-GB" sz="1800" dirty="0"/>
              <a:t>.</a:t>
            </a:r>
          </a:p>
          <a:p>
            <a:r>
              <a:rPr lang="en-GB" sz="1800" dirty="0"/>
              <a:t>Fault tolerant, redundancy, and sharing of responsibilities.</a:t>
            </a:r>
            <a:endParaRPr lang="en-US" sz="1800" dirty="0"/>
          </a:p>
          <a:p>
            <a:r>
              <a:rPr lang="en-GB" sz="1800" dirty="0"/>
              <a:t>Inexact.</a:t>
            </a:r>
            <a:endParaRPr lang="en-GB" sz="1800" b="1" dirty="0"/>
          </a:p>
          <a:p>
            <a:r>
              <a:rPr lang="en-GB" sz="1800" dirty="0"/>
              <a:t>Dynamic connectivity.</a:t>
            </a:r>
            <a:endParaRPr lang="en-US" sz="1800" dirty="0"/>
          </a:p>
          <a:p>
            <a:endParaRPr lang="en-US" sz="1800" dirty="0"/>
          </a:p>
          <a:p>
            <a:r>
              <a:rPr lang="en-GB" sz="1800" dirty="0">
                <a:solidFill>
                  <a:schemeClr val="tx2"/>
                </a:solidFill>
              </a:rPr>
              <a:t>Applicable if rules are unknown or complicated, or if data </a:t>
            </a:r>
            <a:r>
              <a:rPr lang="en-US" sz="1800" dirty="0">
                <a:solidFill>
                  <a:schemeClr val="tx2"/>
                </a:solidFill>
              </a:rPr>
              <a:t>are</a:t>
            </a:r>
            <a:r>
              <a:rPr lang="en-GB" sz="1800" dirty="0">
                <a:solidFill>
                  <a:schemeClr val="tx2"/>
                </a:solidFill>
              </a:rPr>
              <a:t> noisy or partial.</a:t>
            </a:r>
          </a:p>
          <a:p>
            <a:endParaRPr lang="en-GB" sz="1600" dirty="0">
              <a:solidFill>
                <a:schemeClr val="tx2"/>
              </a:solidFill>
            </a:endParaRPr>
          </a:p>
        </p:txBody>
      </p:sp>
    </p:spTree>
    <p:extLst>
      <p:ext uri="{BB962C8B-B14F-4D97-AF65-F5344CB8AC3E}">
        <p14:creationId xmlns:p14="http://schemas.microsoft.com/office/powerpoint/2010/main" val="390957316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t>August 12, 2003</a:t>
            </a:r>
          </a:p>
        </p:txBody>
      </p:sp>
      <p:sp>
        <p:nvSpPr>
          <p:cNvPr id="7" name="Footer Placeholder 4"/>
          <p:cNvSpPr>
            <a:spLocks noGrp="1"/>
          </p:cNvSpPr>
          <p:nvPr>
            <p:ph type="ftr" sz="quarter" idx="11"/>
          </p:nvPr>
        </p:nvSpPr>
        <p:spPr/>
        <p:txBody>
          <a:bodyPr/>
          <a:lstStyle/>
          <a:p>
            <a:r>
              <a:rPr lang="en-US"/>
              <a:t>III. FUZZY LOGIC: Math Clinic Fall 2003</a:t>
            </a:r>
          </a:p>
        </p:txBody>
      </p:sp>
      <p:sp>
        <p:nvSpPr>
          <p:cNvPr id="8" name="Slide Number Placeholder 5"/>
          <p:cNvSpPr>
            <a:spLocks noGrp="1"/>
          </p:cNvSpPr>
          <p:nvPr>
            <p:ph type="sldNum" sz="quarter" idx="12"/>
          </p:nvPr>
        </p:nvSpPr>
        <p:spPr/>
        <p:txBody>
          <a:bodyPr/>
          <a:lstStyle/>
          <a:p>
            <a:fld id="{9A1E4D7F-C121-4E36-AA57-8930EE9EB872}" type="slidenum">
              <a:rPr lang="en-US"/>
              <a:pPr/>
              <a:t>60</a:t>
            </a:fld>
            <a:endParaRPr lang="en-US"/>
          </a:p>
        </p:txBody>
      </p:sp>
      <p:sp>
        <p:nvSpPr>
          <p:cNvPr id="142338" name="Rectangle 2"/>
          <p:cNvSpPr>
            <a:spLocks noGrp="1" noChangeArrowheads="1"/>
          </p:cNvSpPr>
          <p:nvPr>
            <p:ph type="title"/>
          </p:nvPr>
        </p:nvSpPr>
        <p:spPr>
          <a:xfrm>
            <a:off x="1533770" y="279400"/>
            <a:ext cx="10392507" cy="655638"/>
          </a:xfrm>
        </p:spPr>
        <p:txBody>
          <a:bodyPr/>
          <a:lstStyle/>
          <a:p>
            <a:r>
              <a:rPr lang="en-US" sz="2400">
                <a:solidFill>
                  <a:schemeClr val="tx1"/>
                </a:solidFill>
              </a:rPr>
              <a:t>Fuzzy Propositions – types 1 and 2</a:t>
            </a:r>
          </a:p>
        </p:txBody>
      </p:sp>
      <p:sp>
        <p:nvSpPr>
          <p:cNvPr id="142339" name="Rectangle 3"/>
          <p:cNvSpPr>
            <a:spLocks noGrp="1" noChangeArrowheads="1"/>
          </p:cNvSpPr>
          <p:nvPr>
            <p:ph type="body" idx="1"/>
          </p:nvPr>
        </p:nvSpPr>
        <p:spPr>
          <a:xfrm>
            <a:off x="1576754" y="1801813"/>
            <a:ext cx="10363200" cy="4394200"/>
          </a:xfrm>
        </p:spPr>
        <p:txBody>
          <a:bodyPr/>
          <a:lstStyle/>
          <a:p>
            <a:pPr marL="609600" indent="-609600">
              <a:buFont typeface="Wingdings" pitchFamily="2" charset="2"/>
              <a:buNone/>
            </a:pPr>
            <a:r>
              <a:rPr lang="en-US" sz="2400"/>
              <a:t>GENERAL FORMS</a:t>
            </a:r>
          </a:p>
          <a:p>
            <a:pPr marL="609600" indent="-609600">
              <a:buFont typeface="Wingdings" pitchFamily="2" charset="2"/>
              <a:buNone/>
            </a:pPr>
            <a:r>
              <a:rPr lang="en-US" sz="2400"/>
              <a:t>1. Unconditional and unqualified </a:t>
            </a:r>
          </a:p>
          <a:p>
            <a:pPr marL="609600" indent="-609600">
              <a:buFont typeface="Wingdings" pitchFamily="2" charset="2"/>
              <a:buNone/>
            </a:pPr>
            <a:r>
              <a:rPr lang="en-US" sz="2400"/>
              <a:t>proposition: </a:t>
            </a:r>
            <a:r>
              <a:rPr lang="en-US" sz="2400" i="1"/>
              <a:t>Q</a:t>
            </a:r>
            <a:r>
              <a:rPr lang="en-US" sz="2400"/>
              <a:t> is </a:t>
            </a:r>
            <a:r>
              <a:rPr lang="en-US" sz="2400" i="1"/>
              <a:t>P</a:t>
            </a:r>
            <a:endParaRPr lang="en-US" sz="2400"/>
          </a:p>
          <a:p>
            <a:pPr marL="609600" indent="-609600">
              <a:buFont typeface="Wingdings" pitchFamily="2" charset="2"/>
              <a:buNone/>
            </a:pPr>
            <a:r>
              <a:rPr lang="en-US" sz="2400"/>
              <a:t>Example: Temperature(</a:t>
            </a:r>
            <a:r>
              <a:rPr lang="en-US" sz="2400" i="1"/>
              <a:t>Q</a:t>
            </a:r>
            <a:r>
              <a:rPr lang="en-US" sz="2400"/>
              <a:t>) is high(</a:t>
            </a:r>
            <a:r>
              <a:rPr lang="en-US" sz="2400" i="1"/>
              <a:t>P</a:t>
            </a:r>
            <a:r>
              <a:rPr lang="en-US" sz="2400"/>
              <a:t>)</a:t>
            </a:r>
          </a:p>
          <a:p>
            <a:pPr marL="609600" indent="-609600">
              <a:buFont typeface="Wingdings" pitchFamily="2" charset="2"/>
              <a:buNone/>
            </a:pPr>
            <a:r>
              <a:rPr lang="en-US" sz="2400"/>
              <a:t>             </a:t>
            </a:r>
          </a:p>
          <a:p>
            <a:pPr marL="609600" indent="-609600">
              <a:buFont typeface="Wingdings" pitchFamily="2" charset="2"/>
              <a:buNone/>
            </a:pPr>
            <a:r>
              <a:rPr lang="en-US" sz="2400"/>
              <a:t>2. Unconditional and qualified </a:t>
            </a:r>
          </a:p>
          <a:p>
            <a:pPr marL="609600" indent="-609600">
              <a:buFont typeface="Wingdings" pitchFamily="2" charset="2"/>
              <a:buNone/>
            </a:pPr>
            <a:r>
              <a:rPr lang="en-US" sz="2400"/>
              <a:t>proposition: proposition(</a:t>
            </a:r>
            <a:r>
              <a:rPr lang="en-US" sz="2400" i="1"/>
              <a:t>Q</a:t>
            </a:r>
            <a:r>
              <a:rPr lang="en-US" sz="2400"/>
              <a:t> is </a:t>
            </a:r>
            <a:r>
              <a:rPr lang="en-US" sz="2400" i="1"/>
              <a:t>P</a:t>
            </a:r>
            <a:r>
              <a:rPr lang="en-US" sz="2400"/>
              <a:t>) is </a:t>
            </a:r>
            <a:r>
              <a:rPr lang="en-US" sz="2400" i="1"/>
              <a:t>R</a:t>
            </a:r>
            <a:endParaRPr lang="en-US" sz="2400"/>
          </a:p>
          <a:p>
            <a:pPr marL="609600" indent="-609600">
              <a:buFont typeface="Wingdings" pitchFamily="2" charset="2"/>
              <a:buNone/>
            </a:pPr>
            <a:r>
              <a:rPr lang="en-US" sz="2400"/>
              <a:t>Example: That Coimbra and Catania are beautiful is very true.</a:t>
            </a:r>
          </a:p>
          <a:p>
            <a:pPr marL="609600" indent="-609600">
              <a:buFont typeface="Wingdings" pitchFamily="2" charset="2"/>
              <a:buNone/>
            </a:pPr>
            <a:endParaRPr lang="en-US" sz="2400"/>
          </a:p>
          <a:p>
            <a:pPr marL="609600" indent="-609600">
              <a:buFont typeface="Wingdings" pitchFamily="2" charset="2"/>
              <a:buNone/>
            </a:pPr>
            <a:endParaRPr lang="en-US" sz="2400"/>
          </a:p>
        </p:txBody>
      </p:sp>
      <p:graphicFrame>
        <p:nvGraphicFramePr>
          <p:cNvPr id="142340" name="Object 4"/>
          <p:cNvGraphicFramePr>
            <a:graphicFrameLocks noChangeAspect="1"/>
          </p:cNvGraphicFramePr>
          <p:nvPr/>
        </p:nvGraphicFramePr>
        <p:xfrm>
          <a:off x="2907323" y="3541713"/>
          <a:ext cx="5251938" cy="457200"/>
        </p:xfrm>
        <a:graphic>
          <a:graphicData uri="http://schemas.openxmlformats.org/presentationml/2006/ole">
            <mc:AlternateContent xmlns:mc="http://schemas.openxmlformats.org/markup-compatibility/2006">
              <mc:Choice xmlns:v="urn:schemas-microsoft-com:vml" Requires="v">
                <p:oleObj spid="_x0000_s4100" name="Equation" r:id="rId3" imgW="4267080" imgH="457200" progId="Equation.3">
                  <p:embed/>
                </p:oleObj>
              </mc:Choice>
              <mc:Fallback>
                <p:oleObj name="Equation" r:id="rId3" imgW="426708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7323" y="3541713"/>
                        <a:ext cx="525193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2341" name="Object 5"/>
          <p:cNvGraphicFramePr>
            <a:graphicFrameLocks noChangeAspect="1"/>
          </p:cNvGraphicFramePr>
          <p:nvPr/>
        </p:nvGraphicFramePr>
        <p:xfrm>
          <a:off x="2422769" y="5700713"/>
          <a:ext cx="6940062" cy="393700"/>
        </p:xfrm>
        <a:graphic>
          <a:graphicData uri="http://schemas.openxmlformats.org/presentationml/2006/ole">
            <mc:AlternateContent xmlns:mc="http://schemas.openxmlformats.org/markup-compatibility/2006">
              <mc:Choice xmlns:v="urn:schemas-microsoft-com:vml" Requires="v">
                <p:oleObj spid="_x0000_s4101" name="Equation" r:id="rId5" imgW="5638680" imgH="393480" progId="Equation.3">
                  <p:embed/>
                </p:oleObj>
              </mc:Choice>
              <mc:Fallback>
                <p:oleObj name="Equation" r:id="rId5" imgW="56386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2769" y="5700713"/>
                        <a:ext cx="6940062"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9988511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32EA07D7-762F-48E3-836A-5504133A3859}" type="slidenum">
              <a:rPr lang="en-US"/>
              <a:pPr/>
              <a:t>61</a:t>
            </a:fld>
            <a:endParaRPr lang="en-US"/>
          </a:p>
        </p:txBody>
      </p:sp>
      <p:sp>
        <p:nvSpPr>
          <p:cNvPr id="153602" name="Rectangle 1026"/>
          <p:cNvSpPr>
            <a:spLocks noGrp="1" noChangeArrowheads="1"/>
          </p:cNvSpPr>
          <p:nvPr>
            <p:ph type="title"/>
          </p:nvPr>
        </p:nvSpPr>
        <p:spPr>
          <a:xfrm>
            <a:off x="1533770" y="266700"/>
            <a:ext cx="10392507" cy="554038"/>
          </a:xfrm>
        </p:spPr>
        <p:txBody>
          <a:bodyPr/>
          <a:lstStyle/>
          <a:p>
            <a:r>
              <a:rPr lang="en-US" sz="2400">
                <a:solidFill>
                  <a:schemeClr val="tx1"/>
                </a:solidFill>
              </a:rPr>
              <a:t>Fuzzy Proposition – type 1 and 2 (from Earl Cox)</a:t>
            </a:r>
          </a:p>
        </p:txBody>
      </p:sp>
      <p:sp>
        <p:nvSpPr>
          <p:cNvPr id="153603" name="Rectangle 1027"/>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3604" name="Picture 1028" descr="C:\myfiles\ppfiles\classes\informwkshop\figures\figcox6-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0154" y="1054100"/>
            <a:ext cx="7971692" cy="530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24437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729F3121-0CA9-4AA8-95A5-FADE459BD6F8}" type="slidenum">
              <a:rPr lang="en-US"/>
              <a:pPr/>
              <a:t>62</a:t>
            </a:fld>
            <a:endParaRPr lang="en-US"/>
          </a:p>
        </p:txBody>
      </p:sp>
      <p:sp>
        <p:nvSpPr>
          <p:cNvPr id="154626" name="Rectangle 2050"/>
          <p:cNvSpPr>
            <a:spLocks noGrp="1" noChangeArrowheads="1"/>
          </p:cNvSpPr>
          <p:nvPr>
            <p:ph type="title"/>
          </p:nvPr>
        </p:nvSpPr>
        <p:spPr>
          <a:xfrm>
            <a:off x="1533770" y="203200"/>
            <a:ext cx="10392507" cy="617538"/>
          </a:xfrm>
        </p:spPr>
        <p:txBody>
          <a:bodyPr/>
          <a:lstStyle/>
          <a:p>
            <a:r>
              <a:rPr lang="en-US" sz="2400">
                <a:solidFill>
                  <a:schemeClr val="tx1"/>
                </a:solidFill>
              </a:rPr>
              <a:t>Fuzzy Propositions – type 1 and 2 (from Earl Cox)</a:t>
            </a:r>
          </a:p>
        </p:txBody>
      </p:sp>
      <p:sp>
        <p:nvSpPr>
          <p:cNvPr id="154627" name="Rectangle 2051"/>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4628" name="Picture 2052" descr="C:\myfiles\ppfiles\classes\informwkshop\figures\figcox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9324" y="1974850"/>
            <a:ext cx="9931401" cy="422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2676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CFD8A19B-37D9-4A77-A1EF-B37B553FE87C}" type="slidenum">
              <a:rPr lang="en-US"/>
              <a:pPr/>
              <a:t>63</a:t>
            </a:fld>
            <a:endParaRPr lang="en-US"/>
          </a:p>
        </p:txBody>
      </p:sp>
      <p:sp>
        <p:nvSpPr>
          <p:cNvPr id="143362" name="Rectangle 2"/>
          <p:cNvSpPr>
            <a:spLocks noGrp="1" noChangeArrowheads="1"/>
          </p:cNvSpPr>
          <p:nvPr>
            <p:ph type="title"/>
          </p:nvPr>
        </p:nvSpPr>
        <p:spPr>
          <a:xfrm>
            <a:off x="1533770" y="444500"/>
            <a:ext cx="10392507" cy="541338"/>
          </a:xfrm>
        </p:spPr>
        <p:txBody>
          <a:bodyPr/>
          <a:lstStyle/>
          <a:p>
            <a:r>
              <a:rPr lang="en-US" sz="2400">
                <a:solidFill>
                  <a:schemeClr val="tx1"/>
                </a:solidFill>
              </a:rPr>
              <a:t>Fuzzy Propositions – type 3</a:t>
            </a:r>
          </a:p>
        </p:txBody>
      </p:sp>
      <p:sp>
        <p:nvSpPr>
          <p:cNvPr id="143363" name="Rectangle 3"/>
          <p:cNvSpPr>
            <a:spLocks noGrp="1" noChangeArrowheads="1"/>
          </p:cNvSpPr>
          <p:nvPr>
            <p:ph type="body" idx="1"/>
          </p:nvPr>
        </p:nvSpPr>
        <p:spPr/>
        <p:txBody>
          <a:bodyPr/>
          <a:lstStyle/>
          <a:p>
            <a:pPr>
              <a:buFont typeface="Wingdings" pitchFamily="2" charset="2"/>
              <a:buNone/>
            </a:pPr>
            <a:r>
              <a:rPr lang="en-US" sz="2400"/>
              <a:t>3. Conditional and unqualified</a:t>
            </a:r>
          </a:p>
          <a:p>
            <a:pPr>
              <a:buFont typeface="Wingdings" pitchFamily="2" charset="2"/>
              <a:buNone/>
            </a:pPr>
            <a:r>
              <a:rPr lang="en-US" sz="2400"/>
              <a:t>proposition: IF </a:t>
            </a:r>
            <a:r>
              <a:rPr lang="en-US" sz="2400" i="1"/>
              <a:t>Q</a:t>
            </a:r>
            <a:r>
              <a:rPr lang="en-US" sz="2400"/>
              <a:t> is </a:t>
            </a:r>
            <a:r>
              <a:rPr lang="en-US" sz="2400" i="1"/>
              <a:t>P</a:t>
            </a:r>
            <a:r>
              <a:rPr lang="en-US" sz="2400"/>
              <a:t>  THEN </a:t>
            </a:r>
            <a:r>
              <a:rPr lang="en-US" sz="2400" i="1"/>
              <a:t>R</a:t>
            </a:r>
            <a:r>
              <a:rPr lang="en-US" sz="2400"/>
              <a:t> is </a:t>
            </a:r>
            <a:r>
              <a:rPr lang="en-US" sz="2400" i="1"/>
              <a:t>S</a:t>
            </a:r>
          </a:p>
          <a:p>
            <a:pPr>
              <a:buFont typeface="Wingdings" pitchFamily="2" charset="2"/>
              <a:buNone/>
            </a:pPr>
            <a:r>
              <a:rPr lang="en-US" sz="2400"/>
              <a:t>Example: If Robert is tall, then clothes are large.</a:t>
            </a:r>
          </a:p>
          <a:p>
            <a:pPr>
              <a:buFont typeface="Wingdings" pitchFamily="2" charset="2"/>
              <a:buNone/>
            </a:pPr>
            <a:r>
              <a:rPr lang="en-US" sz="2400"/>
              <a:t>              If car is slow, then gear is low.</a:t>
            </a:r>
          </a:p>
          <a:p>
            <a:pPr>
              <a:buFont typeface="Wingdings" pitchFamily="2" charset="2"/>
              <a:buNone/>
            </a:pPr>
            <a:endParaRPr lang="en-US" sz="2400"/>
          </a:p>
          <a:p>
            <a:pPr>
              <a:buFont typeface="Wingdings" pitchFamily="2" charset="2"/>
              <a:buNone/>
            </a:pPr>
            <a:r>
              <a:rPr lang="en-US" sz="2400"/>
              <a:t>              </a:t>
            </a:r>
          </a:p>
        </p:txBody>
      </p:sp>
      <p:graphicFrame>
        <p:nvGraphicFramePr>
          <p:cNvPr id="143364" name="Object 4"/>
          <p:cNvGraphicFramePr>
            <a:graphicFrameLocks noChangeAspect="1"/>
          </p:cNvGraphicFramePr>
          <p:nvPr/>
        </p:nvGraphicFramePr>
        <p:xfrm>
          <a:off x="3290277" y="3744913"/>
          <a:ext cx="6955692" cy="939800"/>
        </p:xfrm>
        <a:graphic>
          <a:graphicData uri="http://schemas.openxmlformats.org/presentationml/2006/ole">
            <mc:AlternateContent xmlns:mc="http://schemas.openxmlformats.org/markup-compatibility/2006">
              <mc:Choice xmlns:v="urn:schemas-microsoft-com:vml" Requires="v">
                <p:oleObj spid="_x0000_s5123" name="Equation" r:id="rId3" imgW="5651280" imgH="939600" progId="Equation.3">
                  <p:embed/>
                </p:oleObj>
              </mc:Choice>
              <mc:Fallback>
                <p:oleObj name="Equation" r:id="rId3" imgW="5651280" imgH="939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0277" y="3744913"/>
                        <a:ext cx="6955692"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5999356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7FC3D6D4-D1DE-4054-8E40-44C87D9DFF99}" type="slidenum">
              <a:rPr lang="en-US"/>
              <a:pPr/>
              <a:t>64</a:t>
            </a:fld>
            <a:endParaRPr lang="en-US"/>
          </a:p>
        </p:txBody>
      </p:sp>
      <p:sp>
        <p:nvSpPr>
          <p:cNvPr id="145410" name="Rectangle 2"/>
          <p:cNvSpPr>
            <a:spLocks noGrp="1" noChangeArrowheads="1"/>
          </p:cNvSpPr>
          <p:nvPr>
            <p:ph type="title"/>
          </p:nvPr>
        </p:nvSpPr>
        <p:spPr>
          <a:xfrm>
            <a:off x="1533770" y="203200"/>
            <a:ext cx="10392507" cy="515938"/>
          </a:xfrm>
        </p:spPr>
        <p:txBody>
          <a:bodyPr/>
          <a:lstStyle/>
          <a:p>
            <a:r>
              <a:rPr lang="en-US" sz="2400">
                <a:solidFill>
                  <a:schemeClr val="tx1"/>
                </a:solidFill>
              </a:rPr>
              <a:t>Fuzzy Propositions – type 4</a:t>
            </a:r>
          </a:p>
        </p:txBody>
      </p:sp>
      <p:sp>
        <p:nvSpPr>
          <p:cNvPr id="145411" name="Rectangle 3"/>
          <p:cNvSpPr>
            <a:spLocks noGrp="1" noChangeArrowheads="1"/>
          </p:cNvSpPr>
          <p:nvPr>
            <p:ph type="body" idx="1"/>
          </p:nvPr>
        </p:nvSpPr>
        <p:spPr/>
        <p:txBody>
          <a:bodyPr/>
          <a:lstStyle/>
          <a:p>
            <a:pPr>
              <a:buFont typeface="Wingdings" pitchFamily="2" charset="2"/>
              <a:buNone/>
            </a:pPr>
            <a:r>
              <a:rPr lang="en-US" sz="2400"/>
              <a:t>4. Conditional and qualified</a:t>
            </a:r>
          </a:p>
          <a:p>
            <a:pPr>
              <a:buFont typeface="Wingdings" pitchFamily="2" charset="2"/>
              <a:buNone/>
            </a:pPr>
            <a:r>
              <a:rPr lang="en-US" sz="2400"/>
              <a:t>proposition: IF </a:t>
            </a:r>
            <a:r>
              <a:rPr lang="en-US" sz="2400" i="1"/>
              <a:t>Q</a:t>
            </a:r>
            <a:r>
              <a:rPr lang="en-US" sz="2400"/>
              <a:t> is </a:t>
            </a:r>
            <a:r>
              <a:rPr lang="en-US" sz="2400" i="1"/>
              <a:t>P</a:t>
            </a:r>
            <a:r>
              <a:rPr lang="en-US" sz="2400"/>
              <a:t>  THEN </a:t>
            </a:r>
            <a:r>
              <a:rPr lang="en-US" sz="2400" i="1"/>
              <a:t>R</a:t>
            </a:r>
            <a:r>
              <a:rPr lang="en-US" sz="2400"/>
              <a:t> is </a:t>
            </a:r>
            <a:r>
              <a:rPr lang="en-US" sz="2400" i="1"/>
              <a:t>S</a:t>
            </a:r>
            <a:r>
              <a:rPr lang="en-US" sz="2400"/>
              <a:t> is </a:t>
            </a:r>
            <a:r>
              <a:rPr lang="en-US" sz="2400" i="1"/>
              <a:t>T</a:t>
            </a:r>
          </a:p>
          <a:p>
            <a:pPr>
              <a:buFont typeface="Wingdings" pitchFamily="2" charset="2"/>
              <a:buNone/>
            </a:pPr>
            <a:r>
              <a:rPr lang="en-US" sz="2400"/>
              <a:t>                  {proposition(IF </a:t>
            </a:r>
            <a:r>
              <a:rPr lang="en-US" sz="2400" i="1"/>
              <a:t>Q</a:t>
            </a:r>
            <a:r>
              <a:rPr lang="en-US" sz="2400"/>
              <a:t> is </a:t>
            </a:r>
            <a:r>
              <a:rPr lang="en-US" sz="2400" i="1"/>
              <a:t>P</a:t>
            </a:r>
            <a:r>
              <a:rPr lang="en-US" sz="2400"/>
              <a:t>  THEN </a:t>
            </a:r>
            <a:r>
              <a:rPr lang="en-US" sz="2400" i="1"/>
              <a:t>R</a:t>
            </a:r>
            <a:r>
              <a:rPr lang="en-US" sz="2400"/>
              <a:t> is </a:t>
            </a:r>
            <a:r>
              <a:rPr lang="en-US" sz="2400" i="1"/>
              <a:t>S</a:t>
            </a:r>
            <a:r>
              <a:rPr lang="en-US" sz="2400"/>
              <a:t> )} is </a:t>
            </a:r>
            <a:r>
              <a:rPr lang="en-US" sz="2400" i="1"/>
              <a:t>T</a:t>
            </a:r>
            <a:endParaRPr lang="en-US" sz="2400"/>
          </a:p>
          <a:p>
            <a:pPr>
              <a:buFont typeface="Wingdings" pitchFamily="2" charset="2"/>
              <a:buNone/>
            </a:pPr>
            <a:endParaRPr lang="en-US" sz="2400"/>
          </a:p>
          <a:p>
            <a:pPr>
              <a:buFont typeface="Wingdings" pitchFamily="2" charset="2"/>
              <a:buNone/>
            </a:pPr>
            <a:endParaRPr lang="en-US" sz="2400"/>
          </a:p>
        </p:txBody>
      </p:sp>
      <p:graphicFrame>
        <p:nvGraphicFramePr>
          <p:cNvPr id="145412" name="Object 4"/>
          <p:cNvGraphicFramePr>
            <a:graphicFrameLocks noChangeAspect="1"/>
          </p:cNvGraphicFramePr>
          <p:nvPr/>
        </p:nvGraphicFramePr>
        <p:xfrm>
          <a:off x="3157415" y="3516313"/>
          <a:ext cx="8159262" cy="1397000"/>
        </p:xfrm>
        <a:graphic>
          <a:graphicData uri="http://schemas.openxmlformats.org/presentationml/2006/ole">
            <mc:AlternateContent xmlns:mc="http://schemas.openxmlformats.org/markup-compatibility/2006">
              <mc:Choice xmlns:v="urn:schemas-microsoft-com:vml" Requires="v">
                <p:oleObj spid="_x0000_s6147" name="Equation" r:id="rId3" imgW="6629400" imgH="1396800" progId="Equation.3">
                  <p:embed/>
                </p:oleObj>
              </mc:Choice>
              <mc:Fallback>
                <p:oleObj name="Equation" r:id="rId3" imgW="6629400" imgH="1396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7415" y="3516313"/>
                        <a:ext cx="8159262" cy="139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48021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82E32FE0-CEF3-4E73-9609-4E51066A74EE}" type="slidenum">
              <a:rPr lang="en-US"/>
              <a:pPr/>
              <a:t>65</a:t>
            </a:fld>
            <a:endParaRPr lang="en-US"/>
          </a:p>
        </p:txBody>
      </p:sp>
      <p:sp>
        <p:nvSpPr>
          <p:cNvPr id="150530" name="Rectangle 1026"/>
          <p:cNvSpPr>
            <a:spLocks noGrp="1" noChangeArrowheads="1"/>
          </p:cNvSpPr>
          <p:nvPr>
            <p:ph type="title"/>
          </p:nvPr>
        </p:nvSpPr>
        <p:spPr>
          <a:xfrm>
            <a:off x="1533770" y="347664"/>
            <a:ext cx="10392507" cy="706437"/>
          </a:xfrm>
        </p:spPr>
        <p:txBody>
          <a:bodyPr/>
          <a:lstStyle/>
          <a:p>
            <a:r>
              <a:rPr lang="en-US" sz="2400">
                <a:solidFill>
                  <a:schemeClr val="tx1"/>
                </a:solidFill>
              </a:rPr>
              <a:t>Fuzzy Hedges (from Earl Cox)</a:t>
            </a:r>
          </a:p>
        </p:txBody>
      </p:sp>
      <p:sp>
        <p:nvSpPr>
          <p:cNvPr id="150531" name="Rectangle 1027"/>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0532" name="Picture 1028" descr="C:\myfiles\ppfiles\classes\informwkshop\figures\figcox5-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447" y="1998664"/>
            <a:ext cx="10367108" cy="4079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94403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389EE10E-F47F-4989-AE6F-D9C85196C1F4}" type="slidenum">
              <a:rPr lang="en-US"/>
              <a:pPr/>
              <a:t>66</a:t>
            </a:fld>
            <a:endParaRPr lang="en-US"/>
          </a:p>
        </p:txBody>
      </p:sp>
      <p:sp>
        <p:nvSpPr>
          <p:cNvPr id="151554" name="Rectangle 2"/>
          <p:cNvSpPr>
            <a:spLocks noGrp="1" noChangeArrowheads="1"/>
          </p:cNvSpPr>
          <p:nvPr>
            <p:ph type="title"/>
          </p:nvPr>
        </p:nvSpPr>
        <p:spPr>
          <a:xfrm>
            <a:off x="1533770" y="266700"/>
            <a:ext cx="10392507" cy="579438"/>
          </a:xfrm>
        </p:spPr>
        <p:txBody>
          <a:bodyPr/>
          <a:lstStyle/>
          <a:p>
            <a:r>
              <a:rPr lang="en-US" sz="2400">
                <a:solidFill>
                  <a:schemeClr val="tx1"/>
                </a:solidFill>
              </a:rPr>
              <a:t>Fuzzy Hedges (from Earl Cox)</a:t>
            </a:r>
          </a:p>
        </p:txBody>
      </p:sp>
      <p:sp>
        <p:nvSpPr>
          <p:cNvPr id="151555"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1556" name="Picture 4" descr="C:\myfiles\ppfiles\classes\informwkshop\figures\figcox5-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4832" y="1984375"/>
            <a:ext cx="9720385" cy="4183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3653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DAE592C5-2DFB-4E0F-A110-8DF761380000}" type="slidenum">
              <a:rPr lang="en-US"/>
              <a:pPr/>
              <a:t>67</a:t>
            </a:fld>
            <a:endParaRPr lang="en-US"/>
          </a:p>
        </p:txBody>
      </p:sp>
      <p:sp>
        <p:nvSpPr>
          <p:cNvPr id="146434" name="Rectangle 2"/>
          <p:cNvSpPr>
            <a:spLocks noGrp="1" noChangeArrowheads="1"/>
          </p:cNvSpPr>
          <p:nvPr>
            <p:ph type="title"/>
          </p:nvPr>
        </p:nvSpPr>
        <p:spPr>
          <a:xfrm>
            <a:off x="875323" y="254000"/>
            <a:ext cx="11050954" cy="812800"/>
          </a:xfrm>
        </p:spPr>
        <p:txBody>
          <a:bodyPr/>
          <a:lstStyle/>
          <a:p>
            <a:r>
              <a:rPr lang="en-US" sz="2400">
                <a:solidFill>
                  <a:schemeClr val="tx1"/>
                </a:solidFill>
              </a:rPr>
              <a:t>Illustrations of Fuzzy Propositions – Composition/Evaluation (from Klir&amp;Yuan)</a:t>
            </a:r>
          </a:p>
        </p:txBody>
      </p:sp>
      <p:sp>
        <p:nvSpPr>
          <p:cNvPr id="146435"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a:p>
            <a:pPr>
              <a:buFont typeface="Wingdings" pitchFamily="2" charset="2"/>
              <a:buNone/>
            </a:pPr>
            <a:endParaRPr lang="en-US"/>
          </a:p>
        </p:txBody>
      </p:sp>
      <p:pic>
        <p:nvPicPr>
          <p:cNvPr id="146436" name="Picture 4" descr="C:\myfiles\ppfiles\classes\informwkshop\figures\fig1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446" y="1066800"/>
            <a:ext cx="7573108" cy="523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40815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9F6D988E-F614-4A8F-9C50-6A242B2B5E62}" type="slidenum">
              <a:rPr lang="en-US"/>
              <a:pPr/>
              <a:t>68</a:t>
            </a:fld>
            <a:endParaRPr lang="en-US"/>
          </a:p>
        </p:txBody>
      </p:sp>
      <p:sp>
        <p:nvSpPr>
          <p:cNvPr id="148482" name="Rectangle 2"/>
          <p:cNvSpPr>
            <a:spLocks noGrp="1" noChangeArrowheads="1"/>
          </p:cNvSpPr>
          <p:nvPr>
            <p:ph type="title"/>
          </p:nvPr>
        </p:nvSpPr>
        <p:spPr>
          <a:xfrm>
            <a:off x="1533770" y="381001"/>
            <a:ext cx="10392507" cy="862013"/>
          </a:xfrm>
        </p:spPr>
        <p:txBody>
          <a:bodyPr/>
          <a:lstStyle/>
          <a:p>
            <a:r>
              <a:rPr lang="en-US" sz="2400">
                <a:solidFill>
                  <a:schemeClr val="tx1"/>
                </a:solidFill>
              </a:rPr>
              <a:t>Illustrations of Fuzzy Propositions – Composition/Evaluation (Earl Cox)</a:t>
            </a:r>
          </a:p>
        </p:txBody>
      </p:sp>
      <p:sp>
        <p:nvSpPr>
          <p:cNvPr id="148483"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48484" name="Picture 4" descr="C:\myfiles\ppfiles\classes\informwkshop\figures\figcox6-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754" y="1562100"/>
            <a:ext cx="8979877" cy="4570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095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F59B0E24-7E01-49DF-924A-49715A78125F}" type="slidenum">
              <a:rPr lang="en-US"/>
              <a:pPr/>
              <a:t>69</a:t>
            </a:fld>
            <a:endParaRPr lang="en-US"/>
          </a:p>
        </p:txBody>
      </p:sp>
      <p:sp>
        <p:nvSpPr>
          <p:cNvPr id="157698" name="Rectangle 2"/>
          <p:cNvSpPr>
            <a:spLocks noGrp="1" noChangeArrowheads="1"/>
          </p:cNvSpPr>
          <p:nvPr>
            <p:ph type="title"/>
          </p:nvPr>
        </p:nvSpPr>
        <p:spPr>
          <a:xfrm>
            <a:off x="1533770" y="317500"/>
            <a:ext cx="10392507" cy="858838"/>
          </a:xfrm>
        </p:spPr>
        <p:txBody>
          <a:bodyPr/>
          <a:lstStyle/>
          <a:p>
            <a:r>
              <a:rPr lang="en-US" sz="2400">
                <a:solidFill>
                  <a:schemeClr val="tx1"/>
                </a:solidFill>
              </a:rPr>
              <a:t>Illustrations of Fuzzy Propositions – Composition/Evaluation (from Earl Cox)</a:t>
            </a:r>
          </a:p>
        </p:txBody>
      </p:sp>
      <p:sp>
        <p:nvSpPr>
          <p:cNvPr id="157699"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7700" name="Picture 4" descr="C:\myfiles\ppfiles\classes\informwkshop\figures\figcox6-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0893" y="1587500"/>
            <a:ext cx="9050215" cy="473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6379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8C663002-E6C4-4C56-B7B1-4AF05E2DEEDA}" type="slidenum">
              <a:rPr lang="en-GB"/>
              <a:pPr/>
              <a:t>7</a:t>
            </a:fld>
            <a:endParaRPr lang="en-GB"/>
          </a:p>
        </p:txBody>
      </p:sp>
      <p:sp>
        <p:nvSpPr>
          <p:cNvPr id="19458" name="Rectangle 1026"/>
          <p:cNvSpPr>
            <a:spLocks noGrp="1" noChangeArrowheads="1"/>
          </p:cNvSpPr>
          <p:nvPr>
            <p:ph type="title"/>
          </p:nvPr>
        </p:nvSpPr>
        <p:spPr/>
        <p:txBody>
          <a:bodyPr/>
          <a:lstStyle/>
          <a:p>
            <a:r>
              <a:rPr lang="en-US"/>
              <a:t>Applications off NNs</a:t>
            </a:r>
            <a:endParaRPr lang="en-GB"/>
          </a:p>
        </p:txBody>
      </p:sp>
      <p:sp>
        <p:nvSpPr>
          <p:cNvPr id="19459" name="Rectangle 1027"/>
          <p:cNvSpPr>
            <a:spLocks noGrp="1" noChangeArrowheads="1"/>
          </p:cNvSpPr>
          <p:nvPr>
            <p:ph type="body" idx="1"/>
          </p:nvPr>
        </p:nvSpPr>
        <p:spPr/>
        <p:txBody>
          <a:bodyPr>
            <a:normAutofit fontScale="92500" lnSpcReduction="20000"/>
          </a:bodyPr>
          <a:lstStyle/>
          <a:p>
            <a:r>
              <a:rPr lang="en-GB" sz="1700" b="1" dirty="0"/>
              <a:t>classification</a:t>
            </a:r>
            <a:r>
              <a:rPr lang="en-GB" sz="1700" dirty="0"/>
              <a:t> </a:t>
            </a:r>
          </a:p>
          <a:p>
            <a:pPr lvl="2">
              <a:buSzPct val="60000"/>
              <a:buFont typeface="Wingdings" pitchFamily="2" charset="2"/>
              <a:buNone/>
            </a:pPr>
            <a:r>
              <a:rPr lang="en-US" sz="1500" dirty="0"/>
              <a:t>	</a:t>
            </a:r>
            <a:r>
              <a:rPr lang="en-GB" sz="1500" dirty="0">
                <a:solidFill>
                  <a:schemeClr val="tx2"/>
                </a:solidFill>
              </a:rPr>
              <a:t>in marketing</a:t>
            </a:r>
            <a:r>
              <a:rPr lang="en-GB" sz="1500" dirty="0"/>
              <a:t>: consumer spending pattern classification </a:t>
            </a:r>
          </a:p>
          <a:p>
            <a:pPr lvl="2">
              <a:buSzPct val="60000"/>
              <a:buFont typeface="Wingdings" pitchFamily="2" charset="2"/>
              <a:buNone/>
            </a:pPr>
            <a:r>
              <a:rPr lang="en-US" sz="1500" dirty="0"/>
              <a:t>	</a:t>
            </a:r>
            <a:r>
              <a:rPr lang="en-GB" sz="1500" dirty="0">
                <a:solidFill>
                  <a:schemeClr val="tx2"/>
                </a:solidFill>
              </a:rPr>
              <a:t>In defence</a:t>
            </a:r>
            <a:r>
              <a:rPr lang="en-GB" sz="1500" dirty="0"/>
              <a:t>: radar and sonar image classification </a:t>
            </a:r>
          </a:p>
          <a:p>
            <a:pPr lvl="2">
              <a:buSzPct val="60000"/>
              <a:buFont typeface="Wingdings" pitchFamily="2" charset="2"/>
              <a:buNone/>
            </a:pPr>
            <a:r>
              <a:rPr lang="en-US" sz="1500" dirty="0"/>
              <a:t>	</a:t>
            </a:r>
            <a:r>
              <a:rPr lang="en-US" sz="1500" dirty="0">
                <a:solidFill>
                  <a:schemeClr val="tx2"/>
                </a:solidFill>
              </a:rPr>
              <a:t>I</a:t>
            </a:r>
            <a:r>
              <a:rPr lang="en-GB" sz="1500" dirty="0">
                <a:solidFill>
                  <a:schemeClr val="tx2"/>
                </a:solidFill>
              </a:rPr>
              <a:t>n agriculture &amp; fishing</a:t>
            </a:r>
            <a:r>
              <a:rPr lang="en-GB" sz="1500" dirty="0"/>
              <a:t>: fruit and catch grading </a:t>
            </a:r>
          </a:p>
          <a:p>
            <a:pPr lvl="2">
              <a:buSzPct val="60000"/>
              <a:buFont typeface="Wingdings" pitchFamily="2" charset="2"/>
              <a:buNone/>
            </a:pPr>
            <a:r>
              <a:rPr lang="en-US" sz="1500" dirty="0"/>
              <a:t>	</a:t>
            </a:r>
            <a:r>
              <a:rPr lang="en-US" sz="1500" dirty="0">
                <a:solidFill>
                  <a:schemeClr val="tx2"/>
                </a:solidFill>
              </a:rPr>
              <a:t>I</a:t>
            </a:r>
            <a:r>
              <a:rPr lang="en-GB" sz="1500" dirty="0">
                <a:solidFill>
                  <a:schemeClr val="tx2"/>
                </a:solidFill>
              </a:rPr>
              <a:t>n medicine</a:t>
            </a:r>
            <a:r>
              <a:rPr lang="en-GB" sz="1500" dirty="0"/>
              <a:t>: ultrasound and electrocardiogram image classification</a:t>
            </a:r>
            <a:r>
              <a:rPr lang="en-US" sz="1500" dirty="0"/>
              <a:t>, EEGs, medical diagnosis</a:t>
            </a:r>
            <a:r>
              <a:rPr lang="en-GB" sz="1500" dirty="0"/>
              <a:t> </a:t>
            </a:r>
          </a:p>
          <a:p>
            <a:r>
              <a:rPr lang="en-GB" sz="1700" b="1" dirty="0"/>
              <a:t>recognition and identification</a:t>
            </a:r>
            <a:r>
              <a:rPr lang="en-GB" sz="1700" dirty="0"/>
              <a:t> </a:t>
            </a:r>
          </a:p>
          <a:p>
            <a:pPr lvl="2">
              <a:buSzPct val="60000"/>
              <a:buFont typeface="Wingdings" pitchFamily="2" charset="2"/>
              <a:buNone/>
            </a:pPr>
            <a:r>
              <a:rPr lang="en-US" sz="1500" dirty="0"/>
              <a:t>	</a:t>
            </a:r>
            <a:r>
              <a:rPr lang="en-US" sz="1500" dirty="0">
                <a:solidFill>
                  <a:schemeClr val="tx2"/>
                </a:solidFill>
              </a:rPr>
              <a:t>I</a:t>
            </a:r>
            <a:r>
              <a:rPr lang="en-GB" sz="1500" dirty="0">
                <a:solidFill>
                  <a:schemeClr val="tx2"/>
                </a:solidFill>
              </a:rPr>
              <a:t>n general computing and telecommunications</a:t>
            </a:r>
            <a:r>
              <a:rPr lang="en-GB" sz="1500" dirty="0"/>
              <a:t>: speech, vision and</a:t>
            </a:r>
            <a:r>
              <a:rPr lang="en-US" sz="1500" dirty="0"/>
              <a:t> </a:t>
            </a:r>
            <a:r>
              <a:rPr lang="en-GB" sz="1500" dirty="0"/>
              <a:t>handwriting recognition </a:t>
            </a:r>
          </a:p>
          <a:p>
            <a:pPr lvl="2">
              <a:buSzPct val="60000"/>
              <a:buFont typeface="Wingdings" pitchFamily="2" charset="2"/>
              <a:buNone/>
            </a:pPr>
            <a:r>
              <a:rPr lang="en-US" sz="1500" dirty="0"/>
              <a:t>	</a:t>
            </a:r>
            <a:r>
              <a:rPr lang="en-US" sz="1500" dirty="0">
                <a:solidFill>
                  <a:schemeClr val="tx2"/>
                </a:solidFill>
              </a:rPr>
              <a:t>I</a:t>
            </a:r>
            <a:r>
              <a:rPr lang="en-GB" sz="1500" dirty="0">
                <a:solidFill>
                  <a:schemeClr val="tx2"/>
                </a:solidFill>
              </a:rPr>
              <a:t>n finance</a:t>
            </a:r>
            <a:r>
              <a:rPr lang="en-GB" sz="1500" dirty="0"/>
              <a:t>: signature verification and bank note verification </a:t>
            </a:r>
          </a:p>
          <a:p>
            <a:r>
              <a:rPr lang="en-GB" sz="1700" b="1" dirty="0"/>
              <a:t>assessment</a:t>
            </a:r>
            <a:r>
              <a:rPr lang="en-GB" sz="1700" dirty="0"/>
              <a:t> </a:t>
            </a:r>
          </a:p>
          <a:p>
            <a:pPr lvl="1">
              <a:buClr>
                <a:schemeClr val="folHlink"/>
              </a:buClr>
              <a:buSzPct val="60000"/>
              <a:buFont typeface="Wingdings" pitchFamily="2" charset="2"/>
              <a:buNone/>
            </a:pPr>
            <a:r>
              <a:rPr lang="en-US" sz="1700" dirty="0"/>
              <a:t>	</a:t>
            </a:r>
            <a:r>
              <a:rPr lang="en-US" sz="1700" dirty="0">
                <a:solidFill>
                  <a:schemeClr val="tx2"/>
                </a:solidFill>
              </a:rPr>
              <a:t>I</a:t>
            </a:r>
            <a:r>
              <a:rPr lang="en-GB" sz="1700" dirty="0">
                <a:solidFill>
                  <a:schemeClr val="tx2"/>
                </a:solidFill>
              </a:rPr>
              <a:t>n </a:t>
            </a:r>
            <a:r>
              <a:rPr lang="en-GB" sz="1500" dirty="0">
                <a:solidFill>
                  <a:schemeClr val="tx2"/>
                </a:solidFill>
              </a:rPr>
              <a:t>engineering</a:t>
            </a:r>
            <a:r>
              <a:rPr lang="en-GB" sz="1500" dirty="0"/>
              <a:t>: product inspection monitoring and control </a:t>
            </a:r>
          </a:p>
          <a:p>
            <a:pPr lvl="1">
              <a:buClr>
                <a:schemeClr val="folHlink"/>
              </a:buClr>
              <a:buSzPct val="60000"/>
              <a:buFont typeface="Wingdings" pitchFamily="2" charset="2"/>
              <a:buNone/>
            </a:pPr>
            <a:r>
              <a:rPr lang="en-US" sz="1500" dirty="0"/>
              <a:t>	</a:t>
            </a:r>
            <a:r>
              <a:rPr lang="en-US" sz="1500" dirty="0">
                <a:solidFill>
                  <a:schemeClr val="tx2"/>
                </a:solidFill>
              </a:rPr>
              <a:t>I</a:t>
            </a:r>
            <a:r>
              <a:rPr lang="en-GB" sz="1500" dirty="0">
                <a:solidFill>
                  <a:schemeClr val="tx2"/>
                </a:solidFill>
              </a:rPr>
              <a:t>n defence</a:t>
            </a:r>
            <a:r>
              <a:rPr lang="en-GB" sz="1500" dirty="0"/>
              <a:t>: target tracking </a:t>
            </a:r>
          </a:p>
          <a:p>
            <a:pPr lvl="1">
              <a:buClr>
                <a:schemeClr val="folHlink"/>
              </a:buClr>
              <a:buSzPct val="60000"/>
              <a:buFont typeface="Wingdings" pitchFamily="2" charset="2"/>
              <a:buNone/>
            </a:pPr>
            <a:r>
              <a:rPr lang="en-US" sz="1500" dirty="0"/>
              <a:t>	</a:t>
            </a:r>
            <a:r>
              <a:rPr lang="en-US" sz="1500" dirty="0">
                <a:solidFill>
                  <a:schemeClr val="tx2"/>
                </a:solidFill>
              </a:rPr>
              <a:t>I</a:t>
            </a:r>
            <a:r>
              <a:rPr lang="en-GB" sz="1500" dirty="0">
                <a:solidFill>
                  <a:schemeClr val="tx2"/>
                </a:solidFill>
              </a:rPr>
              <a:t>n security</a:t>
            </a:r>
            <a:r>
              <a:rPr lang="en-GB" sz="1500" dirty="0"/>
              <a:t>: motion detection, surveillance image analysis and fingerprint</a:t>
            </a:r>
            <a:r>
              <a:rPr lang="en-GB" sz="1700" dirty="0"/>
              <a:t> matching </a:t>
            </a:r>
          </a:p>
          <a:p>
            <a:r>
              <a:rPr lang="en-GB" sz="1700" b="1" dirty="0"/>
              <a:t>forecasting and prediction</a:t>
            </a:r>
            <a:r>
              <a:rPr lang="en-GB" sz="1700" dirty="0"/>
              <a:t> </a:t>
            </a:r>
          </a:p>
          <a:p>
            <a:pPr lvl="1">
              <a:buClr>
                <a:schemeClr val="folHlink"/>
              </a:buClr>
              <a:buSzPct val="60000"/>
              <a:buFont typeface="Wingdings" pitchFamily="2" charset="2"/>
              <a:buNone/>
            </a:pPr>
            <a:r>
              <a:rPr lang="en-US" sz="1700" dirty="0"/>
              <a:t>	</a:t>
            </a:r>
            <a:r>
              <a:rPr lang="en-US" sz="1700" dirty="0">
                <a:solidFill>
                  <a:schemeClr val="tx2"/>
                </a:solidFill>
              </a:rPr>
              <a:t>I</a:t>
            </a:r>
            <a:r>
              <a:rPr lang="en-GB" sz="1700" dirty="0">
                <a:solidFill>
                  <a:schemeClr val="tx2"/>
                </a:solidFill>
              </a:rPr>
              <a:t>n finance</a:t>
            </a:r>
            <a:r>
              <a:rPr lang="en-GB" sz="1700" dirty="0"/>
              <a:t>: foreign exchange rate and stock market forecasting </a:t>
            </a:r>
          </a:p>
          <a:p>
            <a:pPr lvl="1">
              <a:buClr>
                <a:schemeClr val="folHlink"/>
              </a:buClr>
              <a:buSzPct val="60000"/>
              <a:buFont typeface="Wingdings" pitchFamily="2" charset="2"/>
              <a:buNone/>
            </a:pPr>
            <a:r>
              <a:rPr lang="en-US" sz="1700" dirty="0"/>
              <a:t>	</a:t>
            </a:r>
            <a:r>
              <a:rPr lang="en-US" sz="1700" dirty="0">
                <a:solidFill>
                  <a:schemeClr val="tx2"/>
                </a:solidFill>
              </a:rPr>
              <a:t>I</a:t>
            </a:r>
            <a:r>
              <a:rPr lang="en-GB" sz="1700" dirty="0">
                <a:solidFill>
                  <a:schemeClr val="tx2"/>
                </a:solidFill>
              </a:rPr>
              <a:t>n agriculture</a:t>
            </a:r>
            <a:r>
              <a:rPr lang="en-GB" sz="1700" dirty="0"/>
              <a:t>: crop yield forecasting </a:t>
            </a:r>
          </a:p>
          <a:p>
            <a:pPr lvl="1">
              <a:buClr>
                <a:schemeClr val="folHlink"/>
              </a:buClr>
              <a:buSzPct val="60000"/>
              <a:buFont typeface="Wingdings" pitchFamily="2" charset="2"/>
              <a:buNone/>
            </a:pPr>
            <a:r>
              <a:rPr lang="en-US" sz="1700" dirty="0"/>
              <a:t>	</a:t>
            </a:r>
            <a:r>
              <a:rPr lang="en-US" sz="1700" dirty="0">
                <a:solidFill>
                  <a:schemeClr val="tx2"/>
                </a:solidFill>
              </a:rPr>
              <a:t>I</a:t>
            </a:r>
            <a:r>
              <a:rPr lang="en-GB" sz="1700" dirty="0">
                <a:solidFill>
                  <a:schemeClr val="tx2"/>
                </a:solidFill>
              </a:rPr>
              <a:t>n marketing</a:t>
            </a:r>
            <a:r>
              <a:rPr lang="en-GB" sz="1700" dirty="0"/>
              <a:t>: sales forecasting </a:t>
            </a:r>
          </a:p>
          <a:p>
            <a:pPr lvl="1">
              <a:buClr>
                <a:schemeClr val="folHlink"/>
              </a:buClr>
              <a:buSzPct val="60000"/>
              <a:buFont typeface="Wingdings" pitchFamily="2" charset="2"/>
              <a:buNone/>
            </a:pPr>
            <a:r>
              <a:rPr lang="en-US" sz="1700" dirty="0"/>
              <a:t>	</a:t>
            </a:r>
            <a:r>
              <a:rPr lang="en-US" sz="1700" dirty="0">
                <a:solidFill>
                  <a:schemeClr val="tx2"/>
                </a:solidFill>
              </a:rPr>
              <a:t>I</a:t>
            </a:r>
            <a:r>
              <a:rPr lang="en-GB" sz="1700" dirty="0">
                <a:solidFill>
                  <a:schemeClr val="tx2"/>
                </a:solidFill>
              </a:rPr>
              <a:t>n meteorology</a:t>
            </a:r>
            <a:r>
              <a:rPr lang="en-GB" sz="1700" dirty="0"/>
              <a:t>: weather prediction </a:t>
            </a:r>
          </a:p>
          <a:p>
            <a:endParaRPr lang="en-GB" sz="1600" dirty="0"/>
          </a:p>
        </p:txBody>
      </p:sp>
    </p:spTree>
    <p:extLst>
      <p:ext uri="{BB962C8B-B14F-4D97-AF65-F5344CB8AC3E}">
        <p14:creationId xmlns:p14="http://schemas.microsoft.com/office/powerpoint/2010/main" val="78094576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88C95585-274D-4E9C-937B-C42F5C8D9C70}" type="slidenum">
              <a:rPr lang="en-US"/>
              <a:pPr/>
              <a:t>70</a:t>
            </a:fld>
            <a:endParaRPr lang="en-US"/>
          </a:p>
        </p:txBody>
      </p:sp>
      <p:sp>
        <p:nvSpPr>
          <p:cNvPr id="149506" name="Rectangle 2"/>
          <p:cNvSpPr>
            <a:spLocks noGrp="1" noChangeArrowheads="1"/>
          </p:cNvSpPr>
          <p:nvPr>
            <p:ph type="title"/>
          </p:nvPr>
        </p:nvSpPr>
        <p:spPr>
          <a:xfrm>
            <a:off x="1576755" y="246064"/>
            <a:ext cx="10349522" cy="846137"/>
          </a:xfrm>
        </p:spPr>
        <p:txBody>
          <a:bodyPr/>
          <a:lstStyle/>
          <a:p>
            <a:r>
              <a:rPr lang="en-US" sz="2400">
                <a:solidFill>
                  <a:schemeClr val="tx1"/>
                </a:solidFill>
              </a:rPr>
              <a:t>Illustrations of Fuzzy Propositions Decomposition – Defuzzification/Action (from Earl Cox)</a:t>
            </a:r>
          </a:p>
        </p:txBody>
      </p:sp>
      <p:sp>
        <p:nvSpPr>
          <p:cNvPr id="149507" name="Rectangle 3"/>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49508" name="Picture 4" descr="C:\myfiles\ppfiles\classes\informwkshop\figures\figcox6-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540" y="1384301"/>
            <a:ext cx="8850923" cy="4748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02030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A4F1D079-2966-4429-A715-4C53D64FEAB7}" type="slidenum">
              <a:rPr lang="en-US"/>
              <a:pPr/>
              <a:t>71</a:t>
            </a:fld>
            <a:endParaRPr lang="en-US"/>
          </a:p>
        </p:txBody>
      </p:sp>
      <p:sp>
        <p:nvSpPr>
          <p:cNvPr id="155650" name="Rectangle 1026"/>
          <p:cNvSpPr>
            <a:spLocks noGrp="1" noChangeArrowheads="1"/>
          </p:cNvSpPr>
          <p:nvPr>
            <p:ph type="title"/>
          </p:nvPr>
        </p:nvSpPr>
        <p:spPr>
          <a:xfrm>
            <a:off x="1455616" y="241300"/>
            <a:ext cx="10392507" cy="617538"/>
          </a:xfrm>
        </p:spPr>
        <p:txBody>
          <a:bodyPr/>
          <a:lstStyle/>
          <a:p>
            <a:r>
              <a:rPr lang="en-US" sz="2400">
                <a:solidFill>
                  <a:schemeClr val="tx1"/>
                </a:solidFill>
              </a:rPr>
              <a:t>Defuzzification (from Earl Cox)</a:t>
            </a:r>
          </a:p>
        </p:txBody>
      </p:sp>
      <p:sp>
        <p:nvSpPr>
          <p:cNvPr id="155651" name="Rectangle 1027"/>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5652" name="Picture 1028" descr="C:\myfiles\ppfiles\classes\informwkshop\figures\figcox8-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7740" y="974726"/>
            <a:ext cx="7934569" cy="5275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95520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August 12, 2003</a:t>
            </a:r>
          </a:p>
        </p:txBody>
      </p:sp>
      <p:sp>
        <p:nvSpPr>
          <p:cNvPr id="6" name="Footer Placeholder 4"/>
          <p:cNvSpPr>
            <a:spLocks noGrp="1"/>
          </p:cNvSpPr>
          <p:nvPr>
            <p:ph type="ftr" sz="quarter" idx="11"/>
          </p:nvPr>
        </p:nvSpPr>
        <p:spPr/>
        <p:txBody>
          <a:bodyPr/>
          <a:lstStyle/>
          <a:p>
            <a:r>
              <a:rPr lang="en-US"/>
              <a:t>III. FUZZY LOGIC: Math Clinic Fall 2003</a:t>
            </a:r>
          </a:p>
        </p:txBody>
      </p:sp>
      <p:sp>
        <p:nvSpPr>
          <p:cNvPr id="7" name="Slide Number Placeholder 5"/>
          <p:cNvSpPr>
            <a:spLocks noGrp="1"/>
          </p:cNvSpPr>
          <p:nvPr>
            <p:ph type="sldNum" sz="quarter" idx="12"/>
          </p:nvPr>
        </p:nvSpPr>
        <p:spPr/>
        <p:txBody>
          <a:bodyPr/>
          <a:lstStyle/>
          <a:p>
            <a:fld id="{4A605DD4-5806-4C4D-BBC3-5BEDD1BC679F}" type="slidenum">
              <a:rPr lang="en-US"/>
              <a:pPr/>
              <a:t>72</a:t>
            </a:fld>
            <a:endParaRPr lang="en-US"/>
          </a:p>
        </p:txBody>
      </p:sp>
      <p:sp>
        <p:nvSpPr>
          <p:cNvPr id="156674" name="Rectangle 1026"/>
          <p:cNvSpPr>
            <a:spLocks noGrp="1" noChangeArrowheads="1"/>
          </p:cNvSpPr>
          <p:nvPr>
            <p:ph type="title"/>
          </p:nvPr>
        </p:nvSpPr>
        <p:spPr>
          <a:xfrm>
            <a:off x="1533770" y="304800"/>
            <a:ext cx="10392507" cy="541338"/>
          </a:xfrm>
        </p:spPr>
        <p:txBody>
          <a:bodyPr/>
          <a:lstStyle/>
          <a:p>
            <a:r>
              <a:rPr lang="en-US" sz="2400">
                <a:solidFill>
                  <a:schemeClr val="tx1"/>
                </a:solidFill>
              </a:rPr>
              <a:t>Defuzzification (from Earl Cox)</a:t>
            </a:r>
          </a:p>
        </p:txBody>
      </p:sp>
      <p:sp>
        <p:nvSpPr>
          <p:cNvPr id="156675" name="Rectangle 1027"/>
          <p:cNvSpPr>
            <a:spLocks noGrp="1" noChangeArrowheads="1"/>
          </p:cNvSpPr>
          <p:nvPr>
            <p:ph type="body" idx="1"/>
          </p:nvPr>
        </p:nvSpPr>
        <p:spPr/>
        <p:txBody>
          <a:bodyPr/>
          <a:lstStyle/>
          <a:p>
            <a:pPr>
              <a:buFont typeface="Wingdings" pitchFamily="2" charset="2"/>
              <a:buNone/>
            </a:pPr>
            <a:endParaRPr lang="en-US"/>
          </a:p>
          <a:p>
            <a:pPr>
              <a:buFont typeface="Wingdings" pitchFamily="2" charset="2"/>
              <a:buNone/>
            </a:pPr>
            <a:endParaRPr lang="en-US"/>
          </a:p>
        </p:txBody>
      </p:sp>
      <p:pic>
        <p:nvPicPr>
          <p:cNvPr id="156676" name="Picture 1028" descr="C:\myfiles\ppfiles\classes\informwkshop\figures\figcox1-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6755" y="2017713"/>
            <a:ext cx="9794630" cy="414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95930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Genetic Algorithms</a:t>
            </a:r>
          </a:p>
        </p:txBody>
      </p:sp>
    </p:spTree>
    <p:extLst>
      <p:ext uri="{BB962C8B-B14F-4D97-AF65-F5344CB8AC3E}">
        <p14:creationId xmlns:p14="http://schemas.microsoft.com/office/powerpoint/2010/main" val="3481131748"/>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Introduction</a:t>
            </a:r>
          </a:p>
        </p:txBody>
      </p:sp>
      <p:sp>
        <p:nvSpPr>
          <p:cNvPr id="46083" name="Rectangle 3"/>
          <p:cNvSpPr>
            <a:spLocks noGrp="1" noChangeArrowheads="1"/>
          </p:cNvSpPr>
          <p:nvPr>
            <p:ph type="body" idx="1"/>
          </p:nvPr>
        </p:nvSpPr>
        <p:spPr/>
        <p:txBody>
          <a:bodyPr/>
          <a:lstStyle/>
          <a:p>
            <a:pPr>
              <a:lnSpc>
                <a:spcPct val="90000"/>
              </a:lnSpc>
            </a:pPr>
            <a:r>
              <a:rPr lang="en-US"/>
              <a:t>After scientists became disillusioned with classical and neo-classical attempts at modeling intelligence, they looked in other directions. </a:t>
            </a:r>
          </a:p>
          <a:p>
            <a:pPr>
              <a:lnSpc>
                <a:spcPct val="90000"/>
              </a:lnSpc>
            </a:pPr>
            <a:r>
              <a:rPr lang="en-US"/>
              <a:t>Two prominent fields arose, connectionism (neural networking, parallel processing) and evolutionary computing. </a:t>
            </a:r>
          </a:p>
          <a:p>
            <a:pPr>
              <a:lnSpc>
                <a:spcPct val="90000"/>
              </a:lnSpc>
            </a:pPr>
            <a:r>
              <a:rPr lang="en-US"/>
              <a:t>It is the latter that this essay deals with - genetic algorithms and genetic programming.</a:t>
            </a:r>
          </a:p>
        </p:txBody>
      </p:sp>
    </p:spTree>
    <p:extLst>
      <p:ext uri="{BB962C8B-B14F-4D97-AF65-F5344CB8AC3E}">
        <p14:creationId xmlns:p14="http://schemas.microsoft.com/office/powerpoint/2010/main" val="109919238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What is GA</a:t>
            </a:r>
          </a:p>
        </p:txBody>
      </p:sp>
      <p:sp>
        <p:nvSpPr>
          <p:cNvPr id="47107" name="Rectangle 3"/>
          <p:cNvSpPr>
            <a:spLocks noGrp="1" noChangeArrowheads="1"/>
          </p:cNvSpPr>
          <p:nvPr>
            <p:ph type="body" idx="1"/>
          </p:nvPr>
        </p:nvSpPr>
        <p:spPr>
          <a:xfrm>
            <a:off x="609600" y="1600200"/>
            <a:ext cx="10972800" cy="4724400"/>
          </a:xfrm>
        </p:spPr>
        <p:txBody>
          <a:bodyPr/>
          <a:lstStyle/>
          <a:p>
            <a:r>
              <a:rPr lang="en-US" sz="2800"/>
              <a:t>A </a:t>
            </a:r>
            <a:r>
              <a:rPr lang="en-US" sz="2800" b="1"/>
              <a:t>genetic algorithm</a:t>
            </a:r>
            <a:r>
              <a:rPr lang="en-US" sz="2800"/>
              <a:t> (or </a:t>
            </a:r>
            <a:r>
              <a:rPr lang="en-US" sz="2800" b="1"/>
              <a:t>GA</a:t>
            </a:r>
            <a:r>
              <a:rPr lang="en-US" sz="2800"/>
              <a:t>) is a search technique used in computing to find true or approximate solutions to optimization and search problems. </a:t>
            </a:r>
          </a:p>
          <a:p>
            <a:r>
              <a:rPr lang="en-US" sz="2800"/>
              <a:t>Genetic algorithms are categorized as global search heuristics. </a:t>
            </a:r>
          </a:p>
          <a:p>
            <a:r>
              <a:rPr lang="en-US" sz="2800"/>
              <a:t>Genetic algorithms are a particular class of evolutionary algorithms that use techniques inspired by evolutionary biology such as inheritance, mutation, selection, and crossover (also called recombination).</a:t>
            </a:r>
          </a:p>
        </p:txBody>
      </p:sp>
    </p:spTree>
    <p:extLst>
      <p:ext uri="{BB962C8B-B14F-4D97-AF65-F5344CB8AC3E}">
        <p14:creationId xmlns:p14="http://schemas.microsoft.com/office/powerpoint/2010/main" val="136871082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What is GA</a:t>
            </a:r>
          </a:p>
        </p:txBody>
      </p:sp>
      <p:sp>
        <p:nvSpPr>
          <p:cNvPr id="56323" name="Rectangle 3"/>
          <p:cNvSpPr>
            <a:spLocks noGrp="1" noChangeArrowheads="1"/>
          </p:cNvSpPr>
          <p:nvPr>
            <p:ph type="body" idx="1"/>
          </p:nvPr>
        </p:nvSpPr>
        <p:spPr/>
        <p:txBody>
          <a:bodyPr/>
          <a:lstStyle/>
          <a:p>
            <a:pPr>
              <a:lnSpc>
                <a:spcPct val="90000"/>
              </a:lnSpc>
            </a:pPr>
            <a:r>
              <a:rPr lang="en-US" sz="2800"/>
              <a:t>Genetic algorithms are implemented as a computer simulation in which a population of abstract representations (called chromosomes or the genotype or the genome) of candidate solutions (called individuals, creatures, or phenotypes) to an optimization problem evolves toward better solutions. </a:t>
            </a:r>
          </a:p>
          <a:p>
            <a:pPr>
              <a:lnSpc>
                <a:spcPct val="90000"/>
              </a:lnSpc>
            </a:pPr>
            <a:endParaRPr lang="en-US" sz="2800"/>
          </a:p>
          <a:p>
            <a:pPr>
              <a:lnSpc>
                <a:spcPct val="90000"/>
              </a:lnSpc>
            </a:pPr>
            <a:r>
              <a:rPr lang="en-US" sz="2800"/>
              <a:t>Traditionally, solutions are represented in binary as strings of 0s and 1s, but other encodings are also possible. </a:t>
            </a:r>
          </a:p>
        </p:txBody>
      </p:sp>
    </p:spTree>
    <p:extLst>
      <p:ext uri="{BB962C8B-B14F-4D97-AF65-F5344CB8AC3E}">
        <p14:creationId xmlns:p14="http://schemas.microsoft.com/office/powerpoint/2010/main" val="411300327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What is GA</a:t>
            </a:r>
          </a:p>
        </p:txBody>
      </p:sp>
      <p:sp>
        <p:nvSpPr>
          <p:cNvPr id="57347" name="Rectangle 3"/>
          <p:cNvSpPr>
            <a:spLocks noGrp="1" noChangeArrowheads="1"/>
          </p:cNvSpPr>
          <p:nvPr>
            <p:ph type="body" idx="1"/>
          </p:nvPr>
        </p:nvSpPr>
        <p:spPr/>
        <p:txBody>
          <a:bodyPr/>
          <a:lstStyle/>
          <a:p>
            <a:r>
              <a:rPr lang="en-US" sz="2800"/>
              <a:t>The evolution usually starts from a population of randomly generated individuals and happens in generations. </a:t>
            </a:r>
          </a:p>
          <a:p>
            <a:pPr>
              <a:buFont typeface="Wingdings" pitchFamily="2" charset="2"/>
              <a:buNone/>
            </a:pPr>
            <a:endParaRPr lang="en-US" sz="2800"/>
          </a:p>
          <a:p>
            <a:r>
              <a:rPr lang="en-US" sz="2800"/>
              <a:t>In each generation, the fitness of every individual in the population is evaluated, multiple individuals are selected from the current population (based on their fitness), and modified (recombined and possibly mutated) to form a new population.</a:t>
            </a:r>
          </a:p>
        </p:txBody>
      </p:sp>
    </p:spTree>
    <p:extLst>
      <p:ext uri="{BB962C8B-B14F-4D97-AF65-F5344CB8AC3E}">
        <p14:creationId xmlns:p14="http://schemas.microsoft.com/office/powerpoint/2010/main" val="381451239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What is GA</a:t>
            </a:r>
          </a:p>
        </p:txBody>
      </p:sp>
      <p:sp>
        <p:nvSpPr>
          <p:cNvPr id="58371" name="Rectangle 3"/>
          <p:cNvSpPr>
            <a:spLocks noGrp="1" noChangeArrowheads="1"/>
          </p:cNvSpPr>
          <p:nvPr>
            <p:ph type="body" idx="1"/>
          </p:nvPr>
        </p:nvSpPr>
        <p:spPr>
          <a:xfrm>
            <a:off x="609600" y="1600200"/>
            <a:ext cx="10972800" cy="4724400"/>
          </a:xfrm>
        </p:spPr>
        <p:txBody>
          <a:bodyPr/>
          <a:lstStyle/>
          <a:p>
            <a:pPr>
              <a:lnSpc>
                <a:spcPct val="90000"/>
              </a:lnSpc>
            </a:pPr>
            <a:r>
              <a:rPr lang="en-US"/>
              <a:t>The new population is then used in the next iteration of the algorithm. </a:t>
            </a:r>
          </a:p>
          <a:p>
            <a:pPr>
              <a:lnSpc>
                <a:spcPct val="90000"/>
              </a:lnSpc>
            </a:pPr>
            <a:r>
              <a:rPr lang="en-US"/>
              <a:t>Commonly, the algorithm terminates when either a maximum number of generations has been produced, or a satisfactory fitness level has been reached for the population. </a:t>
            </a:r>
          </a:p>
          <a:p>
            <a:pPr>
              <a:lnSpc>
                <a:spcPct val="90000"/>
              </a:lnSpc>
            </a:pPr>
            <a:r>
              <a:rPr lang="en-US"/>
              <a:t>If the algorithm has terminated due to a maximum number of generations, a satisfactory solution may or may not have been reached. </a:t>
            </a:r>
          </a:p>
        </p:txBody>
      </p:sp>
    </p:spTree>
    <p:extLst>
      <p:ext uri="{BB962C8B-B14F-4D97-AF65-F5344CB8AC3E}">
        <p14:creationId xmlns:p14="http://schemas.microsoft.com/office/powerpoint/2010/main" val="34775013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Key terms </a:t>
            </a:r>
          </a:p>
        </p:txBody>
      </p:sp>
      <p:sp>
        <p:nvSpPr>
          <p:cNvPr id="59395" name="Rectangle 3"/>
          <p:cNvSpPr>
            <a:spLocks noGrp="1" noChangeArrowheads="1"/>
          </p:cNvSpPr>
          <p:nvPr>
            <p:ph type="body" idx="1"/>
          </p:nvPr>
        </p:nvSpPr>
        <p:spPr/>
        <p:txBody>
          <a:bodyPr/>
          <a:lstStyle/>
          <a:p>
            <a:pPr>
              <a:lnSpc>
                <a:spcPct val="90000"/>
              </a:lnSpc>
            </a:pPr>
            <a:r>
              <a:rPr lang="en-US" sz="2800" b="1"/>
              <a:t>Individual</a:t>
            </a:r>
            <a:r>
              <a:rPr lang="en-US" sz="2800"/>
              <a:t> - Any possible solution </a:t>
            </a:r>
          </a:p>
          <a:p>
            <a:pPr>
              <a:lnSpc>
                <a:spcPct val="90000"/>
              </a:lnSpc>
            </a:pPr>
            <a:r>
              <a:rPr lang="en-US" sz="2800" b="1"/>
              <a:t>Population</a:t>
            </a:r>
            <a:r>
              <a:rPr lang="en-US" sz="2800"/>
              <a:t> - Group of all </a:t>
            </a:r>
            <a:r>
              <a:rPr lang="en-US" sz="2800" i="1"/>
              <a:t>individuals</a:t>
            </a:r>
            <a:r>
              <a:rPr lang="en-US" sz="2800"/>
              <a:t> </a:t>
            </a:r>
          </a:p>
          <a:p>
            <a:pPr>
              <a:lnSpc>
                <a:spcPct val="90000"/>
              </a:lnSpc>
            </a:pPr>
            <a:r>
              <a:rPr lang="en-US" sz="2800" b="1"/>
              <a:t>Search Space</a:t>
            </a:r>
            <a:r>
              <a:rPr lang="en-US" sz="2800"/>
              <a:t> - All possible solutions to the problem </a:t>
            </a:r>
          </a:p>
          <a:p>
            <a:pPr>
              <a:lnSpc>
                <a:spcPct val="90000"/>
              </a:lnSpc>
            </a:pPr>
            <a:r>
              <a:rPr lang="en-US" sz="2800" b="1"/>
              <a:t>Chromosome</a:t>
            </a:r>
            <a:r>
              <a:rPr lang="en-US" sz="2800"/>
              <a:t> - Blueprint for an </a:t>
            </a:r>
            <a:r>
              <a:rPr lang="en-US" sz="2800" i="1"/>
              <a:t>individual</a:t>
            </a:r>
            <a:r>
              <a:rPr lang="en-US" sz="2800"/>
              <a:t> </a:t>
            </a:r>
          </a:p>
          <a:p>
            <a:pPr>
              <a:lnSpc>
                <a:spcPct val="90000"/>
              </a:lnSpc>
            </a:pPr>
            <a:r>
              <a:rPr lang="en-US" sz="2800" b="1"/>
              <a:t>Trait</a:t>
            </a:r>
            <a:r>
              <a:rPr lang="en-US" sz="2800"/>
              <a:t> - Possible aspect (</a:t>
            </a:r>
            <a:r>
              <a:rPr lang="en-US" sz="2800" i="1"/>
              <a:t>features)</a:t>
            </a:r>
            <a:r>
              <a:rPr lang="en-US" sz="2800"/>
              <a:t> of an </a:t>
            </a:r>
            <a:r>
              <a:rPr lang="en-US" sz="2800" i="1"/>
              <a:t>individual</a:t>
            </a:r>
            <a:endParaRPr lang="en-US" sz="2800"/>
          </a:p>
          <a:p>
            <a:pPr>
              <a:lnSpc>
                <a:spcPct val="90000"/>
              </a:lnSpc>
            </a:pPr>
            <a:r>
              <a:rPr lang="en-US" sz="2800" b="1">
                <a:effectLst/>
              </a:rPr>
              <a:t>Allele</a:t>
            </a:r>
            <a:r>
              <a:rPr lang="en-US" sz="2800"/>
              <a:t> - </a:t>
            </a:r>
            <a:r>
              <a:rPr lang="en-US" sz="2800">
                <a:effectLst/>
              </a:rPr>
              <a:t>Possible settings of trait (black, blond, etc.)</a:t>
            </a:r>
            <a:endParaRPr lang="en-US" sz="2800"/>
          </a:p>
          <a:p>
            <a:pPr>
              <a:lnSpc>
                <a:spcPct val="90000"/>
              </a:lnSpc>
            </a:pPr>
            <a:r>
              <a:rPr lang="en-US" sz="2800" b="1"/>
              <a:t>Locus</a:t>
            </a:r>
            <a:r>
              <a:rPr lang="en-US" sz="2800"/>
              <a:t> - The position of a </a:t>
            </a:r>
            <a:r>
              <a:rPr lang="en-US" sz="2800" i="1"/>
              <a:t>gene</a:t>
            </a:r>
            <a:r>
              <a:rPr lang="en-US" sz="2800"/>
              <a:t> on the </a:t>
            </a:r>
            <a:r>
              <a:rPr lang="en-US" sz="2800" i="1"/>
              <a:t>chromosome</a:t>
            </a:r>
            <a:r>
              <a:rPr lang="en-US" sz="2800"/>
              <a:t> </a:t>
            </a:r>
          </a:p>
          <a:p>
            <a:pPr>
              <a:lnSpc>
                <a:spcPct val="90000"/>
              </a:lnSpc>
            </a:pPr>
            <a:r>
              <a:rPr lang="en-US" sz="2800" b="1"/>
              <a:t>Genome</a:t>
            </a:r>
            <a:r>
              <a:rPr lang="en-US" sz="2800"/>
              <a:t> - Collection of all </a:t>
            </a:r>
            <a:r>
              <a:rPr lang="en-US" sz="2800" i="1"/>
              <a:t>chromosomes</a:t>
            </a:r>
            <a:r>
              <a:rPr lang="en-US" sz="2800"/>
              <a:t> for an </a:t>
            </a:r>
            <a:r>
              <a:rPr lang="en-US" sz="2800" i="1"/>
              <a:t>individual</a:t>
            </a:r>
            <a:r>
              <a:rPr lang="en-US" sz="2800"/>
              <a:t> </a:t>
            </a:r>
          </a:p>
        </p:txBody>
      </p:sp>
    </p:spTree>
    <p:extLst>
      <p:ext uri="{BB962C8B-B14F-4D97-AF65-F5344CB8AC3E}">
        <p14:creationId xmlns:p14="http://schemas.microsoft.com/office/powerpoint/2010/main" val="264356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75AA71FF-A67F-4D33-852A-E69B0EA65B45}" type="slidenum">
              <a:rPr lang="en-GB"/>
              <a:pPr/>
              <a:t>8</a:t>
            </a:fld>
            <a:endParaRPr lang="en-GB"/>
          </a:p>
        </p:txBody>
      </p:sp>
      <p:sp>
        <p:nvSpPr>
          <p:cNvPr id="11266" name="Rectangle 2"/>
          <p:cNvSpPr>
            <a:spLocks noGrp="1" noChangeArrowheads="1"/>
          </p:cNvSpPr>
          <p:nvPr>
            <p:ph type="title"/>
          </p:nvPr>
        </p:nvSpPr>
        <p:spPr/>
        <p:txBody>
          <a:bodyPr/>
          <a:lstStyle/>
          <a:p>
            <a:r>
              <a:rPr lang="en-GB" sz="4000" b="1"/>
              <a:t>What can you do with an NN and what not?</a:t>
            </a:r>
          </a:p>
        </p:txBody>
      </p:sp>
      <p:sp>
        <p:nvSpPr>
          <p:cNvPr id="11267" name="Rectangle 3"/>
          <p:cNvSpPr>
            <a:spLocks noGrp="1" noChangeArrowheads="1"/>
          </p:cNvSpPr>
          <p:nvPr>
            <p:ph type="body" idx="1"/>
          </p:nvPr>
        </p:nvSpPr>
        <p:spPr/>
        <p:txBody>
          <a:bodyPr/>
          <a:lstStyle/>
          <a:p>
            <a:r>
              <a:rPr lang="en-GB" sz="2000"/>
              <a:t>In principle, NNs can compute any computable function, i.e., they can do everything a normal digital computer can do. Almost any mapping between vector spaces can be approximated to arbitrary precision by feedforward NNs </a:t>
            </a:r>
          </a:p>
          <a:p>
            <a:r>
              <a:rPr lang="en-GB" sz="2000"/>
              <a:t>In practice, NNs are especially useful for </a:t>
            </a:r>
            <a:r>
              <a:rPr lang="en-GB" sz="2000">
                <a:solidFill>
                  <a:schemeClr val="hlink"/>
                </a:solidFill>
              </a:rPr>
              <a:t>classification</a:t>
            </a:r>
            <a:r>
              <a:rPr lang="en-GB" sz="2000"/>
              <a:t> and </a:t>
            </a:r>
            <a:r>
              <a:rPr lang="en-GB" sz="2000">
                <a:solidFill>
                  <a:schemeClr val="hlink"/>
                </a:solidFill>
              </a:rPr>
              <a:t>function approximation</a:t>
            </a:r>
            <a:r>
              <a:rPr lang="en-GB" sz="2000"/>
              <a:t> problems usually  when rules such as those that might be used in an expert system cannot easily be applied.</a:t>
            </a:r>
            <a:endParaRPr lang="en-GB" sz="2800"/>
          </a:p>
          <a:p>
            <a:r>
              <a:rPr lang="en-GB" sz="2000"/>
              <a:t>NNs are, at least today, difficult to apply successfully to problems that concern manipulation of symbols and memory. And there are no methods for training NNs that can magically create information that is not contained in the training data. </a:t>
            </a:r>
          </a:p>
          <a:p>
            <a:pPr>
              <a:buFont typeface="Wingdings" pitchFamily="2" charset="2"/>
              <a:buNone/>
            </a:pPr>
            <a:endParaRPr lang="en-GB" sz="2800"/>
          </a:p>
        </p:txBody>
      </p:sp>
    </p:spTree>
    <p:extLst>
      <p:ext uri="{BB962C8B-B14F-4D97-AF65-F5344CB8AC3E}">
        <p14:creationId xmlns:p14="http://schemas.microsoft.com/office/powerpoint/2010/main" val="99753168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z="4000" b="0">
                <a:effectLst/>
              </a:rPr>
              <a:t>Chromosome, Genes and</a:t>
            </a:r>
            <a:br>
              <a:rPr lang="en-US" sz="4000" b="0">
                <a:effectLst/>
              </a:rPr>
            </a:br>
            <a:r>
              <a:rPr lang="en-US" sz="4000" b="0">
                <a:effectLst/>
              </a:rPr>
              <a:t>Genomes</a:t>
            </a:r>
          </a:p>
        </p:txBody>
      </p:sp>
      <p:sp>
        <p:nvSpPr>
          <p:cNvPr id="119811" name="Rectangle 3"/>
          <p:cNvSpPr>
            <a:spLocks noGrp="1" noChangeArrowheads="1"/>
          </p:cNvSpPr>
          <p:nvPr>
            <p:ph type="body" idx="1"/>
          </p:nvPr>
        </p:nvSpPr>
        <p:spPr/>
        <p:txBody>
          <a:bodyPr/>
          <a:lstStyle/>
          <a:p>
            <a:endParaRPr lang="en-US"/>
          </a:p>
        </p:txBody>
      </p:sp>
      <p:pic>
        <p:nvPicPr>
          <p:cNvPr id="1198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86001"/>
            <a:ext cx="8534400" cy="3597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1654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a:effectLst/>
              </a:rPr>
              <a:t>Genotype and Phenotype</a:t>
            </a:r>
            <a:endParaRPr lang="en-US" b="0">
              <a:effectLst/>
            </a:endParaRPr>
          </a:p>
        </p:txBody>
      </p:sp>
      <p:sp>
        <p:nvSpPr>
          <p:cNvPr id="121859" name="Rectangle 3"/>
          <p:cNvSpPr>
            <a:spLocks noGrp="1" noChangeArrowheads="1"/>
          </p:cNvSpPr>
          <p:nvPr>
            <p:ph type="body" idx="1"/>
          </p:nvPr>
        </p:nvSpPr>
        <p:spPr/>
        <p:txBody>
          <a:bodyPr/>
          <a:lstStyle/>
          <a:p>
            <a:r>
              <a:rPr lang="en-US" b="1" i="1">
                <a:effectLst/>
              </a:rPr>
              <a:t>Genotype:</a:t>
            </a:r>
          </a:p>
          <a:p>
            <a:pPr>
              <a:buFont typeface="Wingdings" pitchFamily="2" charset="2"/>
              <a:buNone/>
            </a:pPr>
            <a:r>
              <a:rPr lang="en-US">
                <a:effectLst/>
              </a:rPr>
              <a:t>	– Particular set of genes in a genome</a:t>
            </a:r>
          </a:p>
          <a:p>
            <a:pPr>
              <a:buFont typeface="Wingdings" pitchFamily="2" charset="2"/>
              <a:buNone/>
            </a:pPr>
            <a:endParaRPr lang="en-US">
              <a:effectLst/>
            </a:endParaRPr>
          </a:p>
          <a:p>
            <a:r>
              <a:rPr lang="en-US" b="1" i="1">
                <a:effectLst/>
              </a:rPr>
              <a:t>Phenotype:</a:t>
            </a:r>
          </a:p>
          <a:p>
            <a:pPr>
              <a:buFont typeface="Wingdings" pitchFamily="2" charset="2"/>
              <a:buNone/>
            </a:pPr>
            <a:r>
              <a:rPr lang="en-US">
                <a:effectLst/>
              </a:rPr>
              <a:t>	– Physical characteristic of the genotype (smart, beautiful, healthy, etc.)</a:t>
            </a:r>
          </a:p>
          <a:p>
            <a:endParaRPr lang="en-US"/>
          </a:p>
        </p:txBody>
      </p:sp>
    </p:spTree>
    <p:extLst>
      <p:ext uri="{BB962C8B-B14F-4D97-AF65-F5344CB8AC3E}">
        <p14:creationId xmlns:p14="http://schemas.microsoft.com/office/powerpoint/2010/main" val="44032431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sz="4000">
                <a:effectLst/>
              </a:rPr>
              <a:t>Genotype and Phenotype</a:t>
            </a:r>
            <a:r>
              <a:rPr lang="en-US" sz="4000" b="0">
                <a:effectLst/>
              </a:rPr>
              <a:t/>
            </a:r>
            <a:br>
              <a:rPr lang="en-US" sz="4000" b="0">
                <a:effectLst/>
              </a:rPr>
            </a:br>
            <a:endParaRPr lang="en-US" sz="4000" b="0">
              <a:effectLst/>
            </a:endParaRPr>
          </a:p>
        </p:txBody>
      </p:sp>
      <p:sp>
        <p:nvSpPr>
          <p:cNvPr id="123907" name="Rectangle 3"/>
          <p:cNvSpPr>
            <a:spLocks noGrp="1" noChangeArrowheads="1"/>
          </p:cNvSpPr>
          <p:nvPr>
            <p:ph type="body" idx="1"/>
          </p:nvPr>
        </p:nvSpPr>
        <p:spPr/>
        <p:txBody>
          <a:bodyPr/>
          <a:lstStyle/>
          <a:p>
            <a:endParaRPr lang="en-US"/>
          </a:p>
        </p:txBody>
      </p:sp>
      <p:pic>
        <p:nvPicPr>
          <p:cNvPr id="1239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200" y="2514601"/>
            <a:ext cx="8375651" cy="321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56038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GA Requirements</a:t>
            </a:r>
          </a:p>
        </p:txBody>
      </p:sp>
      <p:sp>
        <p:nvSpPr>
          <p:cNvPr id="60419" name="Rectangle 3"/>
          <p:cNvSpPr>
            <a:spLocks noGrp="1" noChangeArrowheads="1"/>
          </p:cNvSpPr>
          <p:nvPr>
            <p:ph type="body" idx="1"/>
          </p:nvPr>
        </p:nvSpPr>
        <p:spPr>
          <a:xfrm>
            <a:off x="609600" y="1600200"/>
            <a:ext cx="10972800" cy="4876800"/>
          </a:xfrm>
        </p:spPr>
        <p:txBody>
          <a:bodyPr/>
          <a:lstStyle/>
          <a:p>
            <a:pPr>
              <a:lnSpc>
                <a:spcPct val="80000"/>
              </a:lnSpc>
            </a:pPr>
            <a:r>
              <a:rPr lang="en-US" sz="2400"/>
              <a:t>A typical genetic algorithm requires two things to be defined:</a:t>
            </a:r>
          </a:p>
          <a:p>
            <a:pPr>
              <a:lnSpc>
                <a:spcPct val="80000"/>
              </a:lnSpc>
            </a:pPr>
            <a:r>
              <a:rPr lang="en-US" sz="2400"/>
              <a:t>a genetic representation of the solution domain, and</a:t>
            </a:r>
          </a:p>
          <a:p>
            <a:pPr>
              <a:lnSpc>
                <a:spcPct val="80000"/>
              </a:lnSpc>
            </a:pPr>
            <a:r>
              <a:rPr lang="en-US" sz="2400"/>
              <a:t>a fitness function to evaluate the solution domain. </a:t>
            </a:r>
          </a:p>
          <a:p>
            <a:pPr>
              <a:lnSpc>
                <a:spcPct val="80000"/>
              </a:lnSpc>
              <a:buFont typeface="Wingdings" pitchFamily="2" charset="2"/>
              <a:buNone/>
            </a:pPr>
            <a:endParaRPr lang="en-US" sz="2400"/>
          </a:p>
          <a:p>
            <a:pPr>
              <a:lnSpc>
                <a:spcPct val="80000"/>
              </a:lnSpc>
            </a:pPr>
            <a:r>
              <a:rPr lang="en-US" sz="2400"/>
              <a:t>A standard representation of the solution is as an array of bits. Arrays of other types and structures can be used in essentially the same way. </a:t>
            </a:r>
          </a:p>
          <a:p>
            <a:pPr>
              <a:lnSpc>
                <a:spcPct val="80000"/>
              </a:lnSpc>
            </a:pPr>
            <a:r>
              <a:rPr lang="en-US" sz="2400"/>
              <a:t>The main property that makes these genetic representations convenient is that their parts are easily aligned due to their fixed size, that facilitates simple crossover operation. </a:t>
            </a:r>
          </a:p>
          <a:p>
            <a:pPr>
              <a:lnSpc>
                <a:spcPct val="80000"/>
              </a:lnSpc>
            </a:pPr>
            <a:r>
              <a:rPr lang="en-US" sz="2400"/>
              <a:t>Variable length representations may also be used, but crossover implementation is more complex in this case. </a:t>
            </a:r>
          </a:p>
          <a:p>
            <a:pPr>
              <a:lnSpc>
                <a:spcPct val="80000"/>
              </a:lnSpc>
            </a:pPr>
            <a:r>
              <a:rPr lang="en-US" sz="2400"/>
              <a:t>Tree-like representations are explored in Genetic programming.</a:t>
            </a:r>
          </a:p>
        </p:txBody>
      </p:sp>
    </p:spTree>
    <p:extLst>
      <p:ext uri="{BB962C8B-B14F-4D97-AF65-F5344CB8AC3E}">
        <p14:creationId xmlns:p14="http://schemas.microsoft.com/office/powerpoint/2010/main" val="429504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0419">
                                            <p:txEl>
                                              <p:pRg st="1" end="1"/>
                                            </p:txEl>
                                          </p:spTgt>
                                        </p:tgtEl>
                                        <p:attrNameLst>
                                          <p:attrName>style.visibility</p:attrName>
                                        </p:attrNameLst>
                                      </p:cBhvr>
                                      <p:to>
                                        <p:strVal val="visible"/>
                                      </p:to>
                                    </p:set>
                                    <p:animEffect transition="in" filter="blinds(horizontal)">
                                      <p:cBhvr>
                                        <p:cTn id="7" dur="500"/>
                                        <p:tgtEl>
                                          <p:spTgt spid="6041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0419">
                                            <p:txEl>
                                              <p:pRg st="2" end="2"/>
                                            </p:txEl>
                                          </p:spTgt>
                                        </p:tgtEl>
                                        <p:attrNameLst>
                                          <p:attrName>style.visibility</p:attrName>
                                        </p:attrNameLst>
                                      </p:cBhvr>
                                      <p:to>
                                        <p:strVal val="visible"/>
                                      </p:to>
                                    </p:set>
                                    <p:animEffect transition="in" filter="blinds(horizontal)">
                                      <p:cBhvr>
                                        <p:cTn id="12" dur="500"/>
                                        <p:tgtEl>
                                          <p:spTgt spid="6041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0419">
                                            <p:txEl>
                                              <p:pRg st="4" end="4"/>
                                            </p:txEl>
                                          </p:spTgt>
                                        </p:tgtEl>
                                        <p:attrNameLst>
                                          <p:attrName>style.visibility</p:attrName>
                                        </p:attrNameLst>
                                      </p:cBhvr>
                                      <p:to>
                                        <p:strVal val="visible"/>
                                      </p:to>
                                    </p:set>
                                    <p:animEffect transition="in" filter="blinds(horizontal)">
                                      <p:cBhvr>
                                        <p:cTn id="17" dur="500"/>
                                        <p:tgtEl>
                                          <p:spTgt spid="60419">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60419">
                                            <p:txEl>
                                              <p:pRg st="5" end="5"/>
                                            </p:txEl>
                                          </p:spTgt>
                                        </p:tgtEl>
                                        <p:attrNameLst>
                                          <p:attrName>style.visibility</p:attrName>
                                        </p:attrNameLst>
                                      </p:cBhvr>
                                      <p:to>
                                        <p:strVal val="visible"/>
                                      </p:to>
                                    </p:set>
                                    <p:animEffect transition="in" filter="blinds(horizontal)">
                                      <p:cBhvr>
                                        <p:cTn id="22" dur="500"/>
                                        <p:tgtEl>
                                          <p:spTgt spid="60419">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60419">
                                            <p:txEl>
                                              <p:pRg st="6" end="6"/>
                                            </p:txEl>
                                          </p:spTgt>
                                        </p:tgtEl>
                                        <p:attrNameLst>
                                          <p:attrName>style.visibility</p:attrName>
                                        </p:attrNameLst>
                                      </p:cBhvr>
                                      <p:to>
                                        <p:strVal val="visible"/>
                                      </p:to>
                                    </p:set>
                                    <p:animEffect transition="in" filter="blinds(horizontal)">
                                      <p:cBhvr>
                                        <p:cTn id="27" dur="500"/>
                                        <p:tgtEl>
                                          <p:spTgt spid="60419">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60419">
                                            <p:txEl>
                                              <p:pRg st="7" end="7"/>
                                            </p:txEl>
                                          </p:spTgt>
                                        </p:tgtEl>
                                        <p:attrNameLst>
                                          <p:attrName>style.visibility</p:attrName>
                                        </p:attrNameLst>
                                      </p:cBhvr>
                                      <p:to>
                                        <p:strVal val="visible"/>
                                      </p:to>
                                    </p:set>
                                    <p:animEffect transition="in" filter="blinds(horizontal)">
                                      <p:cBhvr>
                                        <p:cTn id="32" dur="500"/>
                                        <p:tgtEl>
                                          <p:spTgt spid="604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a:t>Representation</a:t>
            </a:r>
          </a:p>
        </p:txBody>
      </p:sp>
      <p:sp>
        <p:nvSpPr>
          <p:cNvPr id="128003" name="Rectangle 3"/>
          <p:cNvSpPr>
            <a:spLocks noGrp="1" noChangeArrowheads="1"/>
          </p:cNvSpPr>
          <p:nvPr>
            <p:ph type="body" idx="1"/>
          </p:nvPr>
        </p:nvSpPr>
        <p:spPr/>
        <p:txBody>
          <a:bodyPr/>
          <a:lstStyle/>
          <a:p>
            <a:pPr>
              <a:buFont typeface="Wingdings" pitchFamily="2" charset="2"/>
              <a:buNone/>
            </a:pPr>
            <a:r>
              <a:rPr lang="en-US"/>
              <a:t>Chromosomes could be:</a:t>
            </a:r>
          </a:p>
          <a:p>
            <a:pPr lvl="1"/>
            <a:r>
              <a:rPr lang="en-US"/>
              <a:t>Bit strings                                         (0101 ... 1100)</a:t>
            </a:r>
          </a:p>
          <a:p>
            <a:pPr lvl="1"/>
            <a:r>
              <a:rPr lang="en-US"/>
              <a:t>Real numbers                     (43.2 -33.1 ... 0.0 89.2) </a:t>
            </a:r>
          </a:p>
          <a:p>
            <a:pPr lvl="1"/>
            <a:r>
              <a:rPr lang="en-US"/>
              <a:t>Permutations of element     (E11 E3 E7 ... E1 E15)</a:t>
            </a:r>
          </a:p>
          <a:p>
            <a:pPr lvl="1"/>
            <a:r>
              <a:rPr lang="en-US"/>
              <a:t>Lists of rules                       (R1 R2 R3 ... R22 R23)</a:t>
            </a:r>
          </a:p>
          <a:p>
            <a:pPr lvl="1"/>
            <a:r>
              <a:rPr lang="en-US"/>
              <a:t>Program elements               (genetic programming)</a:t>
            </a:r>
          </a:p>
          <a:p>
            <a:pPr lvl="1"/>
            <a:r>
              <a:rPr lang="en-US"/>
              <a:t>... any data structure ...</a:t>
            </a:r>
          </a:p>
          <a:p>
            <a:endParaRPr lang="en-US"/>
          </a:p>
        </p:txBody>
      </p:sp>
    </p:spTree>
    <p:extLst>
      <p:ext uri="{BB962C8B-B14F-4D97-AF65-F5344CB8AC3E}">
        <p14:creationId xmlns:p14="http://schemas.microsoft.com/office/powerpoint/2010/main" val="390465167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GA Requirements</a:t>
            </a:r>
          </a:p>
        </p:txBody>
      </p:sp>
      <p:sp>
        <p:nvSpPr>
          <p:cNvPr id="61443" name="Rectangle 3"/>
          <p:cNvSpPr>
            <a:spLocks noGrp="1" noChangeArrowheads="1"/>
          </p:cNvSpPr>
          <p:nvPr>
            <p:ph type="body" idx="1"/>
          </p:nvPr>
        </p:nvSpPr>
        <p:spPr>
          <a:xfrm>
            <a:off x="609600" y="1600200"/>
            <a:ext cx="10972800" cy="5257800"/>
          </a:xfrm>
        </p:spPr>
        <p:txBody>
          <a:bodyPr/>
          <a:lstStyle/>
          <a:p>
            <a:pPr>
              <a:lnSpc>
                <a:spcPct val="80000"/>
              </a:lnSpc>
            </a:pPr>
            <a:r>
              <a:rPr lang="en-US" sz="2400"/>
              <a:t>The fitness function is defined over the genetic representation and measures the </a:t>
            </a:r>
            <a:r>
              <a:rPr lang="en-US" sz="2400" i="1"/>
              <a:t>quality</a:t>
            </a:r>
            <a:r>
              <a:rPr lang="en-US" sz="2400"/>
              <a:t> of the represented solution. </a:t>
            </a:r>
          </a:p>
          <a:p>
            <a:pPr>
              <a:lnSpc>
                <a:spcPct val="80000"/>
              </a:lnSpc>
            </a:pPr>
            <a:r>
              <a:rPr lang="en-US" sz="2400"/>
              <a:t>The fitness function is always problem dependent. </a:t>
            </a:r>
          </a:p>
          <a:p>
            <a:pPr>
              <a:lnSpc>
                <a:spcPct val="80000"/>
              </a:lnSpc>
            </a:pPr>
            <a:r>
              <a:rPr lang="en-US" sz="2400"/>
              <a:t>For instance, in the </a:t>
            </a:r>
            <a:r>
              <a:rPr lang="en-US" sz="2400">
                <a:hlinkClick r:id="rId3" tooltip="Knapsack problem"/>
              </a:rPr>
              <a:t>knapsack problem</a:t>
            </a:r>
            <a:r>
              <a:rPr lang="en-US" sz="2400"/>
              <a:t> we want to maximize the total value of objects that we can put in a knapsack of some fixed capacity. </a:t>
            </a:r>
          </a:p>
          <a:p>
            <a:pPr>
              <a:lnSpc>
                <a:spcPct val="80000"/>
              </a:lnSpc>
            </a:pPr>
            <a:r>
              <a:rPr lang="en-US" sz="2400"/>
              <a:t>A representation of a solution might be an array of bits, where each bit represents a different object, and the value of the bit (0 or 1) represents whether or not the object is in the knapsack. </a:t>
            </a:r>
          </a:p>
          <a:p>
            <a:pPr>
              <a:lnSpc>
                <a:spcPct val="80000"/>
              </a:lnSpc>
            </a:pPr>
            <a:r>
              <a:rPr lang="en-US" sz="2400"/>
              <a:t>Not every such representation is valid, as the size of objects may exceed the capacity of the knapsack. </a:t>
            </a:r>
          </a:p>
          <a:p>
            <a:pPr>
              <a:lnSpc>
                <a:spcPct val="80000"/>
              </a:lnSpc>
            </a:pPr>
            <a:r>
              <a:rPr lang="en-US" sz="2400"/>
              <a:t>The </a:t>
            </a:r>
            <a:r>
              <a:rPr lang="en-US" sz="2400" i="1"/>
              <a:t>fitness</a:t>
            </a:r>
            <a:r>
              <a:rPr lang="en-US" sz="2400"/>
              <a:t> of the solution is the sum of values of all objects in the knapsack if the representation is valid, or 0 otherwise. In some problems, it is hard or even impossible to define the fitness expression; in these cases, interactive genetic algorithms are used.</a:t>
            </a:r>
          </a:p>
        </p:txBody>
      </p:sp>
    </p:spTree>
    <p:extLst>
      <p:ext uri="{BB962C8B-B14F-4D97-AF65-F5344CB8AC3E}">
        <p14:creationId xmlns:p14="http://schemas.microsoft.com/office/powerpoint/2010/main" val="396711453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a:t>A fitness function</a:t>
            </a:r>
          </a:p>
        </p:txBody>
      </p:sp>
      <p:sp>
        <p:nvSpPr>
          <p:cNvPr id="125955" name="Rectangle 3"/>
          <p:cNvSpPr>
            <a:spLocks noGrp="1" noChangeArrowheads="1"/>
          </p:cNvSpPr>
          <p:nvPr>
            <p:ph type="body" idx="1"/>
          </p:nvPr>
        </p:nvSpPr>
        <p:spPr/>
        <p:txBody>
          <a:bodyPr/>
          <a:lstStyle/>
          <a:p>
            <a:pPr>
              <a:buFont typeface="Wingdings" pitchFamily="2" charset="2"/>
              <a:buNone/>
            </a:pPr>
            <a:endParaRPr lang="en-US"/>
          </a:p>
        </p:txBody>
      </p:sp>
      <p:pic>
        <p:nvPicPr>
          <p:cNvPr id="1259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209800"/>
            <a:ext cx="83312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08122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t>Basics of GA</a:t>
            </a:r>
          </a:p>
        </p:txBody>
      </p:sp>
      <p:sp>
        <p:nvSpPr>
          <p:cNvPr id="70659" name="Rectangle 3"/>
          <p:cNvSpPr>
            <a:spLocks noGrp="1" noChangeArrowheads="1"/>
          </p:cNvSpPr>
          <p:nvPr>
            <p:ph type="body" idx="1"/>
          </p:nvPr>
        </p:nvSpPr>
        <p:spPr>
          <a:xfrm>
            <a:off x="609600" y="1600200"/>
            <a:ext cx="10972800" cy="4800600"/>
          </a:xfrm>
        </p:spPr>
        <p:txBody>
          <a:bodyPr/>
          <a:lstStyle/>
          <a:p>
            <a:pPr>
              <a:lnSpc>
                <a:spcPct val="80000"/>
              </a:lnSpc>
            </a:pPr>
            <a:r>
              <a:rPr lang="en-US" sz="2400"/>
              <a:t>The most common type of genetic algorithm works like this: </a:t>
            </a:r>
          </a:p>
          <a:p>
            <a:pPr>
              <a:lnSpc>
                <a:spcPct val="80000"/>
              </a:lnSpc>
            </a:pPr>
            <a:r>
              <a:rPr lang="en-US" sz="2400"/>
              <a:t>a population is created with a group of individuals created randomly. </a:t>
            </a:r>
          </a:p>
          <a:p>
            <a:pPr>
              <a:lnSpc>
                <a:spcPct val="80000"/>
              </a:lnSpc>
            </a:pPr>
            <a:r>
              <a:rPr lang="en-US" sz="2400"/>
              <a:t>The individuals in the population are then evaluated. </a:t>
            </a:r>
          </a:p>
          <a:p>
            <a:pPr>
              <a:lnSpc>
                <a:spcPct val="80000"/>
              </a:lnSpc>
            </a:pPr>
            <a:r>
              <a:rPr lang="en-US" sz="2400"/>
              <a:t>The evaluation function is provided by the programmer and gives the individuals a score based on how well they perform at the given task. </a:t>
            </a:r>
          </a:p>
          <a:p>
            <a:pPr>
              <a:lnSpc>
                <a:spcPct val="80000"/>
              </a:lnSpc>
            </a:pPr>
            <a:r>
              <a:rPr lang="en-US" sz="2400"/>
              <a:t>Two individuals are then selected based on their fitness, the higher the fitness, the higher the chance of being selected. </a:t>
            </a:r>
          </a:p>
          <a:p>
            <a:pPr>
              <a:lnSpc>
                <a:spcPct val="80000"/>
              </a:lnSpc>
            </a:pPr>
            <a:r>
              <a:rPr lang="en-US" sz="2400"/>
              <a:t>These individuals then "reproduce" to create one or more offspring, after which the offspring are mutated randomly. </a:t>
            </a:r>
          </a:p>
          <a:p>
            <a:pPr>
              <a:lnSpc>
                <a:spcPct val="80000"/>
              </a:lnSpc>
            </a:pPr>
            <a:r>
              <a:rPr lang="en-US" sz="2400"/>
              <a:t>This continues until a suitable solution has been found or a certain number of generations have passed, depending on the needs of the programmer.</a:t>
            </a:r>
          </a:p>
        </p:txBody>
      </p:sp>
    </p:spTree>
    <p:extLst>
      <p:ext uri="{BB962C8B-B14F-4D97-AF65-F5344CB8AC3E}">
        <p14:creationId xmlns:p14="http://schemas.microsoft.com/office/powerpoint/2010/main" val="4760666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0659">
                                            <p:txEl>
                                              <p:pRg st="1" end="1"/>
                                            </p:txEl>
                                          </p:spTgt>
                                        </p:tgtEl>
                                        <p:attrNameLst>
                                          <p:attrName>style.visibility</p:attrName>
                                        </p:attrNameLst>
                                      </p:cBhvr>
                                      <p:to>
                                        <p:strVal val="visible"/>
                                      </p:to>
                                    </p:set>
                                    <p:anim calcmode="lin" valueType="num">
                                      <p:cBhvr additive="base">
                                        <p:cTn id="7" dur="500" fill="hold"/>
                                        <p:tgtEl>
                                          <p:spTgt spid="706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06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0659">
                                            <p:txEl>
                                              <p:pRg st="2" end="2"/>
                                            </p:txEl>
                                          </p:spTgt>
                                        </p:tgtEl>
                                        <p:attrNameLst>
                                          <p:attrName>style.visibility</p:attrName>
                                        </p:attrNameLst>
                                      </p:cBhvr>
                                      <p:to>
                                        <p:strVal val="visible"/>
                                      </p:to>
                                    </p:set>
                                    <p:anim calcmode="lin" valueType="num">
                                      <p:cBhvr additive="base">
                                        <p:cTn id="13" dur="500" fill="hold"/>
                                        <p:tgtEl>
                                          <p:spTgt spid="7065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06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0659">
                                            <p:txEl>
                                              <p:pRg st="3" end="3"/>
                                            </p:txEl>
                                          </p:spTgt>
                                        </p:tgtEl>
                                        <p:attrNameLst>
                                          <p:attrName>style.visibility</p:attrName>
                                        </p:attrNameLst>
                                      </p:cBhvr>
                                      <p:to>
                                        <p:strVal val="visible"/>
                                      </p:to>
                                    </p:set>
                                    <p:anim calcmode="lin" valueType="num">
                                      <p:cBhvr additive="base">
                                        <p:cTn id="19" dur="500" fill="hold"/>
                                        <p:tgtEl>
                                          <p:spTgt spid="7065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06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0659">
                                            <p:txEl>
                                              <p:pRg st="4" end="4"/>
                                            </p:txEl>
                                          </p:spTgt>
                                        </p:tgtEl>
                                        <p:attrNameLst>
                                          <p:attrName>style.visibility</p:attrName>
                                        </p:attrNameLst>
                                      </p:cBhvr>
                                      <p:to>
                                        <p:strVal val="visible"/>
                                      </p:to>
                                    </p:set>
                                    <p:anim calcmode="lin" valueType="num">
                                      <p:cBhvr additive="base">
                                        <p:cTn id="25" dur="500" fill="hold"/>
                                        <p:tgtEl>
                                          <p:spTgt spid="7065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06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0659">
                                            <p:txEl>
                                              <p:pRg st="5" end="5"/>
                                            </p:txEl>
                                          </p:spTgt>
                                        </p:tgtEl>
                                        <p:attrNameLst>
                                          <p:attrName>style.visibility</p:attrName>
                                        </p:attrNameLst>
                                      </p:cBhvr>
                                      <p:to>
                                        <p:strVal val="visible"/>
                                      </p:to>
                                    </p:set>
                                    <p:anim calcmode="lin" valueType="num">
                                      <p:cBhvr additive="base">
                                        <p:cTn id="31" dur="500" fill="hold"/>
                                        <p:tgtEl>
                                          <p:spTgt spid="7065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06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0659">
                                            <p:txEl>
                                              <p:pRg st="6" end="6"/>
                                            </p:txEl>
                                          </p:spTgt>
                                        </p:tgtEl>
                                        <p:attrNameLst>
                                          <p:attrName>style.visibility</p:attrName>
                                        </p:attrNameLst>
                                      </p:cBhvr>
                                      <p:to>
                                        <p:strVal val="visible"/>
                                      </p:to>
                                    </p:set>
                                    <p:anim calcmode="lin" valueType="num">
                                      <p:cBhvr additive="base">
                                        <p:cTn id="37" dur="500" fill="hold"/>
                                        <p:tgtEl>
                                          <p:spTgt spid="7065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065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t>General Algorithm for GA </a:t>
            </a:r>
          </a:p>
        </p:txBody>
      </p:sp>
      <p:sp>
        <p:nvSpPr>
          <p:cNvPr id="62467" name="Rectangle 3"/>
          <p:cNvSpPr>
            <a:spLocks noGrp="1" noChangeArrowheads="1"/>
          </p:cNvSpPr>
          <p:nvPr>
            <p:ph type="body" idx="1"/>
          </p:nvPr>
        </p:nvSpPr>
        <p:spPr>
          <a:xfrm>
            <a:off x="609600" y="1600200"/>
            <a:ext cx="10972800" cy="4724400"/>
          </a:xfrm>
        </p:spPr>
        <p:txBody>
          <a:bodyPr/>
          <a:lstStyle/>
          <a:p>
            <a:pPr>
              <a:lnSpc>
                <a:spcPct val="90000"/>
              </a:lnSpc>
            </a:pPr>
            <a:r>
              <a:rPr lang="en-US" sz="2800" b="1"/>
              <a:t>Initialization</a:t>
            </a:r>
          </a:p>
          <a:p>
            <a:pPr>
              <a:lnSpc>
                <a:spcPct val="90000"/>
              </a:lnSpc>
            </a:pPr>
            <a:r>
              <a:rPr lang="en-US" sz="2800"/>
              <a:t>Initially many individual solutions are randomly generated to form an initial population. The population size depends on the nature of the problem, but typically contains several hundreds or thousands of possible solutions. </a:t>
            </a:r>
          </a:p>
          <a:p>
            <a:pPr>
              <a:lnSpc>
                <a:spcPct val="90000"/>
              </a:lnSpc>
            </a:pPr>
            <a:r>
              <a:rPr lang="en-US" sz="2800"/>
              <a:t>Traditionally, the population is generated randomly, covering the entire range of possible solutions (the </a:t>
            </a:r>
            <a:r>
              <a:rPr lang="en-US" sz="2800" i="1"/>
              <a:t>search space</a:t>
            </a:r>
            <a:r>
              <a:rPr lang="en-US" sz="2800"/>
              <a:t>). </a:t>
            </a:r>
          </a:p>
          <a:p>
            <a:pPr>
              <a:lnSpc>
                <a:spcPct val="90000"/>
              </a:lnSpc>
            </a:pPr>
            <a:r>
              <a:rPr lang="en-US" sz="2800"/>
              <a:t>Occasionally, the solutions may be "seeded" in areas where optimal solutions are likely to be found.</a:t>
            </a:r>
          </a:p>
        </p:txBody>
      </p:sp>
    </p:spTree>
    <p:extLst>
      <p:ext uri="{BB962C8B-B14F-4D97-AF65-F5344CB8AC3E}">
        <p14:creationId xmlns:p14="http://schemas.microsoft.com/office/powerpoint/2010/main" val="335094657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General Algorithm for GA</a:t>
            </a:r>
          </a:p>
        </p:txBody>
      </p:sp>
      <p:sp>
        <p:nvSpPr>
          <p:cNvPr id="71683" name="Rectangle 3"/>
          <p:cNvSpPr>
            <a:spLocks noGrp="1" noChangeArrowheads="1"/>
          </p:cNvSpPr>
          <p:nvPr>
            <p:ph type="body" idx="1"/>
          </p:nvPr>
        </p:nvSpPr>
        <p:spPr>
          <a:xfrm>
            <a:off x="609600" y="1600200"/>
            <a:ext cx="10972800" cy="5257800"/>
          </a:xfrm>
        </p:spPr>
        <p:txBody>
          <a:bodyPr/>
          <a:lstStyle/>
          <a:p>
            <a:pPr>
              <a:lnSpc>
                <a:spcPct val="80000"/>
              </a:lnSpc>
            </a:pPr>
            <a:r>
              <a:rPr lang="en-US" sz="2800" b="1"/>
              <a:t>Selection</a:t>
            </a:r>
          </a:p>
          <a:p>
            <a:pPr>
              <a:lnSpc>
                <a:spcPct val="80000"/>
              </a:lnSpc>
            </a:pPr>
            <a:r>
              <a:rPr lang="en-US" sz="2400"/>
              <a:t>During each successive generation, a proportion of the existing population is selected to breed a new generation. </a:t>
            </a:r>
          </a:p>
          <a:p>
            <a:pPr>
              <a:lnSpc>
                <a:spcPct val="80000"/>
              </a:lnSpc>
            </a:pPr>
            <a:r>
              <a:rPr lang="en-US" sz="2400"/>
              <a:t>Individual solutions are selected through a </a:t>
            </a:r>
            <a:r>
              <a:rPr lang="en-US" sz="2400" i="1"/>
              <a:t>fitness-based</a:t>
            </a:r>
            <a:r>
              <a:rPr lang="en-US" sz="2400"/>
              <a:t> process, where fitter solutions (as measured by a fitness function) are typically more likely to be selected. </a:t>
            </a:r>
          </a:p>
          <a:p>
            <a:pPr>
              <a:lnSpc>
                <a:spcPct val="80000"/>
              </a:lnSpc>
            </a:pPr>
            <a:r>
              <a:rPr lang="en-US" sz="2400"/>
              <a:t>Certain selection methods rate the fitness of each solution and preferentially select the best solutions. Other methods rate only a random sample of the population, as this process may be very time-consuming.</a:t>
            </a:r>
          </a:p>
          <a:p>
            <a:pPr>
              <a:lnSpc>
                <a:spcPct val="80000"/>
              </a:lnSpc>
            </a:pPr>
            <a:r>
              <a:rPr lang="en-US" sz="2400"/>
              <a:t>Most functions are stochastic and designed so that a small proportion of less fit solutions are selected. This helps keep the diversity of the population large, preventing premature convergence on poor solutions. Popular and well-studied selection methods include roulette wheel selection and tournament selection.</a:t>
            </a:r>
          </a:p>
        </p:txBody>
      </p:sp>
    </p:spTree>
    <p:extLst>
      <p:ext uri="{BB962C8B-B14F-4D97-AF65-F5344CB8AC3E}">
        <p14:creationId xmlns:p14="http://schemas.microsoft.com/office/powerpoint/2010/main" val="4266967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1303B4CA-EB78-4FA4-8AD0-2561C678CF3F}" type="slidenum">
              <a:rPr lang="en-GB"/>
              <a:pPr/>
              <a:t>9</a:t>
            </a:fld>
            <a:endParaRPr lang="en-GB"/>
          </a:p>
        </p:txBody>
      </p:sp>
      <p:sp>
        <p:nvSpPr>
          <p:cNvPr id="12290" name="Rectangle 2"/>
          <p:cNvSpPr>
            <a:spLocks noGrp="1" noChangeArrowheads="1"/>
          </p:cNvSpPr>
          <p:nvPr>
            <p:ph type="title"/>
          </p:nvPr>
        </p:nvSpPr>
        <p:spPr/>
        <p:txBody>
          <a:bodyPr/>
          <a:lstStyle/>
          <a:p>
            <a:r>
              <a:rPr lang="en-GB" b="1"/>
              <a:t>Who is concerned with NNs? </a:t>
            </a:r>
          </a:p>
        </p:txBody>
      </p:sp>
      <p:sp>
        <p:nvSpPr>
          <p:cNvPr id="12291" name="Rectangle 3"/>
          <p:cNvSpPr>
            <a:spLocks noGrp="1" noChangeArrowheads="1"/>
          </p:cNvSpPr>
          <p:nvPr>
            <p:ph type="body" idx="1"/>
          </p:nvPr>
        </p:nvSpPr>
        <p:spPr/>
        <p:txBody>
          <a:bodyPr/>
          <a:lstStyle/>
          <a:p>
            <a:pPr>
              <a:lnSpc>
                <a:spcPct val="90000"/>
              </a:lnSpc>
            </a:pPr>
            <a:r>
              <a:rPr lang="en-GB" sz="1800">
                <a:solidFill>
                  <a:schemeClr val="hlink"/>
                </a:solidFill>
              </a:rPr>
              <a:t>Computer scientists</a:t>
            </a:r>
            <a:r>
              <a:rPr lang="en-GB" sz="1800"/>
              <a:t> want to find out about the properties of non-symbolic information processing with neural nets and about learning systems in general. </a:t>
            </a:r>
          </a:p>
          <a:p>
            <a:pPr>
              <a:lnSpc>
                <a:spcPct val="90000"/>
              </a:lnSpc>
            </a:pPr>
            <a:r>
              <a:rPr lang="en-GB" sz="1800">
                <a:solidFill>
                  <a:schemeClr val="hlink"/>
                </a:solidFill>
              </a:rPr>
              <a:t>Statisticians</a:t>
            </a:r>
            <a:r>
              <a:rPr lang="en-GB" sz="1800"/>
              <a:t> use neural nets as flexible, nonlinear regression and classification models. </a:t>
            </a:r>
          </a:p>
          <a:p>
            <a:pPr>
              <a:lnSpc>
                <a:spcPct val="90000"/>
              </a:lnSpc>
            </a:pPr>
            <a:r>
              <a:rPr lang="en-GB" sz="1800">
                <a:solidFill>
                  <a:schemeClr val="hlink"/>
                </a:solidFill>
              </a:rPr>
              <a:t>Engineers</a:t>
            </a:r>
            <a:r>
              <a:rPr lang="en-GB" sz="1800"/>
              <a:t> of many kinds exploit the capabilities of neural networks in many areas, such as signal processing and automatic control. </a:t>
            </a:r>
          </a:p>
          <a:p>
            <a:pPr>
              <a:lnSpc>
                <a:spcPct val="90000"/>
              </a:lnSpc>
            </a:pPr>
            <a:r>
              <a:rPr lang="en-GB" sz="1800">
                <a:solidFill>
                  <a:schemeClr val="hlink"/>
                </a:solidFill>
              </a:rPr>
              <a:t>Cognitive scientists</a:t>
            </a:r>
            <a:r>
              <a:rPr lang="en-GB" sz="1800"/>
              <a:t> view neural networks as a possible apparatus to describe models of thinking and consciousness (High-level brain function). </a:t>
            </a:r>
          </a:p>
          <a:p>
            <a:pPr>
              <a:lnSpc>
                <a:spcPct val="90000"/>
              </a:lnSpc>
            </a:pPr>
            <a:r>
              <a:rPr lang="en-GB" sz="1800">
                <a:solidFill>
                  <a:schemeClr val="hlink"/>
                </a:solidFill>
              </a:rPr>
              <a:t>Neuro-physiologists</a:t>
            </a:r>
            <a:r>
              <a:rPr lang="en-GB" sz="1800"/>
              <a:t> use neural networks to describe and explore medium-level brain function (e.g. memory, sensory system, motorics). </a:t>
            </a:r>
          </a:p>
          <a:p>
            <a:pPr>
              <a:lnSpc>
                <a:spcPct val="90000"/>
              </a:lnSpc>
            </a:pPr>
            <a:r>
              <a:rPr lang="en-GB" sz="1800">
                <a:solidFill>
                  <a:schemeClr val="hlink"/>
                </a:solidFill>
              </a:rPr>
              <a:t>Physicists</a:t>
            </a:r>
            <a:r>
              <a:rPr lang="en-GB" sz="1800"/>
              <a:t> use neural networks to model phenomena in statistical mechanics and for a lot of other tasks. </a:t>
            </a:r>
          </a:p>
          <a:p>
            <a:pPr>
              <a:lnSpc>
                <a:spcPct val="90000"/>
              </a:lnSpc>
            </a:pPr>
            <a:r>
              <a:rPr lang="en-GB" sz="1800">
                <a:solidFill>
                  <a:schemeClr val="hlink"/>
                </a:solidFill>
              </a:rPr>
              <a:t>Biologists</a:t>
            </a:r>
            <a:r>
              <a:rPr lang="en-GB" sz="1800"/>
              <a:t> use Neural Networks to interpret nucleotide sequences. </a:t>
            </a:r>
          </a:p>
          <a:p>
            <a:pPr>
              <a:lnSpc>
                <a:spcPct val="90000"/>
              </a:lnSpc>
            </a:pPr>
            <a:r>
              <a:rPr lang="en-GB" sz="1800">
                <a:solidFill>
                  <a:schemeClr val="hlink"/>
                </a:solidFill>
              </a:rPr>
              <a:t>Philosophers</a:t>
            </a:r>
            <a:r>
              <a:rPr lang="en-GB" sz="1800"/>
              <a:t> and some other people may also be interested in Neural Networks for various reasons</a:t>
            </a:r>
          </a:p>
          <a:p>
            <a:pPr>
              <a:lnSpc>
                <a:spcPct val="90000"/>
              </a:lnSpc>
            </a:pPr>
            <a:endParaRPr lang="en-GB" sz="1800"/>
          </a:p>
        </p:txBody>
      </p:sp>
    </p:spTree>
    <p:extLst>
      <p:ext uri="{BB962C8B-B14F-4D97-AF65-F5344CB8AC3E}">
        <p14:creationId xmlns:p14="http://schemas.microsoft.com/office/powerpoint/2010/main" val="240793316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General Algorithm for GA</a:t>
            </a:r>
          </a:p>
        </p:txBody>
      </p:sp>
      <p:sp>
        <p:nvSpPr>
          <p:cNvPr id="72707" name="Rectangle 3"/>
          <p:cNvSpPr>
            <a:spLocks noGrp="1" noChangeArrowheads="1"/>
          </p:cNvSpPr>
          <p:nvPr>
            <p:ph type="body" idx="1"/>
          </p:nvPr>
        </p:nvSpPr>
        <p:spPr>
          <a:xfrm>
            <a:off x="609600" y="1600200"/>
            <a:ext cx="10972800" cy="4800600"/>
          </a:xfrm>
        </p:spPr>
        <p:txBody>
          <a:bodyPr/>
          <a:lstStyle/>
          <a:p>
            <a:r>
              <a:rPr lang="en-US"/>
              <a:t>In roulette wheel selection, individuals are given a probability of being selected that is directly proportionate to their fitness.</a:t>
            </a:r>
          </a:p>
          <a:p>
            <a:pPr>
              <a:buFont typeface="Wingdings" pitchFamily="2" charset="2"/>
              <a:buNone/>
            </a:pPr>
            <a:endParaRPr lang="en-US"/>
          </a:p>
          <a:p>
            <a:r>
              <a:rPr lang="en-US"/>
              <a:t>Two individuals are then chosen randomly based on these probabilities and produce offspring.</a:t>
            </a:r>
          </a:p>
        </p:txBody>
      </p:sp>
    </p:spTree>
    <p:extLst>
      <p:ext uri="{BB962C8B-B14F-4D97-AF65-F5344CB8AC3E}">
        <p14:creationId xmlns:p14="http://schemas.microsoft.com/office/powerpoint/2010/main" val="29675457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diamond(in)">
                                      <p:cBhvr>
                                        <p:cTn id="7" dur="2000"/>
                                        <p:tgtEl>
                                          <p:spTgt spid="727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72707">
                                            <p:txEl>
                                              <p:pRg st="2" end="2"/>
                                            </p:txEl>
                                          </p:spTgt>
                                        </p:tgtEl>
                                        <p:attrNameLst>
                                          <p:attrName>style.visibility</p:attrName>
                                        </p:attrNameLst>
                                      </p:cBhvr>
                                      <p:to>
                                        <p:strVal val="visible"/>
                                      </p:to>
                                    </p:set>
                                    <p:animEffect transition="in" filter="diamond(in)">
                                      <p:cBhvr>
                                        <p:cTn id="12" dur="2000"/>
                                        <p:tgtEl>
                                          <p:spTgt spid="727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General Algorithm for GA</a:t>
            </a:r>
          </a:p>
        </p:txBody>
      </p:sp>
      <p:sp>
        <p:nvSpPr>
          <p:cNvPr id="73731" name="Rectangle 3"/>
          <p:cNvSpPr>
            <a:spLocks noGrp="1" noChangeArrowheads="1"/>
          </p:cNvSpPr>
          <p:nvPr>
            <p:ph type="body" idx="1"/>
          </p:nvPr>
        </p:nvSpPr>
        <p:spPr>
          <a:xfrm>
            <a:off x="609600" y="1600200"/>
            <a:ext cx="10972800" cy="5029200"/>
          </a:xfrm>
        </p:spPr>
        <p:txBody>
          <a:bodyPr>
            <a:normAutofit fontScale="92500" lnSpcReduction="20000"/>
          </a:bodyPr>
          <a:lstStyle/>
          <a:p>
            <a:pPr>
              <a:lnSpc>
                <a:spcPct val="80000"/>
              </a:lnSpc>
              <a:buFont typeface="Wingdings" pitchFamily="2" charset="2"/>
              <a:buNone/>
            </a:pPr>
            <a:r>
              <a:rPr lang="en-US" sz="1200"/>
              <a:t>	 </a:t>
            </a:r>
            <a:r>
              <a:rPr lang="en-US" sz="2800"/>
              <a:t>Roulette Wheel’s Selection Pseudo Code:</a:t>
            </a:r>
          </a:p>
          <a:p>
            <a:pPr>
              <a:lnSpc>
                <a:spcPct val="80000"/>
              </a:lnSpc>
              <a:buFont typeface="Wingdings" pitchFamily="2" charset="2"/>
              <a:buNone/>
            </a:pPr>
            <a:r>
              <a:rPr lang="en-US" sz="1200"/>
              <a:t>	</a:t>
            </a:r>
          </a:p>
          <a:p>
            <a:pPr>
              <a:lnSpc>
                <a:spcPct val="80000"/>
              </a:lnSpc>
              <a:buFont typeface="Wingdings" pitchFamily="2" charset="2"/>
              <a:buNone/>
            </a:pPr>
            <a:r>
              <a:rPr lang="en-US" sz="1200"/>
              <a:t>	</a:t>
            </a:r>
            <a:r>
              <a:rPr lang="en-US" sz="1600"/>
              <a:t>for all members of population</a:t>
            </a:r>
          </a:p>
          <a:p>
            <a:pPr>
              <a:lnSpc>
                <a:spcPct val="80000"/>
              </a:lnSpc>
              <a:buFont typeface="Wingdings" pitchFamily="2" charset="2"/>
              <a:buNone/>
            </a:pPr>
            <a:r>
              <a:rPr lang="en-US" sz="1600"/>
              <a:t>		sum += fitness of this individual</a:t>
            </a:r>
          </a:p>
          <a:p>
            <a:pPr>
              <a:lnSpc>
                <a:spcPct val="80000"/>
              </a:lnSpc>
              <a:buFont typeface="Wingdings" pitchFamily="2" charset="2"/>
              <a:buNone/>
            </a:pPr>
            <a:r>
              <a:rPr lang="en-US" sz="1600"/>
              <a:t>	end for </a:t>
            </a:r>
          </a:p>
          <a:p>
            <a:pPr>
              <a:lnSpc>
                <a:spcPct val="80000"/>
              </a:lnSpc>
              <a:buFont typeface="Wingdings" pitchFamily="2" charset="2"/>
              <a:buNone/>
            </a:pPr>
            <a:r>
              <a:rPr lang="en-US" sz="1600"/>
              <a:t>	for all members of population </a:t>
            </a:r>
          </a:p>
          <a:p>
            <a:pPr>
              <a:lnSpc>
                <a:spcPct val="80000"/>
              </a:lnSpc>
              <a:buFont typeface="Wingdings" pitchFamily="2" charset="2"/>
              <a:buNone/>
            </a:pPr>
            <a:r>
              <a:rPr lang="en-US" sz="1600"/>
              <a:t>		probability = sum of probabilities + (fitness / sum) </a:t>
            </a:r>
          </a:p>
          <a:p>
            <a:pPr>
              <a:lnSpc>
                <a:spcPct val="80000"/>
              </a:lnSpc>
              <a:buFont typeface="Wingdings" pitchFamily="2" charset="2"/>
              <a:buNone/>
            </a:pPr>
            <a:r>
              <a:rPr lang="en-US" sz="1600"/>
              <a:t>		sum of probabilities += probability </a:t>
            </a:r>
          </a:p>
          <a:p>
            <a:pPr>
              <a:lnSpc>
                <a:spcPct val="80000"/>
              </a:lnSpc>
              <a:buFont typeface="Wingdings" pitchFamily="2" charset="2"/>
              <a:buNone/>
            </a:pPr>
            <a:r>
              <a:rPr lang="en-US" sz="1600"/>
              <a:t>	end for </a:t>
            </a:r>
          </a:p>
          <a:p>
            <a:pPr>
              <a:lnSpc>
                <a:spcPct val="80000"/>
              </a:lnSpc>
              <a:buFont typeface="Wingdings" pitchFamily="2" charset="2"/>
              <a:buNone/>
            </a:pPr>
            <a:r>
              <a:rPr lang="en-US" sz="1600"/>
              <a:t>	loop until new population is full </a:t>
            </a:r>
          </a:p>
          <a:p>
            <a:pPr>
              <a:lnSpc>
                <a:spcPct val="80000"/>
              </a:lnSpc>
              <a:buFont typeface="Wingdings" pitchFamily="2" charset="2"/>
              <a:buNone/>
            </a:pPr>
            <a:r>
              <a:rPr lang="en-US" sz="1600"/>
              <a:t>		do this twice </a:t>
            </a:r>
          </a:p>
          <a:p>
            <a:pPr>
              <a:lnSpc>
                <a:spcPct val="80000"/>
              </a:lnSpc>
              <a:buFont typeface="Wingdings" pitchFamily="2" charset="2"/>
              <a:buNone/>
            </a:pPr>
            <a:r>
              <a:rPr lang="en-US" sz="1600"/>
              <a:t>			number = Random between 0 and 1 </a:t>
            </a:r>
          </a:p>
          <a:p>
            <a:pPr>
              <a:lnSpc>
                <a:spcPct val="80000"/>
              </a:lnSpc>
              <a:buFont typeface="Wingdings" pitchFamily="2" charset="2"/>
              <a:buNone/>
            </a:pPr>
            <a:r>
              <a:rPr lang="en-US" sz="1600"/>
              <a:t>			for all members of population</a:t>
            </a:r>
          </a:p>
          <a:p>
            <a:pPr>
              <a:lnSpc>
                <a:spcPct val="80000"/>
              </a:lnSpc>
              <a:buFont typeface="Wingdings" pitchFamily="2" charset="2"/>
              <a:buNone/>
            </a:pPr>
            <a:r>
              <a:rPr lang="en-US" sz="1600"/>
              <a:t>				if number &gt; probability but less than next probability then 				you have been selected </a:t>
            </a:r>
          </a:p>
          <a:p>
            <a:pPr>
              <a:lnSpc>
                <a:spcPct val="80000"/>
              </a:lnSpc>
              <a:buFont typeface="Wingdings" pitchFamily="2" charset="2"/>
              <a:buNone/>
            </a:pPr>
            <a:r>
              <a:rPr lang="en-US" sz="1600"/>
              <a:t>			end for </a:t>
            </a:r>
          </a:p>
          <a:p>
            <a:pPr>
              <a:lnSpc>
                <a:spcPct val="80000"/>
              </a:lnSpc>
              <a:buFont typeface="Wingdings" pitchFamily="2" charset="2"/>
              <a:buNone/>
            </a:pPr>
            <a:r>
              <a:rPr lang="en-US" sz="1600"/>
              <a:t>		end</a:t>
            </a:r>
          </a:p>
          <a:p>
            <a:pPr>
              <a:lnSpc>
                <a:spcPct val="80000"/>
              </a:lnSpc>
              <a:buFont typeface="Wingdings" pitchFamily="2" charset="2"/>
              <a:buNone/>
            </a:pPr>
            <a:r>
              <a:rPr lang="en-US" sz="1600"/>
              <a:t> 		create offspring </a:t>
            </a:r>
          </a:p>
          <a:p>
            <a:pPr>
              <a:lnSpc>
                <a:spcPct val="80000"/>
              </a:lnSpc>
              <a:buFont typeface="Wingdings" pitchFamily="2" charset="2"/>
              <a:buNone/>
            </a:pPr>
            <a:r>
              <a:rPr lang="en-US" sz="1600"/>
              <a:t>	end loop </a:t>
            </a:r>
          </a:p>
        </p:txBody>
      </p:sp>
    </p:spTree>
    <p:extLst>
      <p:ext uri="{BB962C8B-B14F-4D97-AF65-F5344CB8AC3E}">
        <p14:creationId xmlns:p14="http://schemas.microsoft.com/office/powerpoint/2010/main" val="12005432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t>General Algorithm for GA</a:t>
            </a:r>
          </a:p>
        </p:txBody>
      </p:sp>
      <p:sp>
        <p:nvSpPr>
          <p:cNvPr id="79875" name="Rectangle 3"/>
          <p:cNvSpPr>
            <a:spLocks noGrp="1" noChangeArrowheads="1"/>
          </p:cNvSpPr>
          <p:nvPr>
            <p:ph type="body" idx="1"/>
          </p:nvPr>
        </p:nvSpPr>
        <p:spPr>
          <a:xfrm>
            <a:off x="609600" y="1600200"/>
            <a:ext cx="10972800" cy="5029200"/>
          </a:xfrm>
        </p:spPr>
        <p:txBody>
          <a:bodyPr/>
          <a:lstStyle/>
          <a:p>
            <a:pPr>
              <a:lnSpc>
                <a:spcPct val="90000"/>
              </a:lnSpc>
            </a:pPr>
            <a:r>
              <a:rPr lang="en-US" sz="2800" b="1"/>
              <a:t>Reproduction</a:t>
            </a:r>
          </a:p>
          <a:p>
            <a:pPr>
              <a:lnSpc>
                <a:spcPct val="90000"/>
              </a:lnSpc>
            </a:pPr>
            <a:r>
              <a:rPr lang="en-US" sz="2400"/>
              <a:t>The next step is to generate a second generation population of solutions from those selected through genetic operators: </a:t>
            </a:r>
          </a:p>
          <a:p>
            <a:pPr>
              <a:lnSpc>
                <a:spcPct val="90000"/>
              </a:lnSpc>
              <a:buFont typeface="Wingdings" pitchFamily="2" charset="2"/>
              <a:buNone/>
            </a:pPr>
            <a:r>
              <a:rPr lang="en-US" sz="2400"/>
              <a:t>	crossover (also called recombination), and/or mutation.</a:t>
            </a:r>
          </a:p>
          <a:p>
            <a:pPr>
              <a:lnSpc>
                <a:spcPct val="90000"/>
              </a:lnSpc>
            </a:pPr>
            <a:r>
              <a:rPr lang="en-US" sz="2400"/>
              <a:t>For each new solution to be produced, a pair of "parent" solutions is selected for breeding from the pool selected previously. </a:t>
            </a:r>
          </a:p>
          <a:p>
            <a:pPr>
              <a:lnSpc>
                <a:spcPct val="90000"/>
              </a:lnSpc>
            </a:pPr>
            <a:r>
              <a:rPr lang="en-US" sz="2400"/>
              <a:t>By producing a "child" solution using the above methods of crossover and mutation, a new solution is created which typically shares many of the characteristics of its "parents". New parents are selected for each child, and the process continues until a new population of solutions of appropriate size is generated.</a:t>
            </a:r>
          </a:p>
        </p:txBody>
      </p:sp>
    </p:spTree>
    <p:extLst>
      <p:ext uri="{BB962C8B-B14F-4D97-AF65-F5344CB8AC3E}">
        <p14:creationId xmlns:p14="http://schemas.microsoft.com/office/powerpoint/2010/main" val="16334015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9875">
                                            <p:txEl>
                                              <p:pRg st="2" end="2"/>
                                            </p:txEl>
                                          </p:spTgt>
                                        </p:tgtEl>
                                        <p:attrNameLst>
                                          <p:attrName>style.visibility</p:attrName>
                                        </p:attrNameLst>
                                      </p:cBhvr>
                                      <p:to>
                                        <p:strVal val="visible"/>
                                      </p:to>
                                    </p:set>
                                    <p:animEffect transition="in" filter="blinds(horizontal)">
                                      <p:cBhvr>
                                        <p:cTn id="7" dur="500"/>
                                        <p:tgtEl>
                                          <p:spTgt spid="79875">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9875">
                                            <p:txEl>
                                              <p:pRg st="3" end="3"/>
                                            </p:txEl>
                                          </p:spTgt>
                                        </p:tgtEl>
                                        <p:attrNameLst>
                                          <p:attrName>style.visibility</p:attrName>
                                        </p:attrNameLst>
                                      </p:cBhvr>
                                      <p:to>
                                        <p:strVal val="visible"/>
                                      </p:to>
                                    </p:set>
                                    <p:animEffect transition="in" filter="blinds(horizontal)">
                                      <p:cBhvr>
                                        <p:cTn id="12" dur="500"/>
                                        <p:tgtEl>
                                          <p:spTgt spid="79875">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9875">
                                            <p:txEl>
                                              <p:pRg st="4" end="4"/>
                                            </p:txEl>
                                          </p:spTgt>
                                        </p:tgtEl>
                                        <p:attrNameLst>
                                          <p:attrName>style.visibility</p:attrName>
                                        </p:attrNameLst>
                                      </p:cBhvr>
                                      <p:to>
                                        <p:strVal val="visible"/>
                                      </p:to>
                                    </p:set>
                                    <p:animEffect transition="in" filter="blinds(horizontal)">
                                      <p:cBhvr>
                                        <p:cTn id="17" dur="500"/>
                                        <p:tgtEl>
                                          <p:spTgt spid="798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t>General Algorithm for GA</a:t>
            </a:r>
          </a:p>
        </p:txBody>
      </p:sp>
      <p:sp>
        <p:nvSpPr>
          <p:cNvPr id="80899" name="Rectangle 3"/>
          <p:cNvSpPr>
            <a:spLocks noGrp="1" noChangeArrowheads="1"/>
          </p:cNvSpPr>
          <p:nvPr>
            <p:ph type="body" idx="1"/>
          </p:nvPr>
        </p:nvSpPr>
        <p:spPr>
          <a:xfrm>
            <a:off x="609600" y="1600200"/>
            <a:ext cx="10972800" cy="4724400"/>
          </a:xfrm>
        </p:spPr>
        <p:txBody>
          <a:bodyPr/>
          <a:lstStyle/>
          <a:p>
            <a:pPr>
              <a:lnSpc>
                <a:spcPct val="90000"/>
              </a:lnSpc>
            </a:pPr>
            <a:r>
              <a:rPr lang="en-US"/>
              <a:t>These processes ultimately result in the next generation population of chromosomes that is different from the initial generation. </a:t>
            </a:r>
          </a:p>
          <a:p>
            <a:pPr>
              <a:lnSpc>
                <a:spcPct val="90000"/>
              </a:lnSpc>
            </a:pPr>
            <a:endParaRPr lang="en-US"/>
          </a:p>
          <a:p>
            <a:pPr>
              <a:lnSpc>
                <a:spcPct val="90000"/>
              </a:lnSpc>
            </a:pPr>
            <a:r>
              <a:rPr lang="en-US"/>
              <a:t>Generally the average fitness will have increased by this procedure for the population, since only the best organisms from the first generation are selected for breeding, along with a small proportion of less fit solutions, for reasons already mentioned above.</a:t>
            </a:r>
          </a:p>
          <a:p>
            <a:pPr>
              <a:lnSpc>
                <a:spcPct val="90000"/>
              </a:lnSpc>
            </a:pPr>
            <a:endParaRPr lang="en-US"/>
          </a:p>
        </p:txBody>
      </p:sp>
    </p:spTree>
    <p:extLst>
      <p:ext uri="{BB962C8B-B14F-4D97-AF65-F5344CB8AC3E}">
        <p14:creationId xmlns:p14="http://schemas.microsoft.com/office/powerpoint/2010/main" val="23393861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z="4000"/>
              <a:t>Crossover</a:t>
            </a:r>
            <a:br>
              <a:rPr lang="en-US" sz="4000"/>
            </a:br>
            <a:endParaRPr lang="en-US" sz="4000"/>
          </a:p>
        </p:txBody>
      </p:sp>
      <p:sp>
        <p:nvSpPr>
          <p:cNvPr id="81923" name="Rectangle 3"/>
          <p:cNvSpPr>
            <a:spLocks noGrp="1" noChangeArrowheads="1"/>
          </p:cNvSpPr>
          <p:nvPr>
            <p:ph type="body" idx="1"/>
          </p:nvPr>
        </p:nvSpPr>
        <p:spPr>
          <a:xfrm>
            <a:off x="609600" y="1295400"/>
            <a:ext cx="10972800" cy="5410200"/>
          </a:xfrm>
        </p:spPr>
        <p:txBody>
          <a:bodyPr/>
          <a:lstStyle/>
          <a:p>
            <a:pPr>
              <a:lnSpc>
                <a:spcPct val="80000"/>
              </a:lnSpc>
            </a:pPr>
            <a:r>
              <a:rPr lang="en-US" sz="2400"/>
              <a:t>the most common type is single point crossover. In single point crossover, you choose a locus at which you swap the remaining alleles from on parent to the other. This is complex and is best understood visually.</a:t>
            </a:r>
          </a:p>
          <a:p>
            <a:pPr>
              <a:lnSpc>
                <a:spcPct val="80000"/>
              </a:lnSpc>
            </a:pPr>
            <a:r>
              <a:rPr lang="en-US" sz="2400"/>
              <a:t>As you can see, the children take one section of the chromosome from each parent. </a:t>
            </a:r>
          </a:p>
          <a:p>
            <a:pPr>
              <a:lnSpc>
                <a:spcPct val="80000"/>
              </a:lnSpc>
            </a:pPr>
            <a:r>
              <a:rPr lang="en-US" sz="2400"/>
              <a:t>The point at which the chromosome is broken depends on the randomly selected crossover point. </a:t>
            </a:r>
          </a:p>
          <a:p>
            <a:pPr>
              <a:lnSpc>
                <a:spcPct val="80000"/>
              </a:lnSpc>
            </a:pPr>
            <a:r>
              <a:rPr lang="en-US" sz="2400"/>
              <a:t>This particular method is called single point crossover because only one crossover point exists. Sometimes only child 1 or child 2 is created, but oftentimes both offspring are created and put into the new population. </a:t>
            </a:r>
          </a:p>
          <a:p>
            <a:pPr>
              <a:lnSpc>
                <a:spcPct val="80000"/>
              </a:lnSpc>
            </a:pPr>
            <a:r>
              <a:rPr lang="en-US" sz="2400"/>
              <a:t>Crossover does not always occur, however. Sometimes, based on a set probability, no crossover occurs and the parents are copied directly to the new population. The probability of crossover occurring is usually 60% to 70%.</a:t>
            </a:r>
          </a:p>
        </p:txBody>
      </p:sp>
    </p:spTree>
    <p:extLst>
      <p:ext uri="{BB962C8B-B14F-4D97-AF65-F5344CB8AC3E}">
        <p14:creationId xmlns:p14="http://schemas.microsoft.com/office/powerpoint/2010/main" val="69011675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z="4000"/>
              <a:t>Crossover</a:t>
            </a:r>
            <a:br>
              <a:rPr lang="en-US" sz="4000"/>
            </a:br>
            <a:endParaRPr lang="en-US" sz="4000"/>
          </a:p>
        </p:txBody>
      </p:sp>
      <p:sp>
        <p:nvSpPr>
          <p:cNvPr id="82947" name="Rectangle 3"/>
          <p:cNvSpPr>
            <a:spLocks noGrp="1" noChangeArrowheads="1"/>
          </p:cNvSpPr>
          <p:nvPr>
            <p:ph type="body" idx="1"/>
          </p:nvPr>
        </p:nvSpPr>
        <p:spPr/>
        <p:txBody>
          <a:bodyPr/>
          <a:lstStyle/>
          <a:p>
            <a:endParaRPr lang="en-US"/>
          </a:p>
        </p:txBody>
      </p:sp>
      <p:pic>
        <p:nvPicPr>
          <p:cNvPr id="829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2743200"/>
            <a:ext cx="8534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20716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b="0"/>
              <a:t>Mutation</a:t>
            </a:r>
          </a:p>
        </p:txBody>
      </p:sp>
      <p:sp>
        <p:nvSpPr>
          <p:cNvPr id="83971" name="Rectangle 3"/>
          <p:cNvSpPr>
            <a:spLocks noGrp="1" noChangeArrowheads="1"/>
          </p:cNvSpPr>
          <p:nvPr>
            <p:ph type="body" idx="1"/>
          </p:nvPr>
        </p:nvSpPr>
        <p:spPr>
          <a:xfrm>
            <a:off x="609600" y="1600200"/>
            <a:ext cx="10972800" cy="4953000"/>
          </a:xfrm>
        </p:spPr>
        <p:txBody>
          <a:bodyPr/>
          <a:lstStyle/>
          <a:p>
            <a:pPr>
              <a:lnSpc>
                <a:spcPct val="80000"/>
              </a:lnSpc>
            </a:pPr>
            <a:endParaRPr lang="en-US" sz="2400"/>
          </a:p>
          <a:p>
            <a:pPr>
              <a:lnSpc>
                <a:spcPct val="80000"/>
              </a:lnSpc>
            </a:pPr>
            <a:r>
              <a:rPr lang="en-US" sz="2400"/>
              <a:t>After selection and crossover, you now have a new population full of individuals. </a:t>
            </a:r>
          </a:p>
          <a:p>
            <a:pPr>
              <a:lnSpc>
                <a:spcPct val="80000"/>
              </a:lnSpc>
            </a:pPr>
            <a:r>
              <a:rPr lang="en-US" sz="2400"/>
              <a:t>Some are directly copied, and others are produced by crossover. </a:t>
            </a:r>
          </a:p>
          <a:p>
            <a:pPr>
              <a:lnSpc>
                <a:spcPct val="80000"/>
              </a:lnSpc>
            </a:pPr>
            <a:r>
              <a:rPr lang="en-US" sz="2400"/>
              <a:t>In order to ensure that the individuals are not all exactly the same, you allow for a small chance of mutation. </a:t>
            </a:r>
          </a:p>
          <a:p>
            <a:pPr>
              <a:lnSpc>
                <a:spcPct val="80000"/>
              </a:lnSpc>
            </a:pPr>
            <a:r>
              <a:rPr lang="en-US" sz="2400"/>
              <a:t>You loop through all the alleles of all the individuals, and if that allele is selected for mutation, you can either change it by a small amount or replace it with a new value. The probability of mutation is usually between 1 and 2 tenths of a percent. </a:t>
            </a:r>
          </a:p>
          <a:p>
            <a:pPr>
              <a:lnSpc>
                <a:spcPct val="80000"/>
              </a:lnSpc>
            </a:pPr>
            <a:r>
              <a:rPr lang="en-US" sz="2400"/>
              <a:t>Mutation is fairly simple. You just change the selected alleles based on what you feel is necessary and move on. Mutation is, however, vital to ensuring genetic diversity within the population.</a:t>
            </a:r>
          </a:p>
        </p:txBody>
      </p:sp>
    </p:spTree>
    <p:extLst>
      <p:ext uri="{BB962C8B-B14F-4D97-AF65-F5344CB8AC3E}">
        <p14:creationId xmlns:p14="http://schemas.microsoft.com/office/powerpoint/2010/main" val="155472117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b="0"/>
              <a:t>Mutation</a:t>
            </a:r>
          </a:p>
        </p:txBody>
      </p:sp>
      <p:sp>
        <p:nvSpPr>
          <p:cNvPr id="84995" name="Rectangle 3"/>
          <p:cNvSpPr>
            <a:spLocks noGrp="1" noChangeArrowheads="1"/>
          </p:cNvSpPr>
          <p:nvPr>
            <p:ph type="body" idx="1"/>
          </p:nvPr>
        </p:nvSpPr>
        <p:spPr/>
        <p:txBody>
          <a:bodyPr/>
          <a:lstStyle/>
          <a:p>
            <a:pPr>
              <a:buFont typeface="Wingdings" pitchFamily="2" charset="2"/>
              <a:buNone/>
            </a:pPr>
            <a:endParaRPr lang="en-US"/>
          </a:p>
        </p:txBody>
      </p:sp>
      <p:pic>
        <p:nvPicPr>
          <p:cNvPr id="849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819400"/>
            <a:ext cx="73152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82110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t>General Algorithm for GA</a:t>
            </a:r>
          </a:p>
        </p:txBody>
      </p:sp>
      <p:sp>
        <p:nvSpPr>
          <p:cNvPr id="92163" name="Rectangle 3"/>
          <p:cNvSpPr>
            <a:spLocks noGrp="1" noChangeArrowheads="1"/>
          </p:cNvSpPr>
          <p:nvPr>
            <p:ph type="body" idx="1"/>
          </p:nvPr>
        </p:nvSpPr>
        <p:spPr>
          <a:xfrm>
            <a:off x="609600" y="1600200"/>
            <a:ext cx="10972800" cy="4953000"/>
          </a:xfrm>
        </p:spPr>
        <p:txBody>
          <a:bodyPr/>
          <a:lstStyle/>
          <a:p>
            <a:pPr>
              <a:lnSpc>
                <a:spcPct val="90000"/>
              </a:lnSpc>
            </a:pPr>
            <a:r>
              <a:rPr lang="en-US" b="1"/>
              <a:t>Termination</a:t>
            </a:r>
          </a:p>
          <a:p>
            <a:pPr>
              <a:lnSpc>
                <a:spcPct val="90000"/>
              </a:lnSpc>
            </a:pPr>
            <a:r>
              <a:rPr lang="en-US" sz="2800"/>
              <a:t>This generational process is repeated until a termination condition has been reached. </a:t>
            </a:r>
          </a:p>
          <a:p>
            <a:pPr>
              <a:lnSpc>
                <a:spcPct val="90000"/>
              </a:lnSpc>
            </a:pPr>
            <a:r>
              <a:rPr lang="en-US" sz="2800"/>
              <a:t>Common terminating conditions are:</a:t>
            </a:r>
          </a:p>
          <a:p>
            <a:pPr lvl="1">
              <a:lnSpc>
                <a:spcPct val="90000"/>
              </a:lnSpc>
            </a:pPr>
            <a:r>
              <a:rPr lang="en-US" sz="2400"/>
              <a:t>A solution is found that satisfies minimum criteria </a:t>
            </a:r>
          </a:p>
          <a:p>
            <a:pPr lvl="1">
              <a:lnSpc>
                <a:spcPct val="90000"/>
              </a:lnSpc>
            </a:pPr>
            <a:r>
              <a:rPr lang="en-US" sz="2400"/>
              <a:t>Fixed number of generations reached </a:t>
            </a:r>
          </a:p>
          <a:p>
            <a:pPr lvl="1">
              <a:lnSpc>
                <a:spcPct val="90000"/>
              </a:lnSpc>
            </a:pPr>
            <a:r>
              <a:rPr lang="en-US" sz="2400"/>
              <a:t>Allocated budget (computation time/money) reached </a:t>
            </a:r>
          </a:p>
          <a:p>
            <a:pPr lvl="1">
              <a:lnSpc>
                <a:spcPct val="90000"/>
              </a:lnSpc>
            </a:pPr>
            <a:r>
              <a:rPr lang="en-US" sz="2400"/>
              <a:t>The highest ranking solution's fitness is reaching or has reached a plateau such that successive iterations no longer produce better results </a:t>
            </a:r>
          </a:p>
          <a:p>
            <a:pPr lvl="1">
              <a:lnSpc>
                <a:spcPct val="90000"/>
              </a:lnSpc>
            </a:pPr>
            <a:r>
              <a:rPr lang="en-US" sz="2400"/>
              <a:t>Manual inspection </a:t>
            </a:r>
          </a:p>
          <a:p>
            <a:pPr lvl="1">
              <a:lnSpc>
                <a:spcPct val="90000"/>
              </a:lnSpc>
            </a:pPr>
            <a:r>
              <a:rPr lang="en-US" sz="2400"/>
              <a:t>Any Combinations of the above</a:t>
            </a:r>
          </a:p>
        </p:txBody>
      </p:sp>
    </p:spTree>
    <p:extLst>
      <p:ext uri="{BB962C8B-B14F-4D97-AF65-F5344CB8AC3E}">
        <p14:creationId xmlns:p14="http://schemas.microsoft.com/office/powerpoint/2010/main" val="4137357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92163">
                                            <p:txEl>
                                              <p:pRg st="3" end="3"/>
                                            </p:txEl>
                                          </p:spTgt>
                                        </p:tgtEl>
                                        <p:attrNameLst>
                                          <p:attrName>style.visibility</p:attrName>
                                        </p:attrNameLst>
                                      </p:cBhvr>
                                      <p:to>
                                        <p:strVal val="visible"/>
                                      </p:to>
                                    </p:set>
                                    <p:animEffect transition="in" filter="box(in)">
                                      <p:cBhvr>
                                        <p:cTn id="7" dur="500"/>
                                        <p:tgtEl>
                                          <p:spTgt spid="9216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92163">
                                            <p:txEl>
                                              <p:pRg st="4" end="4"/>
                                            </p:txEl>
                                          </p:spTgt>
                                        </p:tgtEl>
                                        <p:attrNameLst>
                                          <p:attrName>style.visibility</p:attrName>
                                        </p:attrNameLst>
                                      </p:cBhvr>
                                      <p:to>
                                        <p:strVal val="visible"/>
                                      </p:to>
                                    </p:set>
                                    <p:animEffect transition="in" filter="box(in)">
                                      <p:cBhvr>
                                        <p:cTn id="12" dur="500"/>
                                        <p:tgtEl>
                                          <p:spTgt spid="92163">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92163">
                                            <p:txEl>
                                              <p:pRg st="5" end="5"/>
                                            </p:txEl>
                                          </p:spTgt>
                                        </p:tgtEl>
                                        <p:attrNameLst>
                                          <p:attrName>style.visibility</p:attrName>
                                        </p:attrNameLst>
                                      </p:cBhvr>
                                      <p:to>
                                        <p:strVal val="visible"/>
                                      </p:to>
                                    </p:set>
                                    <p:animEffect transition="in" filter="box(in)">
                                      <p:cBhvr>
                                        <p:cTn id="17" dur="500"/>
                                        <p:tgtEl>
                                          <p:spTgt spid="92163">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92163">
                                            <p:txEl>
                                              <p:pRg st="6" end="6"/>
                                            </p:txEl>
                                          </p:spTgt>
                                        </p:tgtEl>
                                        <p:attrNameLst>
                                          <p:attrName>style.visibility</p:attrName>
                                        </p:attrNameLst>
                                      </p:cBhvr>
                                      <p:to>
                                        <p:strVal val="visible"/>
                                      </p:to>
                                    </p:set>
                                    <p:animEffect transition="in" filter="box(in)">
                                      <p:cBhvr>
                                        <p:cTn id="22" dur="500"/>
                                        <p:tgtEl>
                                          <p:spTgt spid="92163">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92163">
                                            <p:txEl>
                                              <p:pRg st="7" end="7"/>
                                            </p:txEl>
                                          </p:spTgt>
                                        </p:tgtEl>
                                        <p:attrNameLst>
                                          <p:attrName>style.visibility</p:attrName>
                                        </p:attrNameLst>
                                      </p:cBhvr>
                                      <p:to>
                                        <p:strVal val="visible"/>
                                      </p:to>
                                    </p:set>
                                    <p:animEffect transition="in" filter="box(in)">
                                      <p:cBhvr>
                                        <p:cTn id="27" dur="500"/>
                                        <p:tgtEl>
                                          <p:spTgt spid="92163">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92163">
                                            <p:txEl>
                                              <p:pRg st="8" end="8"/>
                                            </p:txEl>
                                          </p:spTgt>
                                        </p:tgtEl>
                                        <p:attrNameLst>
                                          <p:attrName>style.visibility</p:attrName>
                                        </p:attrNameLst>
                                      </p:cBhvr>
                                      <p:to>
                                        <p:strVal val="visible"/>
                                      </p:to>
                                    </p:set>
                                    <p:animEffect transition="in" filter="box(in)">
                                      <p:cBhvr>
                                        <p:cTn id="32" dur="500"/>
                                        <p:tgtEl>
                                          <p:spTgt spid="9216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t>GA Pseudo-code </a:t>
            </a:r>
          </a:p>
        </p:txBody>
      </p:sp>
      <p:sp>
        <p:nvSpPr>
          <p:cNvPr id="94211" name="Rectangle 3"/>
          <p:cNvSpPr>
            <a:spLocks noGrp="1" noChangeArrowheads="1"/>
          </p:cNvSpPr>
          <p:nvPr>
            <p:ph type="body" idx="1"/>
          </p:nvPr>
        </p:nvSpPr>
        <p:spPr>
          <a:xfrm>
            <a:off x="609600" y="1600200"/>
            <a:ext cx="10972800" cy="4724400"/>
          </a:xfrm>
        </p:spPr>
        <p:txBody>
          <a:bodyPr/>
          <a:lstStyle/>
          <a:p>
            <a:pPr marL="609600" indent="-609600">
              <a:lnSpc>
                <a:spcPct val="80000"/>
              </a:lnSpc>
              <a:buFont typeface="Wingdings" pitchFamily="2" charset="2"/>
              <a:buNone/>
            </a:pPr>
            <a:r>
              <a:rPr lang="en-US" sz="2000"/>
              <a:t>	Choose initial population</a:t>
            </a:r>
          </a:p>
          <a:p>
            <a:pPr marL="609600" indent="-609600">
              <a:lnSpc>
                <a:spcPct val="80000"/>
              </a:lnSpc>
              <a:buFont typeface="Wingdings" pitchFamily="2" charset="2"/>
              <a:buNone/>
            </a:pPr>
            <a:r>
              <a:rPr lang="en-US" sz="2000"/>
              <a:t>	Evaluate the fitness of each individual in the population </a:t>
            </a:r>
          </a:p>
          <a:p>
            <a:pPr marL="609600" indent="-609600">
              <a:lnSpc>
                <a:spcPct val="80000"/>
              </a:lnSpc>
              <a:buFont typeface="Wingdings" pitchFamily="2" charset="2"/>
              <a:buNone/>
            </a:pPr>
            <a:r>
              <a:rPr lang="en-US" sz="2000"/>
              <a:t>	Repeat </a:t>
            </a:r>
          </a:p>
          <a:p>
            <a:pPr marL="609600" indent="-609600">
              <a:lnSpc>
                <a:spcPct val="80000"/>
              </a:lnSpc>
              <a:buFont typeface="Wingdings" pitchFamily="2" charset="2"/>
              <a:buNone/>
            </a:pPr>
            <a:endParaRPr lang="en-US" sz="2000"/>
          </a:p>
          <a:p>
            <a:pPr marL="990600" lvl="1" indent="-533400">
              <a:lnSpc>
                <a:spcPct val="80000"/>
              </a:lnSpc>
              <a:buFont typeface="Wingdings" pitchFamily="2" charset="2"/>
              <a:buNone/>
            </a:pPr>
            <a:r>
              <a:rPr lang="en-US" sz="1800"/>
              <a:t>	</a:t>
            </a:r>
            <a:r>
              <a:rPr lang="en-US" sz="2000"/>
              <a:t>Select best-ranking individuals to reproduce</a:t>
            </a:r>
          </a:p>
          <a:p>
            <a:pPr marL="990600" lvl="1" indent="-533400">
              <a:lnSpc>
                <a:spcPct val="80000"/>
              </a:lnSpc>
              <a:buFont typeface="Wingdings" pitchFamily="2" charset="2"/>
              <a:buNone/>
            </a:pPr>
            <a:endParaRPr lang="en-US" sz="2000"/>
          </a:p>
          <a:p>
            <a:pPr marL="990600" lvl="1" indent="-533400">
              <a:lnSpc>
                <a:spcPct val="80000"/>
              </a:lnSpc>
              <a:buFont typeface="Wingdings" pitchFamily="2" charset="2"/>
              <a:buNone/>
            </a:pPr>
            <a:r>
              <a:rPr lang="en-US" sz="2000"/>
              <a:t>	Breed new generation through crossover and mutation (genetic operations) and give birth to offspring</a:t>
            </a:r>
          </a:p>
          <a:p>
            <a:pPr marL="990600" lvl="1" indent="-533400">
              <a:lnSpc>
                <a:spcPct val="80000"/>
              </a:lnSpc>
              <a:buFont typeface="Wingdings" pitchFamily="2" charset="2"/>
              <a:buNone/>
            </a:pPr>
            <a:endParaRPr lang="en-US" sz="2000"/>
          </a:p>
          <a:p>
            <a:pPr marL="990600" lvl="1" indent="-533400">
              <a:lnSpc>
                <a:spcPct val="80000"/>
              </a:lnSpc>
              <a:buFont typeface="Wingdings" pitchFamily="2" charset="2"/>
              <a:buNone/>
            </a:pPr>
            <a:r>
              <a:rPr lang="en-US" sz="2000"/>
              <a:t>	Evaluate the individual fitnesses of the offspring </a:t>
            </a:r>
          </a:p>
          <a:p>
            <a:pPr marL="990600" lvl="1" indent="-533400">
              <a:lnSpc>
                <a:spcPct val="80000"/>
              </a:lnSpc>
              <a:buFont typeface="Wingdings" pitchFamily="2" charset="2"/>
              <a:buNone/>
            </a:pPr>
            <a:endParaRPr lang="en-US" sz="2000"/>
          </a:p>
          <a:p>
            <a:pPr marL="990600" lvl="1" indent="-533400">
              <a:lnSpc>
                <a:spcPct val="80000"/>
              </a:lnSpc>
              <a:buFont typeface="Wingdings" pitchFamily="2" charset="2"/>
              <a:buNone/>
            </a:pPr>
            <a:r>
              <a:rPr lang="en-US" sz="2000"/>
              <a:t>	Replace worst ranked part of population with offspring</a:t>
            </a:r>
            <a:r>
              <a:rPr lang="en-US" sz="1800"/>
              <a:t> </a:t>
            </a:r>
          </a:p>
          <a:p>
            <a:pPr marL="990600" lvl="1" indent="-533400">
              <a:lnSpc>
                <a:spcPct val="80000"/>
              </a:lnSpc>
              <a:buFont typeface="Wingdings" pitchFamily="2" charset="2"/>
              <a:buNone/>
            </a:pPr>
            <a:endParaRPr lang="en-US" sz="1800"/>
          </a:p>
          <a:p>
            <a:pPr marL="609600" indent="-609600">
              <a:lnSpc>
                <a:spcPct val="80000"/>
              </a:lnSpc>
              <a:buFont typeface="Wingdings" pitchFamily="2" charset="2"/>
              <a:buNone/>
            </a:pPr>
            <a:r>
              <a:rPr lang="en-US" sz="2000"/>
              <a:t>	Until &lt;terminating condition&gt; </a:t>
            </a:r>
          </a:p>
          <a:p>
            <a:pPr marL="609600" indent="-609600">
              <a:lnSpc>
                <a:spcPct val="80000"/>
              </a:lnSpc>
            </a:pPr>
            <a:endParaRPr lang="en-US" sz="2000"/>
          </a:p>
        </p:txBody>
      </p:sp>
    </p:spTree>
    <p:extLst>
      <p:ext uri="{BB962C8B-B14F-4D97-AF65-F5344CB8AC3E}">
        <p14:creationId xmlns:p14="http://schemas.microsoft.com/office/powerpoint/2010/main" val="4779570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TotalTime>
  <Words>7352</Words>
  <Application>Microsoft Office PowerPoint</Application>
  <PresentationFormat>Custom</PresentationFormat>
  <Paragraphs>894</Paragraphs>
  <Slides>114</Slides>
  <Notes>42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114</vt:i4>
      </vt:variant>
    </vt:vector>
  </HeadingPairs>
  <TitlesOfParts>
    <vt:vector size="117" baseType="lpstr">
      <vt:lpstr>Office Theme</vt:lpstr>
      <vt:lpstr>Εξίσωση</vt:lpstr>
      <vt:lpstr>Microsoft Equation 3.0</vt:lpstr>
      <vt:lpstr>Artificial Intelligence</vt:lpstr>
      <vt:lpstr>PowerPoint Presentation</vt:lpstr>
      <vt:lpstr>Introduction To  Neural Networks</vt:lpstr>
      <vt:lpstr>Introduction To Neural Networks</vt:lpstr>
      <vt:lpstr>Neural Network Techniques</vt:lpstr>
      <vt:lpstr>NNs vs Computers</vt:lpstr>
      <vt:lpstr>Applications off NNs</vt:lpstr>
      <vt:lpstr>What can you do with an NN and what not?</vt:lpstr>
      <vt:lpstr>Who is concerned with NNs? </vt:lpstr>
      <vt:lpstr>The Biological Neuron</vt:lpstr>
      <vt:lpstr>The Key Elements of Neural Networks</vt:lpstr>
      <vt:lpstr>Activation functions</vt:lpstr>
      <vt:lpstr>Training methods</vt:lpstr>
      <vt:lpstr>Perceptrons</vt:lpstr>
      <vt:lpstr>Error Surface</vt:lpstr>
      <vt:lpstr>Feedforword NNs</vt:lpstr>
      <vt:lpstr>An overview of the  backpropagation</vt:lpstr>
      <vt:lpstr>The Learning Rule</vt:lpstr>
      <vt:lpstr>The Insides off Delta Rule</vt:lpstr>
      <vt:lpstr>Early stopping</vt:lpstr>
      <vt:lpstr>Other architectures</vt:lpstr>
      <vt:lpstr>Design Conciderations</vt:lpstr>
      <vt:lpstr>Time Delay NNs</vt:lpstr>
      <vt:lpstr>TD NNs applications</vt:lpstr>
      <vt:lpstr>Auto-associative NNs</vt:lpstr>
      <vt:lpstr>Recurrent Networks</vt:lpstr>
      <vt:lpstr>Self Organising Maps (Kohonen)</vt:lpstr>
      <vt:lpstr> Normalization</vt:lpstr>
      <vt:lpstr>Learning procedure</vt:lpstr>
      <vt:lpstr>Neighborhood  kernel function</vt:lpstr>
      <vt:lpstr>Self Organizing Maps</vt:lpstr>
      <vt:lpstr>Introduction To  Neural Networks</vt:lpstr>
      <vt:lpstr>Characteristics of NNs</vt:lpstr>
      <vt:lpstr>Neural Networks Projects Are Different</vt:lpstr>
      <vt:lpstr>Project life cycle</vt:lpstr>
      <vt:lpstr>NNs in real problems</vt:lpstr>
      <vt:lpstr>Pre-processing </vt:lpstr>
      <vt:lpstr>Fibre Optic Image Transmission</vt:lpstr>
      <vt:lpstr>TV Picture Quality Control</vt:lpstr>
      <vt:lpstr>Adaptive Inverse Control</vt:lpstr>
      <vt:lpstr>Chemical Manufacture</vt:lpstr>
      <vt:lpstr>Stock Market Prediction</vt:lpstr>
      <vt:lpstr>Oil Exploration</vt:lpstr>
      <vt:lpstr>Automated  Industrial Inspection</vt:lpstr>
      <vt:lpstr>A Brief Introduction To  Neural Networks</vt:lpstr>
      <vt:lpstr>Hardware vs Software </vt:lpstr>
      <vt:lpstr>Applications of Hardware NNWs</vt:lpstr>
      <vt:lpstr>NNets in VLSI</vt:lpstr>
      <vt:lpstr>NNW Features</vt:lpstr>
      <vt:lpstr>NeuroComputers</vt:lpstr>
      <vt:lpstr>Analog &amp; Hybrid NNW Chips</vt:lpstr>
      <vt:lpstr>NNW Accelerator Cards </vt:lpstr>
      <vt:lpstr>OCNNs inVLSI</vt:lpstr>
      <vt:lpstr>FUZZY LOGIC</vt:lpstr>
      <vt:lpstr>                                     OUTLINE III. FUZZY LOGIC</vt:lpstr>
      <vt:lpstr>A. Introduction (figure from Earl Cox)</vt:lpstr>
      <vt:lpstr>Introduction</vt:lpstr>
      <vt:lpstr>Input – vocabulary, fuzzification (creating a fuzzy set) by using our previous methods of frequency, combination, experts/surveys (figure from Earl Cox)</vt:lpstr>
      <vt:lpstr>Input (figure from Klir&amp;Yuan)</vt:lpstr>
      <vt:lpstr>Fuzzy Propositions – types 1 and 2</vt:lpstr>
      <vt:lpstr>Fuzzy Proposition – type 1 and 2 (from Earl Cox)</vt:lpstr>
      <vt:lpstr>Fuzzy Propositions – type 1 and 2 (from Earl Cox)</vt:lpstr>
      <vt:lpstr>Fuzzy Propositions – type 3</vt:lpstr>
      <vt:lpstr>Fuzzy Propositions – type 4</vt:lpstr>
      <vt:lpstr>Fuzzy Hedges (from Earl Cox)</vt:lpstr>
      <vt:lpstr>Fuzzy Hedges (from Earl Cox)</vt:lpstr>
      <vt:lpstr>Illustrations of Fuzzy Propositions – Composition/Evaluation (from Klir&amp;Yuan)</vt:lpstr>
      <vt:lpstr>Illustrations of Fuzzy Propositions – Composition/Evaluation (Earl Cox)</vt:lpstr>
      <vt:lpstr>Illustrations of Fuzzy Propositions – Composition/Evaluation (from Earl Cox)</vt:lpstr>
      <vt:lpstr>Illustrations of Fuzzy Propositions Decomposition – Defuzzification/Action (from Earl Cox)</vt:lpstr>
      <vt:lpstr>Defuzzification (from Earl Cox)</vt:lpstr>
      <vt:lpstr>Defuzzification (from Earl Cox)</vt:lpstr>
      <vt:lpstr>Genetic Algorithms</vt:lpstr>
      <vt:lpstr>Introduction</vt:lpstr>
      <vt:lpstr>What is GA</vt:lpstr>
      <vt:lpstr>What is GA</vt:lpstr>
      <vt:lpstr>What is GA</vt:lpstr>
      <vt:lpstr>What is GA</vt:lpstr>
      <vt:lpstr>Key terms </vt:lpstr>
      <vt:lpstr>Chromosome, Genes and Genomes</vt:lpstr>
      <vt:lpstr>Genotype and Phenotype</vt:lpstr>
      <vt:lpstr>Genotype and Phenotype </vt:lpstr>
      <vt:lpstr>GA Requirements</vt:lpstr>
      <vt:lpstr>Representation</vt:lpstr>
      <vt:lpstr>GA Requirements</vt:lpstr>
      <vt:lpstr>A fitness function</vt:lpstr>
      <vt:lpstr>Basics of GA</vt:lpstr>
      <vt:lpstr>General Algorithm for GA </vt:lpstr>
      <vt:lpstr>General Algorithm for GA</vt:lpstr>
      <vt:lpstr>General Algorithm for GA</vt:lpstr>
      <vt:lpstr>General Algorithm for GA</vt:lpstr>
      <vt:lpstr>General Algorithm for GA</vt:lpstr>
      <vt:lpstr>General Algorithm for GA</vt:lpstr>
      <vt:lpstr>Crossover </vt:lpstr>
      <vt:lpstr>Crossover </vt:lpstr>
      <vt:lpstr>Mutation</vt:lpstr>
      <vt:lpstr>Mutation</vt:lpstr>
      <vt:lpstr>General Algorithm for GA</vt:lpstr>
      <vt:lpstr>GA Pseudo-code </vt:lpstr>
      <vt:lpstr>Symbolic AI  VS. Genetic Algorithms </vt:lpstr>
      <vt:lpstr>Symbolic AI  VS. Genetic Algorithms</vt:lpstr>
      <vt:lpstr>Genetic Programming </vt:lpstr>
      <vt:lpstr>Genetic Programming</vt:lpstr>
      <vt:lpstr>Genetic Programming</vt:lpstr>
      <vt:lpstr>Genetic Programming</vt:lpstr>
      <vt:lpstr>Evolving Neural Networks </vt:lpstr>
      <vt:lpstr>Evolving Neural Networks </vt:lpstr>
      <vt:lpstr>Other Areas</vt:lpstr>
      <vt:lpstr>Example</vt:lpstr>
      <vt:lpstr>Example Cont’d</vt:lpstr>
      <vt:lpstr>Checkboard example</vt:lpstr>
      <vt:lpstr>Checkboard example Cont’d</vt:lpstr>
      <vt:lpstr>Checkboard example Cont’d</vt:lpstr>
      <vt:lpstr>Checkboard example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This PC</dc:creator>
  <cp:lastModifiedBy>ghaith</cp:lastModifiedBy>
  <cp:revision>24</cp:revision>
  <dcterms:created xsi:type="dcterms:W3CDTF">2016-10-11T06:14:10Z</dcterms:created>
  <dcterms:modified xsi:type="dcterms:W3CDTF">2016-12-17T02:25:52Z</dcterms:modified>
</cp:coreProperties>
</file>