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6"/>
  </p:notes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21" r:id="rId52"/>
    <p:sldId id="320" r:id="rId53"/>
    <p:sldId id="319" r:id="rId54"/>
    <p:sldId id="318" r:id="rId55"/>
    <p:sldId id="317" r:id="rId56"/>
    <p:sldId id="316" r:id="rId57"/>
    <p:sldId id="315" r:id="rId58"/>
    <p:sldId id="314" r:id="rId59"/>
    <p:sldId id="313" r:id="rId60"/>
    <p:sldId id="312" r:id="rId61"/>
    <p:sldId id="311" r:id="rId62"/>
    <p:sldId id="310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1" r:id="rId92"/>
    <p:sldId id="352" r:id="rId93"/>
    <p:sldId id="353" r:id="rId94"/>
    <p:sldId id="354" r:id="rId95"/>
    <p:sldId id="355" r:id="rId96"/>
    <p:sldId id="356" r:id="rId97"/>
    <p:sldId id="364" r:id="rId98"/>
    <p:sldId id="365" r:id="rId99"/>
    <p:sldId id="366" r:id="rId100"/>
    <p:sldId id="367" r:id="rId101"/>
    <p:sldId id="368" r:id="rId102"/>
    <p:sldId id="369" r:id="rId103"/>
    <p:sldId id="363" r:id="rId104"/>
    <p:sldId id="370" r:id="rId105"/>
    <p:sldId id="371" r:id="rId106"/>
    <p:sldId id="372" r:id="rId107"/>
    <p:sldId id="373" r:id="rId108"/>
    <p:sldId id="374" r:id="rId109"/>
    <p:sldId id="375" r:id="rId110"/>
    <p:sldId id="376" r:id="rId111"/>
    <p:sldId id="386" r:id="rId112"/>
    <p:sldId id="387" r:id="rId113"/>
    <p:sldId id="388" r:id="rId114"/>
    <p:sldId id="389" r:id="rId115"/>
    <p:sldId id="390" r:id="rId116"/>
    <p:sldId id="395" r:id="rId117"/>
    <p:sldId id="396" r:id="rId118"/>
    <p:sldId id="397" r:id="rId119"/>
    <p:sldId id="412" r:id="rId120"/>
    <p:sldId id="413" r:id="rId121"/>
    <p:sldId id="414" r:id="rId122"/>
    <p:sldId id="415" r:id="rId123"/>
    <p:sldId id="416" r:id="rId124"/>
    <p:sldId id="417" r:id="rId125"/>
    <p:sldId id="429" r:id="rId126"/>
    <p:sldId id="430" r:id="rId127"/>
    <p:sldId id="431" r:id="rId128"/>
    <p:sldId id="432" r:id="rId129"/>
    <p:sldId id="433" r:id="rId130"/>
    <p:sldId id="434" r:id="rId131"/>
    <p:sldId id="435" r:id="rId132"/>
    <p:sldId id="436" r:id="rId133"/>
    <p:sldId id="437" r:id="rId134"/>
    <p:sldId id="438" r:id="rId135"/>
    <p:sldId id="451" r:id="rId136"/>
    <p:sldId id="452" r:id="rId137"/>
    <p:sldId id="405" r:id="rId138"/>
    <p:sldId id="485" r:id="rId139"/>
    <p:sldId id="486" r:id="rId140"/>
    <p:sldId id="487" r:id="rId141"/>
    <p:sldId id="488" r:id="rId142"/>
    <p:sldId id="489" r:id="rId143"/>
    <p:sldId id="490" r:id="rId144"/>
    <p:sldId id="491" r:id="rId145"/>
    <p:sldId id="492" r:id="rId146"/>
    <p:sldId id="493" r:id="rId147"/>
    <p:sldId id="494" r:id="rId148"/>
    <p:sldId id="495" r:id="rId149"/>
    <p:sldId id="496" r:id="rId150"/>
    <p:sldId id="497" r:id="rId151"/>
    <p:sldId id="498" r:id="rId152"/>
    <p:sldId id="499" r:id="rId153"/>
    <p:sldId id="500" r:id="rId154"/>
    <p:sldId id="501" r:id="rId155"/>
    <p:sldId id="502" r:id="rId156"/>
    <p:sldId id="503" r:id="rId157"/>
    <p:sldId id="514" r:id="rId158"/>
    <p:sldId id="515" r:id="rId159"/>
    <p:sldId id="516" r:id="rId160"/>
    <p:sldId id="517" r:id="rId161"/>
    <p:sldId id="518" r:id="rId162"/>
    <p:sldId id="519" r:id="rId163"/>
    <p:sldId id="520" r:id="rId164"/>
    <p:sldId id="521" r:id="rId165"/>
    <p:sldId id="522" r:id="rId166"/>
    <p:sldId id="523" r:id="rId167"/>
    <p:sldId id="524" r:id="rId168"/>
    <p:sldId id="525" r:id="rId169"/>
    <p:sldId id="526" r:id="rId170"/>
    <p:sldId id="527" r:id="rId171"/>
    <p:sldId id="528" r:id="rId172"/>
    <p:sldId id="529" r:id="rId173"/>
    <p:sldId id="530" r:id="rId174"/>
    <p:sldId id="531" r:id="rId175"/>
    <p:sldId id="532" r:id="rId176"/>
    <p:sldId id="533" r:id="rId177"/>
    <p:sldId id="534" r:id="rId178"/>
    <p:sldId id="535" r:id="rId179"/>
    <p:sldId id="536" r:id="rId180"/>
    <p:sldId id="537" r:id="rId181"/>
    <p:sldId id="538" r:id="rId182"/>
    <p:sldId id="539" r:id="rId183"/>
    <p:sldId id="540" r:id="rId184"/>
    <p:sldId id="541" r:id="rId185"/>
    <p:sldId id="542" r:id="rId186"/>
    <p:sldId id="543" r:id="rId187"/>
    <p:sldId id="544" r:id="rId188"/>
    <p:sldId id="545" r:id="rId189"/>
    <p:sldId id="546" r:id="rId190"/>
    <p:sldId id="547" r:id="rId191"/>
    <p:sldId id="419" r:id="rId192"/>
    <p:sldId id="420" r:id="rId193"/>
    <p:sldId id="453" r:id="rId194"/>
    <p:sldId id="454" r:id="rId195"/>
    <p:sldId id="455" r:id="rId196"/>
    <p:sldId id="504" r:id="rId197"/>
    <p:sldId id="505" r:id="rId198"/>
    <p:sldId id="506" r:id="rId199"/>
    <p:sldId id="507" r:id="rId200"/>
    <p:sldId id="508" r:id="rId201"/>
    <p:sldId id="509" r:id="rId202"/>
    <p:sldId id="510" r:id="rId203"/>
    <p:sldId id="511" r:id="rId204"/>
    <p:sldId id="512" r:id="rId205"/>
    <p:sldId id="513" r:id="rId206"/>
    <p:sldId id="456" r:id="rId207"/>
    <p:sldId id="457" r:id="rId208"/>
    <p:sldId id="458" r:id="rId209"/>
    <p:sldId id="459" r:id="rId210"/>
    <p:sldId id="460" r:id="rId211"/>
    <p:sldId id="461" r:id="rId212"/>
    <p:sldId id="462" r:id="rId213"/>
    <p:sldId id="463" r:id="rId214"/>
    <p:sldId id="464" r:id="rId215"/>
    <p:sldId id="465" r:id="rId216"/>
    <p:sldId id="466" r:id="rId217"/>
    <p:sldId id="467" r:id="rId218"/>
    <p:sldId id="468" r:id="rId219"/>
    <p:sldId id="469" r:id="rId220"/>
    <p:sldId id="470" r:id="rId221"/>
    <p:sldId id="471" r:id="rId222"/>
    <p:sldId id="472" r:id="rId223"/>
    <p:sldId id="473" r:id="rId224"/>
    <p:sldId id="474" r:id="rId225"/>
    <p:sldId id="475" r:id="rId226"/>
    <p:sldId id="476" r:id="rId227"/>
    <p:sldId id="477" r:id="rId228"/>
    <p:sldId id="478" r:id="rId229"/>
    <p:sldId id="479" r:id="rId230"/>
    <p:sldId id="480" r:id="rId231"/>
    <p:sldId id="481" r:id="rId232"/>
    <p:sldId id="482" r:id="rId233"/>
    <p:sldId id="483" r:id="rId234"/>
    <p:sldId id="484" r:id="rId235"/>
    <p:sldId id="423" r:id="rId236"/>
    <p:sldId id="439" r:id="rId237"/>
    <p:sldId id="440" r:id="rId238"/>
    <p:sldId id="441" r:id="rId239"/>
    <p:sldId id="442" r:id="rId240"/>
    <p:sldId id="443" r:id="rId241"/>
    <p:sldId id="444" r:id="rId242"/>
    <p:sldId id="424" r:id="rId243"/>
    <p:sldId id="425" r:id="rId244"/>
    <p:sldId id="426" r:id="rId245"/>
    <p:sldId id="427" r:id="rId246"/>
    <p:sldId id="428" r:id="rId247"/>
    <p:sldId id="421" r:id="rId248"/>
    <p:sldId id="445" r:id="rId249"/>
    <p:sldId id="446" r:id="rId250"/>
    <p:sldId id="447" r:id="rId251"/>
    <p:sldId id="448" r:id="rId252"/>
    <p:sldId id="449" r:id="rId253"/>
    <p:sldId id="450" r:id="rId254"/>
    <p:sldId id="422" r:id="rId255"/>
  </p:sldIdLst>
  <p:sldSz cx="12192000" cy="6858000"/>
  <p:notesSz cx="6858000" cy="9144000"/>
  <p:defaultTextStyle>
    <a:defPPr>
      <a:defRPr lang="ar-IQ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EF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3" autoAdjust="0"/>
    <p:restoredTop sz="94660"/>
  </p:normalViewPr>
  <p:slideViewPr>
    <p:cSldViewPr snapToGrid="0">
      <p:cViewPr>
        <p:scale>
          <a:sx n="81" d="100"/>
          <a:sy n="81" d="100"/>
        </p:scale>
        <p:origin x="-246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0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viewProps" Target="view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theme" Target="theme/theme1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tableStyles" Target="tableStyles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notesMaster" Target="notesMasters/notesMaster1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7F3BA2B-0596-4163-9D0A-5816B37B8B81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3CACDC2-026F-488F-B28B-1D8312D75986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36947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25189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23465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69889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18" y="188913"/>
            <a:ext cx="10390716" cy="1008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34434" y="1341439"/>
            <a:ext cx="11605684" cy="2319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434" y="3813175"/>
            <a:ext cx="11605684" cy="2319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49400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68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89533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F0FA5FD6-E670-4C94-8F14-E035BD6BFF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52690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18" y="188913"/>
            <a:ext cx="10390716" cy="1008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434" y="1341439"/>
            <a:ext cx="11605684" cy="2319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4434" y="3813175"/>
            <a:ext cx="11605684" cy="2319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49400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68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89533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B48ECD52-B0E5-4516-9857-AE5D7B0F13D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4459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18" y="188913"/>
            <a:ext cx="10390716" cy="1008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34433" y="1341439"/>
            <a:ext cx="5700184" cy="4791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37818" y="1341439"/>
            <a:ext cx="5702300" cy="2319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237818" y="3813175"/>
            <a:ext cx="5702300" cy="2319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549400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8768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389533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AA19D0C-D52A-48F1-A81D-99AD49F8BC1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8649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18" y="188913"/>
            <a:ext cx="10390716" cy="1008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34433" y="1341439"/>
            <a:ext cx="5700184" cy="4791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7818" y="1341439"/>
            <a:ext cx="5702300" cy="4791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49400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68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89533" y="6243638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4E518CB3-DAC0-4217-AF53-AD1B2E48798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6063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10732284-4411-45A7-8575-E78CA1AC7B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04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4168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0177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68090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2686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2366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3741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03225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726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29000"/>
            <a:lum/>
          </a:blip>
          <a:srcRect/>
          <a:stretch>
            <a:fillRect l="7000" t="26000" r="4000"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382B6-E092-4678-AAC6-62A56A6CFF47}" type="datetimeFigureOut">
              <a:rPr lang="ar-IQ" smtClean="0"/>
              <a:t>13/03/1438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688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dr.nasri@mtu.edu.iq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5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4.pn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6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75.png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9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78.png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6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6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7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2.pn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cs.nccu.edu.tw/~whliao/ds2003/Chapter03/Fg03-02.ckt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cs.nccu.edu.tw/~whliao/ds2003/Chapter03/Fg03-03.ckt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cs.nccu.edu.tw/~whliao/ds2003/Chapter03/Fg03-04.ckt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s.nccu.edu.tw/~whliao/ds2003/Chapter03/Fg03-05.ckt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cs.nccu.edu.tw/~whliao/ds2003/Chapter03/Fg03-08.ckt" TargetMode="Externa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cs.nccu.edu.tw/~whliao/ds2003/Chapter03/Fg03-08.ckt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cs.nccu.edu.tw/~whliao/ds2003/Chapter03/Fg03-08.ckt" TargetMode="Externa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cs.nccu.edu.tw/~whliao/ds2003/Chapter03/Fg03-11.ck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nccu.edu.tw/~whliao/ds2003/Chapter03/Fg03-13.ckt" TargetMode="Externa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nccu.edu.tw/~whliao/ds2003/Chapter03/Fg03-18.ckt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s.nccu.edu.tw/~whliao/ds2003/Chapter03/Fg03-20.ckt" TargetMode="Externa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cs.nccu.edu.tw/~whliao/ds2003/Chapter03/Fg03-23.ckt" TargetMode="Externa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nccu.edu.tw/~whliao/ds2003/Chapter03/Fg03-28.ckt" TargetMode="Externa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709" y="247924"/>
            <a:ext cx="9324109" cy="1325563"/>
          </a:xfrm>
        </p:spPr>
        <p:txBody>
          <a:bodyPr/>
          <a:lstStyle/>
          <a:p>
            <a:pPr algn="ctr" rtl="1"/>
            <a:r>
              <a:rPr lang="en-US" dirty="0" smtClean="0"/>
              <a:t>Digital Logic Design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ar-IQ" dirty="0"/>
              <a:t/>
            </a:r>
            <a:br>
              <a:rPr lang="ar-IQ" dirty="0"/>
            </a:br>
            <a:r>
              <a:rPr lang="ar-IQ" dirty="0" smtClean="0"/>
              <a:t>م . م غيث عبد الودود تقي</a:t>
            </a:r>
            <a:r>
              <a:rPr lang="ar-IQ" dirty="0"/>
              <a:t/>
            </a:r>
            <a:br>
              <a:rPr lang="ar-IQ" dirty="0"/>
            </a:br>
            <a:r>
              <a:rPr lang="ar-IQ" dirty="0"/>
              <a:t>الكلية التقنية الهندسية / بغداد</a:t>
            </a:r>
            <a:br>
              <a:rPr lang="ar-IQ" dirty="0"/>
            </a:br>
            <a:r>
              <a:rPr lang="en-US" dirty="0">
                <a:hlinkClick r:id="rId2"/>
              </a:rPr>
              <a:t>dr.nasri@mtu.edu.iq</a:t>
            </a: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00" y="359542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Action Button: Go Home 4">
            <a:hlinkClick r:id="" action="ppaction://hlinkshowjump?jump=firstslide" highlightClick="1"/>
          </p:cNvPr>
          <p:cNvSpPr/>
          <p:nvPr/>
        </p:nvSpPr>
        <p:spPr>
          <a:xfrm>
            <a:off x="8173681" y="6311900"/>
            <a:ext cx="450000" cy="450000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6" name="Action Button: Go to Beginning 5">
            <a:hlinkClick r:id="" action="ppaction://hlinkshowjump?jump=firstslide" highlightClick="1"/>
          </p:cNvPr>
          <p:cNvSpPr/>
          <p:nvPr/>
        </p:nvSpPr>
        <p:spPr>
          <a:xfrm>
            <a:off x="8858078" y="6311900"/>
            <a:ext cx="450000" cy="450000"/>
          </a:xfrm>
          <a:prstGeom prst="actionButtonBeginning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7" name="Action Button: Go Back or Previous 6">
            <a:hlinkClick r:id="" action="ppaction://hlinkshowjump?jump=previousslide" highlightClick="1"/>
          </p:cNvPr>
          <p:cNvSpPr/>
          <p:nvPr/>
        </p:nvSpPr>
        <p:spPr>
          <a:xfrm>
            <a:off x="9542475" y="6311900"/>
            <a:ext cx="450000" cy="450000"/>
          </a:xfrm>
          <a:prstGeom prst="actionButtonBackPrevio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8" name="Action Button: Go Forward or Next 7">
            <a:hlinkClick r:id="" action="ppaction://hlinkshowjump?jump=nextslide" highlightClick="1"/>
          </p:cNvPr>
          <p:cNvSpPr/>
          <p:nvPr/>
        </p:nvSpPr>
        <p:spPr>
          <a:xfrm>
            <a:off x="10226872" y="6311900"/>
            <a:ext cx="450000" cy="45000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Action Button: Go to End 8">
            <a:hlinkClick r:id="" action="ppaction://hlinkshowjump?jump=lastslide" highlightClick="1"/>
          </p:cNvPr>
          <p:cNvSpPr/>
          <p:nvPr/>
        </p:nvSpPr>
        <p:spPr>
          <a:xfrm>
            <a:off x="10911269" y="6311900"/>
            <a:ext cx="450000" cy="450000"/>
          </a:xfrm>
          <a:prstGeom prst="actionButtonEn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35" y="370705"/>
            <a:ext cx="1072425" cy="1080000"/>
          </a:xfrm>
          <a:prstGeom prst="rect">
            <a:avLst/>
          </a:prstGeom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504597" y="6243465"/>
            <a:ext cx="27678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Assistant Lecturer </a:t>
            </a:r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Ghaith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A. </a:t>
            </a:r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Taki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Ghaith.taki@gmail.com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2462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752600" y="2362200"/>
            <a:ext cx="60198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125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=&gt;	5 x 10</a:t>
            </a:r>
            <a:r>
              <a:rPr lang="en-US" baseline="30000">
                <a:latin typeface="Courier New" pitchFamily="49" charset="0"/>
              </a:rPr>
              <a:t>0</a:t>
            </a:r>
            <a:r>
              <a:rPr lang="en-US">
                <a:latin typeface="Courier New" pitchFamily="49" charset="0"/>
              </a:rPr>
              <a:t>	=   5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2 x 10</a:t>
            </a:r>
            <a:r>
              <a:rPr lang="en-US" baseline="30000">
                <a:latin typeface="Courier New" pitchFamily="49" charset="0"/>
              </a:rPr>
              <a:t>1</a:t>
            </a:r>
            <a:r>
              <a:rPr lang="en-US">
                <a:latin typeface="Courier New" pitchFamily="49" charset="0"/>
              </a:rPr>
              <a:t>	=  20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1 x 10</a:t>
            </a:r>
            <a:r>
              <a:rPr lang="en-US" baseline="30000">
                <a:latin typeface="Courier New" pitchFamily="49" charset="0"/>
              </a:rPr>
              <a:t>2	</a:t>
            </a:r>
            <a:r>
              <a:rPr lang="en-US">
                <a:latin typeface="Courier New" pitchFamily="49" charset="0"/>
              </a:rPr>
              <a:t>= 100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  125</a:t>
            </a: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5715000" y="35052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05200" y="4343400"/>
            <a:ext cx="990600" cy="762000"/>
          </a:xfrm>
          <a:prstGeom prst="wedgeRoundRectCallout">
            <a:avLst>
              <a:gd name="adj1" fmla="val 51282"/>
              <a:gd name="adj2" fmla="val -145208"/>
              <a:gd name="adj3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/>
              <a:t>Base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800600" y="1143000"/>
            <a:ext cx="1295400" cy="762000"/>
          </a:xfrm>
          <a:prstGeom prst="wedgeRoundRectCallout">
            <a:avLst>
              <a:gd name="adj1" fmla="val -41421"/>
              <a:gd name="adj2" fmla="val 107292"/>
              <a:gd name="adj3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/>
              <a:t>Weight</a:t>
            </a:r>
          </a:p>
        </p:txBody>
      </p:sp>
    </p:spTree>
    <p:extLst>
      <p:ext uri="{BB962C8B-B14F-4D97-AF65-F5344CB8AC3E}">
        <p14:creationId xmlns:p14="http://schemas.microsoft.com/office/powerpoint/2010/main" val="35371380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Universality of NOR Gates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750"/>
              </a:spcBef>
              <a:buClr>
                <a:srgbClr val="330066"/>
              </a:buClr>
              <a:buSzPct val="70000"/>
              <a:buFont typeface="Wingdings" charset="2"/>
              <a:buNone/>
            </a:pPr>
            <a:r>
              <a:rPr lang="en-US" sz="3000">
                <a:latin typeface="Arial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8688388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77842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Available ICs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484313"/>
            <a:ext cx="3913187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8124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Alternate Logic Symbols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Step 1: Invert each input and output of the standard symbol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Change the operation symbol from AND to OR, or from OR to AND.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Examples: AND, OR, NAND, NOR, INV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4535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Alternate Logic-Gate Representation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700213"/>
            <a:ext cx="6175375" cy="475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2066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Logic Symbol Interpretation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When an input or output on a logic circuit symbol has </a:t>
            </a:r>
            <a:r>
              <a:rPr lang="en-US" u="sng" smtClean="0"/>
              <a:t>no bubble</a:t>
            </a:r>
            <a:r>
              <a:rPr lang="en-US" smtClean="0"/>
              <a:t> on it, that line is said to be active-HIGH.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Otherwise the line is said to be active-LOW.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9280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3.34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1719263"/>
            <a:ext cx="7634287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40261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3.35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719263"/>
            <a:ext cx="7510463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6875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Which Gate Representation to Use?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91037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If the circuit is being used to cause some action when output goes to the 1 state, then use active-HIGH representation.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If the circuit is being used to cause some action when output goes to the 0 state, then use active-LOW representation.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Bubble placement: choose gate symbols so that bubble outputs are connected to bubble inputs, and vice versa.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1878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3.36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628775"/>
            <a:ext cx="5037137" cy="498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4432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IEEE Standard Logic Symbols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NOT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AND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OR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NAND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NOR</a:t>
            </a:r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724400" y="2438400"/>
            <a:ext cx="914400" cy="9144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114800" y="2895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5638800" y="2895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5638800" y="2667000"/>
            <a:ext cx="381000" cy="2286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724400" y="3657600"/>
            <a:ext cx="914400" cy="9144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&amp;</a:t>
            </a: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4114800" y="38862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5638800" y="41148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4114800" y="42672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59188" y="2667000"/>
            <a:ext cx="4000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A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402388" y="2667000"/>
            <a:ext cx="3333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x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657600" y="36576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659188" y="4038600"/>
            <a:ext cx="384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B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6402388" y="3886200"/>
            <a:ext cx="3333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x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133600" y="5105400"/>
            <a:ext cx="914400" cy="9144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≧1</a:t>
            </a: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1524000" y="5334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3048000" y="5562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1524000" y="5715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1066800" y="51054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068388" y="5486400"/>
            <a:ext cx="384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B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876800" y="5105400"/>
            <a:ext cx="914400" cy="9144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&amp;</a:t>
            </a: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4267200" y="5334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791200" y="5562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267200" y="5715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3810000" y="51054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3811588" y="5486400"/>
            <a:ext cx="384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B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276600" y="51054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x</a:t>
            </a:r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5943600" y="5105400"/>
            <a:ext cx="457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x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7620000" y="5105400"/>
            <a:ext cx="914400" cy="9144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≧1</a:t>
            </a: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7010400" y="5334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8534400" y="5562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7010400" y="57150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6553200" y="51054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6554788" y="5486400"/>
            <a:ext cx="384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r>
              <a:rPr lang="en-US"/>
              <a:t>B</a:t>
            </a:r>
          </a:p>
        </p:txBody>
      </p:sp>
      <p:sp>
        <p:nvSpPr>
          <p:cNvPr id="37" name="Text Box 36"/>
          <p:cNvSpPr txBox="1">
            <a:spLocks noChangeArrowheads="1"/>
          </p:cNvSpPr>
          <p:nvPr/>
        </p:nvSpPr>
        <p:spPr bwMode="auto">
          <a:xfrm>
            <a:off x="8763000" y="5105400"/>
            <a:ext cx="304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x</a:t>
            </a: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5791200" y="5257800"/>
            <a:ext cx="304800" cy="304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8534400" y="5257800"/>
            <a:ext cx="228600" cy="304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46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514600" y="2708275"/>
            <a:ext cx="0" cy="12954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16701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fld id="{4B06F309-3737-4818-92C4-0E748BF54669}" type="slidenum">
              <a:rPr lang="en-US" altLang="zh-TW"/>
              <a:pPr/>
              <a:t>110</a:t>
            </a:fld>
            <a:endParaRPr lang="en-US" altLang="zh-TW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008062"/>
          </a:xfrm>
        </p:spPr>
        <p:txBody>
          <a:bodyPr/>
          <a:lstStyle/>
          <a:p>
            <a:pPr algn="ctr"/>
            <a:r>
              <a:rPr lang="en-US" altLang="zh-TW" sz="4000" b="1" dirty="0" smtClean="0"/>
              <a:t>Combinational </a:t>
            </a:r>
            <a:r>
              <a:rPr lang="en-US" altLang="zh-TW" sz="4000" b="1" dirty="0"/>
              <a:t>Logic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50825" y="1341438"/>
            <a:ext cx="8704263" cy="2447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ct val="30000"/>
              </a:spcAft>
            </a:pPr>
            <a:r>
              <a:rPr lang="en-US" altLang="zh-TW" smtClean="0">
                <a:solidFill>
                  <a:srgbClr val="00FF00"/>
                </a:solidFill>
              </a:rPr>
              <a:t>Logic circuits</a:t>
            </a:r>
            <a:r>
              <a:rPr lang="en-US" altLang="zh-TW" smtClean="0"/>
              <a:t> for digital systems may be </a:t>
            </a:r>
            <a:r>
              <a:rPr lang="en-US" altLang="zh-TW" smtClean="0">
                <a:solidFill>
                  <a:schemeClr val="hlink"/>
                </a:solidFill>
              </a:rPr>
              <a:t>combinational</a:t>
            </a:r>
            <a:r>
              <a:rPr lang="en-US" altLang="zh-TW" smtClean="0"/>
              <a:t> or </a:t>
            </a:r>
            <a:r>
              <a:rPr lang="en-US" altLang="zh-TW" smtClean="0">
                <a:solidFill>
                  <a:schemeClr val="hlink"/>
                </a:solidFill>
              </a:rPr>
              <a:t>sequential</a:t>
            </a:r>
            <a:r>
              <a:rPr lang="en-US" altLang="zh-TW" smtClean="0"/>
              <a:t>.</a:t>
            </a:r>
          </a:p>
          <a:p>
            <a:pPr>
              <a:spcAft>
                <a:spcPct val="30000"/>
              </a:spcAft>
            </a:pPr>
            <a:r>
              <a:rPr lang="en-US" altLang="zh-TW" smtClean="0"/>
              <a:t>A combinational circuit consists of input variables, logic gates, and output variables.</a:t>
            </a:r>
            <a:endParaRPr lang="en-US" altLang="zh-TW"/>
          </a:p>
        </p:txBody>
      </p:sp>
      <p:pic>
        <p:nvPicPr>
          <p:cNvPr id="5" name="Picture 6" descr="AACFLOK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3933825"/>
            <a:ext cx="5616575" cy="21034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59532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F791F-77A6-4F2C-90E5-20D7D8714EA1}" type="slidenum">
              <a:rPr lang="en-US" altLang="zh-TW"/>
              <a:pPr/>
              <a:t>111</a:t>
            </a:fld>
            <a:endParaRPr lang="en-US" altLang="zh-TW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4-2. Analysis procedure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412876"/>
            <a:ext cx="11605684" cy="5184775"/>
          </a:xfrm>
        </p:spPr>
        <p:txBody>
          <a:bodyPr/>
          <a:lstStyle/>
          <a:p>
            <a:pPr marL="609600" indent="-609600">
              <a:spcAft>
                <a:spcPct val="50000"/>
              </a:spcAft>
            </a:pPr>
            <a:r>
              <a:rPr lang="en-US" altLang="zh-TW" sz="2800"/>
              <a:t>To obtain the output Boolean functions from a logic diagram, proceed as follows:</a:t>
            </a:r>
          </a:p>
          <a:p>
            <a:pPr marL="609600" indent="-609600">
              <a:spcAft>
                <a:spcPct val="50000"/>
              </a:spcAft>
              <a:buFont typeface="Wingdings" pitchFamily="2" charset="2"/>
              <a:buAutoNum type="arabicPeriod"/>
            </a:pPr>
            <a:r>
              <a:rPr lang="en-US" altLang="zh-TW" sz="2400"/>
              <a:t>Label all gate outputs that are a function of input variables with arbitrary symbols. Determine the Boolean functions for each gate output.</a:t>
            </a:r>
          </a:p>
          <a:p>
            <a:pPr marL="609600" indent="-609600">
              <a:spcAft>
                <a:spcPct val="50000"/>
              </a:spcAft>
              <a:buFont typeface="Wingdings" pitchFamily="2" charset="2"/>
              <a:buAutoNum type="arabicPeriod"/>
            </a:pPr>
            <a:r>
              <a:rPr lang="en-US" altLang="zh-TW" sz="2400"/>
              <a:t>Label the gates that are a function of input variables and previously labeled gates with other arbitrary symbols. Find the Boolean functions for these gates.</a:t>
            </a:r>
          </a:p>
        </p:txBody>
      </p:sp>
    </p:spTree>
    <p:extLst>
      <p:ext uri="{BB962C8B-B14F-4D97-AF65-F5344CB8AC3E}">
        <p14:creationId xmlns:p14="http://schemas.microsoft.com/office/powerpoint/2010/main" val="27798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4965-CE6A-49B3-A0CF-DA617276AAC8}" type="slidenum">
              <a:rPr lang="en-US" altLang="zh-TW"/>
              <a:pPr/>
              <a:t>112</a:t>
            </a:fld>
            <a:endParaRPr lang="en-US" altLang="zh-TW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4-2. Analysis procedure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700213"/>
            <a:ext cx="11605684" cy="3384550"/>
          </a:xfrm>
        </p:spPr>
        <p:txBody>
          <a:bodyPr/>
          <a:lstStyle/>
          <a:p>
            <a:pPr marL="609600" indent="-609600">
              <a:spcAft>
                <a:spcPct val="50000"/>
              </a:spcAft>
              <a:buFont typeface="Wingdings" pitchFamily="2" charset="2"/>
              <a:buAutoNum type="arabicPeriod" startAt="3"/>
            </a:pPr>
            <a:r>
              <a:rPr lang="en-US" altLang="zh-TW" sz="2400"/>
              <a:t>Repeat the process outlined in step 2 until the outputs of the circuit are obtained.</a:t>
            </a:r>
          </a:p>
          <a:p>
            <a:pPr marL="609600" indent="-609600">
              <a:spcAft>
                <a:spcPct val="50000"/>
              </a:spcAft>
              <a:buFont typeface="Wingdings" pitchFamily="2" charset="2"/>
              <a:buAutoNum type="arabicPeriod" startAt="3"/>
            </a:pPr>
            <a:r>
              <a:rPr lang="en-US" altLang="zh-TW" sz="2400"/>
              <a:t>By repeated substitution of previously defined functions, obtain the output Boolean functions in terms of input variables.</a:t>
            </a:r>
          </a:p>
        </p:txBody>
      </p:sp>
    </p:spTree>
    <p:extLst>
      <p:ext uri="{BB962C8B-B14F-4D97-AF65-F5344CB8AC3E}">
        <p14:creationId xmlns:p14="http://schemas.microsoft.com/office/powerpoint/2010/main" val="40902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0872-A53A-4A84-BC64-88FFE28A44B3}" type="slidenum">
              <a:rPr lang="en-US" altLang="zh-TW"/>
              <a:pPr/>
              <a:t>113</a:t>
            </a:fld>
            <a:endParaRPr lang="en-US" altLang="zh-TW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1439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000"/>
              <a:t>F</a:t>
            </a:r>
            <a:r>
              <a:rPr lang="en-US" altLang="zh-TW" sz="2000" baseline="-20000"/>
              <a:t>2 </a:t>
            </a:r>
            <a:r>
              <a:rPr lang="en-US" altLang="zh-TW" sz="2000"/>
              <a:t>= AB + AC + BC;  T</a:t>
            </a:r>
            <a:r>
              <a:rPr lang="en-US" altLang="zh-TW" sz="2000" baseline="-20000"/>
              <a:t>1 </a:t>
            </a:r>
            <a:r>
              <a:rPr lang="en-US" altLang="zh-TW" sz="2000"/>
              <a:t>= A + B + C;	  T</a:t>
            </a:r>
            <a:r>
              <a:rPr lang="en-US" altLang="zh-TW" sz="2000" baseline="-20000"/>
              <a:t>2 </a:t>
            </a:r>
            <a:r>
              <a:rPr lang="en-US" altLang="zh-TW" sz="2000"/>
              <a:t>= ABC;   T</a:t>
            </a:r>
            <a:r>
              <a:rPr lang="en-US" altLang="zh-TW" sz="2000" baseline="-20000"/>
              <a:t>3 </a:t>
            </a:r>
            <a:r>
              <a:rPr lang="en-US" altLang="zh-TW" sz="2000"/>
              <a:t>= F</a:t>
            </a:r>
            <a:r>
              <a:rPr lang="en-US" altLang="zh-TW" sz="2000" baseline="-20000"/>
              <a:t>2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T</a:t>
            </a:r>
            <a:r>
              <a:rPr lang="en-US" altLang="zh-TW" sz="2000" baseline="-20000"/>
              <a:t>1</a:t>
            </a:r>
            <a:r>
              <a:rPr lang="en-US" altLang="zh-TW" sz="2000"/>
              <a:t>;  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F</a:t>
            </a:r>
            <a:r>
              <a:rPr lang="en-US" altLang="zh-TW" sz="2000" baseline="-20000"/>
              <a:t>1 </a:t>
            </a:r>
            <a:r>
              <a:rPr lang="en-US" altLang="zh-TW" sz="2000"/>
              <a:t>= T</a:t>
            </a:r>
            <a:r>
              <a:rPr lang="en-US" altLang="zh-TW" sz="2000" baseline="-20000"/>
              <a:t>3 </a:t>
            </a:r>
            <a:r>
              <a:rPr lang="en-US" altLang="zh-TW" sz="2000"/>
              <a:t>+ T</a:t>
            </a:r>
            <a:r>
              <a:rPr lang="en-US" altLang="zh-TW" sz="2000" baseline="-20000"/>
              <a:t>2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F</a:t>
            </a:r>
            <a:r>
              <a:rPr lang="en-US" altLang="zh-TW" sz="2000" baseline="-20000"/>
              <a:t>1 </a:t>
            </a:r>
            <a:r>
              <a:rPr lang="en-US" altLang="zh-TW" sz="2000"/>
              <a:t>= T</a:t>
            </a:r>
            <a:r>
              <a:rPr lang="en-US" altLang="zh-TW" sz="2000" baseline="-20000"/>
              <a:t>3 </a:t>
            </a:r>
            <a:r>
              <a:rPr lang="en-US" altLang="zh-TW" sz="2000"/>
              <a:t>+ T</a:t>
            </a:r>
            <a:r>
              <a:rPr lang="en-US" altLang="zh-TW" sz="2000" baseline="-20000"/>
              <a:t>2 </a:t>
            </a:r>
            <a:r>
              <a:rPr lang="en-US" altLang="zh-TW" sz="2000"/>
              <a:t>= F</a:t>
            </a:r>
            <a:r>
              <a:rPr lang="en-US" altLang="zh-TW" sz="2000" baseline="-20000"/>
              <a:t>2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T</a:t>
            </a:r>
            <a:r>
              <a:rPr lang="en-US" altLang="zh-TW" sz="2000" baseline="-20000"/>
              <a:t>1 </a:t>
            </a:r>
            <a:r>
              <a:rPr lang="en-US" altLang="zh-TW" sz="2000"/>
              <a:t>+ ABC = 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BC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C + AB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C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ABC</a:t>
            </a:r>
          </a:p>
        </p:txBody>
      </p:sp>
      <p:pic>
        <p:nvPicPr>
          <p:cNvPr id="28679" name="Picture 7" descr="AACFLOL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9000" y="2924175"/>
            <a:ext cx="7586133" cy="3671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04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C02C2-9C71-4B74-9AAF-FEC669A66E9F}" type="slidenum">
              <a:rPr lang="en-US" altLang="zh-TW"/>
              <a:pPr/>
              <a:t>114</a:t>
            </a:fld>
            <a:endParaRPr lang="en-US" altLang="zh-TW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4000"/>
              <a:t>Derive truth table from logic diagram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1150937"/>
          </a:xfrm>
        </p:spPr>
        <p:txBody>
          <a:bodyPr/>
          <a:lstStyle/>
          <a:p>
            <a:r>
              <a:rPr lang="en-US" altLang="zh-TW" sz="2800"/>
              <a:t>We can derive the truth table in Table 4-1 by using the circuit of Fig.4-2.</a:t>
            </a:r>
          </a:p>
        </p:txBody>
      </p:sp>
      <p:pic>
        <p:nvPicPr>
          <p:cNvPr id="3175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434" y="2565400"/>
            <a:ext cx="11605684" cy="4032250"/>
          </a:xfrm>
        </p:spPr>
      </p:pic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10991851" y="4076701"/>
            <a:ext cx="673100" cy="720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1089218" y="5084763"/>
            <a:ext cx="575733" cy="36036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1089218" y="6092826"/>
            <a:ext cx="575733" cy="3603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2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5224-5DBF-4429-956C-0162DD93D912}" type="slidenum">
              <a:rPr lang="en-US" altLang="zh-TW"/>
              <a:pPr/>
              <a:t>115</a:t>
            </a:fld>
            <a:endParaRPr lang="en-US" altLang="zh-TW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4-3. Design procedure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1439862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en-US" altLang="zh-TW" sz="2800"/>
              <a:t>Table4-2 is a Code-Conversion example, first, we can list the relation of the BCD and Excess-3 codes in the truth table.</a:t>
            </a:r>
          </a:p>
        </p:txBody>
      </p:sp>
      <p:pic>
        <p:nvPicPr>
          <p:cNvPr id="3277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8518" y="2781301"/>
            <a:ext cx="8834967" cy="3863975"/>
          </a:xfrm>
          <a:noFill/>
        </p:spPr>
      </p:pic>
    </p:spTree>
    <p:extLst>
      <p:ext uri="{BB962C8B-B14F-4D97-AF65-F5344CB8AC3E}">
        <p14:creationId xmlns:p14="http://schemas.microsoft.com/office/powerpoint/2010/main" val="18984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4BF6C-AA37-4CAD-9A46-40EB97CE4A54}" type="slidenum">
              <a:rPr lang="en-US" altLang="zh-TW"/>
              <a:pPr/>
              <a:t>116</a:t>
            </a:fld>
            <a:endParaRPr lang="en-US" altLang="zh-TW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Karnaugh map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1223962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eriod" startAt="2"/>
            </a:pPr>
            <a:r>
              <a:rPr lang="en-US" altLang="zh-TW" sz="2800"/>
              <a:t>For each symbol of the Excess-3 code, we use 1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s to draw the map for simplifying Boolean function.</a:t>
            </a:r>
          </a:p>
        </p:txBody>
      </p:sp>
      <p:pic>
        <p:nvPicPr>
          <p:cNvPr id="35847" name="Picture 7" descr="AACFLOM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5885" y="2565400"/>
            <a:ext cx="8544983" cy="4052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41447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49BC-DD33-4F95-B3F2-928D75113CC4}" type="slidenum">
              <a:rPr lang="en-US" altLang="zh-TW"/>
              <a:pPr/>
              <a:t>117</a:t>
            </a:fld>
            <a:endParaRPr lang="en-US" altLang="zh-TW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Circuit implementation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13668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400"/>
              <a:t>z = D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;	y = CD + C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D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 = CD + (C + D)</a:t>
            </a:r>
            <a:r>
              <a:rPr lang="en-US" altLang="zh-TW" sz="2400">
                <a:latin typeface="Arial"/>
              </a:rPr>
              <a:t>’</a:t>
            </a:r>
            <a:endParaRPr lang="en-US" altLang="zh-TW" sz="2400"/>
          </a:p>
          <a:p>
            <a:pPr>
              <a:buFont typeface="Wingdings" pitchFamily="2" charset="2"/>
              <a:buNone/>
            </a:pPr>
            <a:r>
              <a:rPr lang="en-US" altLang="zh-TW" sz="2400"/>
              <a:t>x = B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C + B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D + BC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D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 = B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(C + D) + B(C + D)</a:t>
            </a:r>
            <a:r>
              <a:rPr lang="en-US" altLang="zh-TW" sz="2400">
                <a:latin typeface="Arial"/>
              </a:rPr>
              <a:t>’</a:t>
            </a:r>
            <a:endParaRPr lang="en-US" altLang="zh-TW" sz="2400"/>
          </a:p>
          <a:p>
            <a:pPr>
              <a:buFont typeface="Wingdings" pitchFamily="2" charset="2"/>
              <a:buNone/>
            </a:pPr>
            <a:r>
              <a:rPr lang="en-US" altLang="zh-TW" sz="2400"/>
              <a:t>w = A + BC + BD = A + B(C + D)</a:t>
            </a:r>
          </a:p>
        </p:txBody>
      </p:sp>
      <p:pic>
        <p:nvPicPr>
          <p:cNvPr id="36871" name="Picture 7" descr="AACFLON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3751" y="2852738"/>
            <a:ext cx="8642349" cy="3816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22117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35A29-A2F9-4AA0-9A6B-5DBE82E7811C}" type="slidenum">
              <a:rPr lang="en-US" altLang="zh-TW"/>
              <a:pPr/>
              <a:t>118</a:t>
            </a:fld>
            <a:endParaRPr lang="en-US" altLang="zh-TW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4-4. Binary Adder-Subtractor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5327650"/>
          </a:xfrm>
        </p:spPr>
        <p:txBody>
          <a:bodyPr/>
          <a:lstStyle/>
          <a:p>
            <a:r>
              <a:rPr lang="en-US" altLang="zh-TW" sz="2400"/>
              <a:t>A combinational circuit that performs the addition of two bits is called a </a:t>
            </a:r>
            <a:r>
              <a:rPr lang="en-US" altLang="zh-TW" sz="2400">
                <a:solidFill>
                  <a:schemeClr val="hlink"/>
                </a:solidFill>
              </a:rPr>
              <a:t>half adder</a:t>
            </a:r>
            <a:r>
              <a:rPr lang="en-US" altLang="zh-TW" sz="2400"/>
              <a:t>.</a:t>
            </a:r>
          </a:p>
          <a:p>
            <a:r>
              <a:rPr lang="en-US" altLang="zh-TW" sz="2400"/>
              <a:t>The truth table for the half adder is listed below:</a:t>
            </a:r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r>
              <a:rPr lang="en-US" altLang="zh-TW" sz="2400"/>
              <a:t>				   S = x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y + xy</a:t>
            </a:r>
            <a:r>
              <a:rPr lang="en-US" altLang="zh-TW" sz="2400">
                <a:latin typeface="Arial"/>
              </a:rPr>
              <a:t>’</a:t>
            </a:r>
            <a:endParaRPr lang="en-US" altLang="zh-TW" sz="2400"/>
          </a:p>
          <a:p>
            <a:pPr>
              <a:buFont typeface="Wingdings" pitchFamily="2" charset="2"/>
              <a:buNone/>
            </a:pPr>
            <a:r>
              <a:rPr lang="en-US" altLang="zh-TW" sz="2400"/>
              <a:t>				   C = xy</a:t>
            </a:r>
          </a:p>
        </p:txBody>
      </p:sp>
      <p:pic>
        <p:nvPicPr>
          <p:cNvPr id="39947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76185" y="2781301"/>
            <a:ext cx="3390900" cy="2303463"/>
          </a:xfrm>
          <a:noFill/>
          <a:ln/>
        </p:spPr>
      </p:pic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8756651" y="3443288"/>
            <a:ext cx="9232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S: Sum</a:t>
            </a:r>
          </a:p>
          <a:p>
            <a:r>
              <a:rPr lang="en-US" altLang="zh-TW"/>
              <a:t>C: Carry</a:t>
            </a:r>
          </a:p>
        </p:txBody>
      </p:sp>
    </p:spTree>
    <p:extLst>
      <p:ext uri="{BB962C8B-B14F-4D97-AF65-F5344CB8AC3E}">
        <p14:creationId xmlns:p14="http://schemas.microsoft.com/office/powerpoint/2010/main" val="7317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8D379-6092-49CB-90D2-A9EB61D1D092}" type="slidenum">
              <a:rPr lang="en-US" altLang="zh-TW"/>
              <a:pPr/>
              <a:t>119</a:t>
            </a:fld>
            <a:endParaRPr lang="en-US" altLang="zh-TW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Implementation of Half-Adder</a:t>
            </a:r>
          </a:p>
        </p:txBody>
      </p:sp>
      <p:pic>
        <p:nvPicPr>
          <p:cNvPr id="40965" name="Picture 5" descr="AACFLOO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051" y="1773239"/>
            <a:ext cx="11137900" cy="3925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6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Multiply each bit by 2</a:t>
            </a:r>
            <a:r>
              <a:rPr lang="en-US" sz="2900" i="1" baseline="30000" smtClean="0"/>
              <a:t>n</a:t>
            </a:r>
            <a:r>
              <a:rPr lang="en-US" smtClean="0"/>
              <a:t>, where </a:t>
            </a:r>
            <a:r>
              <a:rPr lang="en-US" i="1" smtClean="0"/>
              <a:t>n</a:t>
            </a:r>
            <a:r>
              <a:rPr lang="en-US" smtClean="0"/>
              <a:t> is the “weight” of the bit</a:t>
            </a:r>
          </a:p>
          <a:p>
            <a:pPr lvl="1"/>
            <a:r>
              <a:rPr lang="en-US" smtClean="0"/>
              <a:t>The weight is the position of the bit, starting from 0 on the right</a:t>
            </a:r>
          </a:p>
          <a:p>
            <a:pPr lvl="1"/>
            <a:r>
              <a:rPr lang="en-US" smtClean="0"/>
              <a:t>Add the results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97302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B466-DBED-45A4-A72E-47CDCD061BC8}" type="slidenum">
              <a:rPr lang="en-US" altLang="zh-TW"/>
              <a:pPr/>
              <a:t>120</a:t>
            </a:fld>
            <a:endParaRPr lang="en-US" altLang="zh-TW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Full-Adder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1150937"/>
          </a:xfrm>
        </p:spPr>
        <p:txBody>
          <a:bodyPr/>
          <a:lstStyle/>
          <a:p>
            <a:r>
              <a:rPr lang="en-US" altLang="zh-TW" sz="2800"/>
              <a:t>One that performs the addition of three bits(two significant bits and a previous carry) is a </a:t>
            </a:r>
            <a:r>
              <a:rPr lang="en-US" altLang="zh-TW" sz="2800">
                <a:solidFill>
                  <a:schemeClr val="hlink"/>
                </a:solidFill>
              </a:rPr>
              <a:t>full adder</a:t>
            </a:r>
            <a:r>
              <a:rPr lang="en-US" altLang="zh-TW" sz="2800"/>
              <a:t>.</a:t>
            </a:r>
          </a:p>
          <a:p>
            <a:pPr>
              <a:buFont typeface="Wingdings" pitchFamily="2" charset="2"/>
              <a:buNone/>
            </a:pPr>
            <a:endParaRPr lang="en-US" altLang="zh-TW" sz="2800"/>
          </a:p>
        </p:txBody>
      </p:sp>
      <p:pic>
        <p:nvPicPr>
          <p:cNvPr id="4198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5884" y="2636838"/>
            <a:ext cx="8735483" cy="3816350"/>
          </a:xfrm>
        </p:spPr>
      </p:pic>
    </p:spTree>
    <p:extLst>
      <p:ext uri="{BB962C8B-B14F-4D97-AF65-F5344CB8AC3E}">
        <p14:creationId xmlns:p14="http://schemas.microsoft.com/office/powerpoint/2010/main" val="32666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5E31-7C0C-4FD7-AB5C-AB927CD3C8C4}" type="slidenum">
              <a:rPr lang="en-US" altLang="zh-TW"/>
              <a:pPr/>
              <a:t>121</a:t>
            </a:fld>
            <a:endParaRPr lang="en-US" altLang="zh-TW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Simplified  Expressions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34434" y="5157788"/>
            <a:ext cx="11605684" cy="13827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800"/>
              <a:t>			   S = x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y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z + x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yz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 + xy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z</a:t>
            </a:r>
            <a:r>
              <a:rPr lang="en-US" altLang="zh-TW" sz="2800">
                <a:latin typeface="Arial"/>
              </a:rPr>
              <a:t>’</a:t>
            </a:r>
            <a:r>
              <a:rPr lang="en-US" altLang="zh-TW" sz="2800"/>
              <a:t> + xyz</a:t>
            </a:r>
          </a:p>
          <a:p>
            <a:pPr>
              <a:buFont typeface="Wingdings" pitchFamily="2" charset="2"/>
              <a:buNone/>
            </a:pPr>
            <a:r>
              <a:rPr lang="en-US" altLang="zh-TW" sz="2800"/>
              <a:t>			   C = xy + xz + yz</a:t>
            </a:r>
          </a:p>
        </p:txBody>
      </p:sp>
      <p:pic>
        <p:nvPicPr>
          <p:cNvPr id="43016" name="Picture 8" descr="AACFLOP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1133" y="1341439"/>
            <a:ext cx="8544984" cy="3311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7535334" y="3573463"/>
            <a:ext cx="30809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C</a:t>
            </a:r>
          </a:p>
        </p:txBody>
      </p:sp>
      <p:sp>
        <p:nvSpPr>
          <p:cNvPr id="43018" name="Oval 10"/>
          <p:cNvSpPr>
            <a:spLocks noChangeArrowheads="1"/>
          </p:cNvSpPr>
          <p:nvPr/>
        </p:nvSpPr>
        <p:spPr bwMode="auto">
          <a:xfrm>
            <a:off x="8976784" y="2060575"/>
            <a:ext cx="575733" cy="431800"/>
          </a:xfrm>
          <a:prstGeom prst="ellips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9" name="Oval 11"/>
          <p:cNvSpPr>
            <a:spLocks noChangeArrowheads="1"/>
          </p:cNvSpPr>
          <p:nvPr/>
        </p:nvSpPr>
        <p:spPr bwMode="auto">
          <a:xfrm>
            <a:off x="8113184" y="2636839"/>
            <a:ext cx="575733" cy="504825"/>
          </a:xfrm>
          <a:prstGeom prst="ellips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8784167" y="3860801"/>
            <a:ext cx="1344084" cy="2889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3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7BC4-DEB1-4851-9F92-1FC1B6B1DB38}" type="slidenum">
              <a:rPr lang="en-US" altLang="zh-TW"/>
              <a:pPr/>
              <a:t>122</a:t>
            </a:fld>
            <a:endParaRPr lang="en-US" altLang="zh-TW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Full adder implemented in SOP</a:t>
            </a:r>
          </a:p>
        </p:txBody>
      </p:sp>
      <p:pic>
        <p:nvPicPr>
          <p:cNvPr id="44038" name="Picture 6" descr="AACFLOQ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8500" y="2060575"/>
            <a:ext cx="8737600" cy="3671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01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A261-49F0-4B9D-959A-639ADFAFC0FD}" type="slidenum">
              <a:rPr lang="en-US" altLang="zh-TW"/>
              <a:pPr/>
              <a:t>123</a:t>
            </a:fld>
            <a:endParaRPr lang="en-US" altLang="zh-TW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Another implementation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20875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altLang="zh-TW" sz="2800"/>
              <a:t>Full-adder can also implemented with </a:t>
            </a:r>
            <a:r>
              <a:rPr lang="en-US" altLang="zh-TW" sz="2800">
                <a:solidFill>
                  <a:schemeClr val="hlink"/>
                </a:solidFill>
              </a:rPr>
              <a:t>two half adders and one OR gate </a:t>
            </a:r>
            <a:r>
              <a:rPr lang="en-US" altLang="zh-TW" sz="2800">
                <a:solidFill>
                  <a:srgbClr val="00FF00"/>
                </a:solidFill>
              </a:rPr>
              <a:t>(Carry Look-Ahead adder)</a:t>
            </a:r>
            <a:r>
              <a:rPr lang="en-US" altLang="zh-TW" sz="280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400"/>
              <a:t>		</a:t>
            </a:r>
            <a:r>
              <a:rPr lang="en-US" altLang="zh-TW" sz="2000"/>
              <a:t>S = z ⊕ (x ⊕ y)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000"/>
              <a:t>		   = z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(xy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y) + z(xy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y)</a:t>
            </a:r>
            <a:r>
              <a:rPr lang="en-US" altLang="zh-TW" sz="2000">
                <a:latin typeface="Arial"/>
              </a:rPr>
              <a:t>’</a:t>
            </a:r>
            <a:endParaRPr lang="en-US" altLang="zh-TW" sz="20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000"/>
              <a:t>		   = xy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z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yz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xyz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z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000"/>
              <a:t>		C = z(xy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y) + xy = xy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z + x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/>
              <a:t>yz + xy</a:t>
            </a:r>
          </a:p>
        </p:txBody>
      </p:sp>
      <p:pic>
        <p:nvPicPr>
          <p:cNvPr id="45062" name="Picture 6" descr="AACFLOR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0651" y="3644900"/>
            <a:ext cx="9505949" cy="2952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25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3122-FF35-4E14-90FD-40C0DFDF36A9}" type="slidenum">
              <a:rPr lang="en-US" altLang="zh-TW"/>
              <a:pPr/>
              <a:t>124</a:t>
            </a:fld>
            <a:endParaRPr lang="en-US" altLang="zh-TW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Binary adder</a:t>
            </a:r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34433" y="1341438"/>
            <a:ext cx="5088467" cy="5111750"/>
          </a:xfrm>
        </p:spPr>
        <p:txBody>
          <a:bodyPr/>
          <a:lstStyle/>
          <a:p>
            <a:r>
              <a:rPr lang="en-US" altLang="zh-TW" sz="2800"/>
              <a:t>This is also called </a:t>
            </a:r>
            <a:r>
              <a:rPr lang="en-US" altLang="zh-TW" sz="2800">
                <a:solidFill>
                  <a:schemeClr val="hlink"/>
                </a:solidFill>
              </a:rPr>
              <a:t>Ripple Carry Adder</a:t>
            </a:r>
            <a:r>
              <a:rPr lang="en-US" altLang="zh-TW" sz="2800"/>
              <a:t> ,because of the construction with full adders are connected in cascade.</a:t>
            </a:r>
          </a:p>
        </p:txBody>
      </p:sp>
      <p:pic>
        <p:nvPicPr>
          <p:cNvPr id="46088" name="Picture 8" descr="AACFLOS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5034" y="4149725"/>
            <a:ext cx="6758517" cy="2374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90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8134" y="1412876"/>
            <a:ext cx="5894917" cy="2447925"/>
          </a:xfrm>
        </p:spPr>
      </p:pic>
    </p:spTree>
    <p:extLst>
      <p:ext uri="{BB962C8B-B14F-4D97-AF65-F5344CB8AC3E}">
        <p14:creationId xmlns:p14="http://schemas.microsoft.com/office/powerpoint/2010/main" val="340590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8A263-BA06-4D43-AB2D-E853F09FB56C}" type="slidenum">
              <a:rPr lang="en-US" altLang="zh-TW"/>
              <a:pPr/>
              <a:t>125</a:t>
            </a:fld>
            <a:endParaRPr lang="en-US" altLang="zh-TW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Carry Propagation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84" y="1700214"/>
            <a:ext cx="11605683" cy="3095625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ct val="25000"/>
              </a:spcAft>
            </a:pPr>
            <a:r>
              <a:rPr lang="en-US" altLang="zh-TW" sz="2400"/>
              <a:t>Fig.4-9 causes a </a:t>
            </a:r>
            <a:r>
              <a:rPr lang="en-US" altLang="zh-TW" sz="2400">
                <a:solidFill>
                  <a:schemeClr val="hlink"/>
                </a:solidFill>
              </a:rPr>
              <a:t>unstable</a:t>
            </a:r>
            <a:r>
              <a:rPr lang="en-US" altLang="zh-TW" sz="2400"/>
              <a:t> factor on </a:t>
            </a:r>
            <a:r>
              <a:rPr lang="en-US" altLang="zh-TW" sz="2400">
                <a:solidFill>
                  <a:schemeClr val="hlink"/>
                </a:solidFill>
              </a:rPr>
              <a:t>carry bit</a:t>
            </a:r>
            <a:r>
              <a:rPr lang="en-US" altLang="zh-TW" sz="2400"/>
              <a:t>, and produces a </a:t>
            </a:r>
            <a:r>
              <a:rPr lang="en-US" altLang="zh-TW" sz="2400">
                <a:solidFill>
                  <a:schemeClr val="hlink"/>
                </a:solidFill>
              </a:rPr>
              <a:t>longest propagation delay</a:t>
            </a:r>
            <a:r>
              <a:rPr lang="en-US" altLang="zh-TW" sz="2400"/>
              <a:t>.</a:t>
            </a:r>
          </a:p>
          <a:p>
            <a:pPr>
              <a:lnSpc>
                <a:spcPct val="110000"/>
              </a:lnSpc>
              <a:spcAft>
                <a:spcPct val="25000"/>
              </a:spcAft>
            </a:pPr>
            <a:r>
              <a:rPr lang="en-US" altLang="zh-TW" sz="2400"/>
              <a:t>The signal from C</a:t>
            </a:r>
            <a:r>
              <a:rPr lang="en-US" altLang="zh-TW" sz="2400" baseline="-22000"/>
              <a:t>i</a:t>
            </a:r>
            <a:r>
              <a:rPr lang="en-US" altLang="zh-TW" sz="2400"/>
              <a:t> to the output carry C</a:t>
            </a:r>
            <a:r>
              <a:rPr lang="en-US" altLang="zh-TW" sz="2400" baseline="-22000"/>
              <a:t>i+1</a:t>
            </a:r>
            <a:r>
              <a:rPr lang="en-US" altLang="zh-TW" sz="2400"/>
              <a:t>, </a:t>
            </a:r>
            <a:r>
              <a:rPr lang="en-US" altLang="zh-TW" sz="2400">
                <a:solidFill>
                  <a:schemeClr val="hlink"/>
                </a:solidFill>
              </a:rPr>
              <a:t>propagates through an AND and OR gates</a:t>
            </a:r>
            <a:r>
              <a:rPr lang="en-US" altLang="zh-TW" sz="2400"/>
              <a:t>, so, for an n-bit RCA, there are </a:t>
            </a:r>
            <a:r>
              <a:rPr lang="en-US" altLang="zh-TW" sz="2400">
                <a:solidFill>
                  <a:schemeClr val="hlink"/>
                </a:solidFill>
              </a:rPr>
              <a:t>2n</a:t>
            </a:r>
            <a:r>
              <a:rPr lang="en-US" altLang="zh-TW" sz="2400"/>
              <a:t> gate levels for the carry to propagate from input to output.</a:t>
            </a:r>
          </a:p>
          <a:p>
            <a:pPr>
              <a:spcAft>
                <a:spcPct val="20000"/>
              </a:spcAft>
            </a:pPr>
            <a:endParaRPr lang="en-US" altLang="zh-TW" sz="2400"/>
          </a:p>
        </p:txBody>
      </p:sp>
    </p:spTree>
    <p:extLst>
      <p:ext uri="{BB962C8B-B14F-4D97-AF65-F5344CB8AC3E}">
        <p14:creationId xmlns:p14="http://schemas.microsoft.com/office/powerpoint/2010/main" val="23886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E88D7-04F4-494F-AE9B-72437DB64610}" type="slidenum">
              <a:rPr lang="en-US" altLang="zh-TW"/>
              <a:pPr/>
              <a:t>126</a:t>
            </a:fld>
            <a:endParaRPr lang="en-US" altLang="zh-TW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Carry Propagation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557339"/>
            <a:ext cx="11605684" cy="2376487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ct val="20000"/>
              </a:spcAft>
            </a:pPr>
            <a:r>
              <a:rPr lang="en-US" altLang="zh-TW" sz="2400"/>
              <a:t>Because the propagation delay will affect the output signals on different time, so the signals are </a:t>
            </a:r>
            <a:r>
              <a:rPr lang="en-US" altLang="zh-TW" sz="2400">
                <a:solidFill>
                  <a:schemeClr val="hlink"/>
                </a:solidFill>
              </a:rPr>
              <a:t>given enough time to get the precise and stable outputs</a:t>
            </a:r>
            <a:r>
              <a:rPr lang="en-US" altLang="zh-TW" sz="2400"/>
              <a:t>.</a:t>
            </a:r>
          </a:p>
          <a:p>
            <a:pPr>
              <a:lnSpc>
                <a:spcPct val="110000"/>
              </a:lnSpc>
              <a:spcAft>
                <a:spcPct val="20000"/>
              </a:spcAft>
            </a:pPr>
            <a:r>
              <a:rPr lang="en-US" altLang="zh-TW" sz="2400"/>
              <a:t>The most widely used technique employs the principle of </a:t>
            </a:r>
            <a:r>
              <a:rPr lang="en-US" altLang="zh-TW" sz="2400">
                <a:solidFill>
                  <a:srgbClr val="00FF00"/>
                </a:solidFill>
              </a:rPr>
              <a:t>carry look-ahead</a:t>
            </a:r>
            <a:r>
              <a:rPr lang="en-US" altLang="zh-TW" sz="2400"/>
              <a:t> to </a:t>
            </a:r>
            <a:r>
              <a:rPr lang="en-US" altLang="zh-TW" sz="2400">
                <a:solidFill>
                  <a:schemeClr val="hlink"/>
                </a:solidFill>
              </a:rPr>
              <a:t>improve the speed of the algorithm</a:t>
            </a:r>
            <a:r>
              <a:rPr lang="en-US" altLang="zh-TW" sz="2400"/>
              <a:t>.</a:t>
            </a:r>
            <a:endParaRPr lang="en-US" altLang="zh-TW" sz="1800"/>
          </a:p>
        </p:txBody>
      </p:sp>
      <p:pic>
        <p:nvPicPr>
          <p:cNvPr id="48134" name="Picture 6" descr="AACFLOt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3267" y="4221163"/>
            <a:ext cx="9215967" cy="23034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86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6989-6ACC-4BD0-B85B-BD9C13459284}" type="slidenum">
              <a:rPr lang="en-US" altLang="zh-TW"/>
              <a:pPr/>
              <a:t>127</a:t>
            </a:fld>
            <a:endParaRPr lang="en-US" altLang="zh-TW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Boolean functions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341438"/>
            <a:ext cx="11605684" cy="504031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TW" sz="2800"/>
              <a:t>		</a:t>
            </a:r>
            <a:r>
              <a:rPr lang="en-US" altLang="zh-TW" sz="2000"/>
              <a:t>P</a:t>
            </a:r>
            <a:r>
              <a:rPr lang="en-US" altLang="zh-TW" sz="2000" baseline="-22000"/>
              <a:t>i</a:t>
            </a:r>
            <a:r>
              <a:rPr lang="en-US" altLang="zh-TW" sz="2000"/>
              <a:t> = A</a:t>
            </a:r>
            <a:r>
              <a:rPr lang="en-US" altLang="zh-TW" sz="2000" baseline="-22000"/>
              <a:t>i</a:t>
            </a:r>
            <a:r>
              <a:rPr lang="en-US" altLang="zh-TW" sz="2000"/>
              <a:t> </a:t>
            </a:r>
            <a:r>
              <a:rPr lang="en-US" altLang="zh-TW" sz="2000">
                <a:latin typeface="DFKai-SB" pitchFamily="65" charset="-120"/>
                <a:ea typeface="DFKai-SB" pitchFamily="65" charset="-120"/>
              </a:rPr>
              <a:t>⊕</a:t>
            </a:r>
            <a:r>
              <a:rPr lang="en-US" altLang="zh-TW" sz="2000"/>
              <a:t> B</a:t>
            </a:r>
            <a:r>
              <a:rPr lang="en-US" altLang="zh-TW" sz="2000" baseline="-22000"/>
              <a:t>i</a:t>
            </a:r>
            <a:r>
              <a:rPr lang="en-US" altLang="zh-TW" sz="2000"/>
              <a:t>	steady state value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G</a:t>
            </a:r>
            <a:r>
              <a:rPr lang="en-US" altLang="zh-TW" sz="2000" baseline="-22000"/>
              <a:t>i</a:t>
            </a:r>
            <a:r>
              <a:rPr lang="en-US" altLang="zh-TW" sz="2000"/>
              <a:t> = A</a:t>
            </a:r>
            <a:r>
              <a:rPr lang="en-US" altLang="zh-TW" sz="2000" baseline="-22000"/>
              <a:t>i</a:t>
            </a:r>
            <a:r>
              <a:rPr lang="en-US" altLang="zh-TW" sz="2000"/>
              <a:t>B</a:t>
            </a:r>
            <a:r>
              <a:rPr lang="en-US" altLang="zh-TW" sz="2000" baseline="-22000"/>
              <a:t>i</a:t>
            </a:r>
            <a:r>
              <a:rPr lang="en-US" altLang="zh-TW" sz="2000"/>
              <a:t>	steady state value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Output sum and carry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S</a:t>
            </a:r>
            <a:r>
              <a:rPr lang="en-US" altLang="zh-TW" sz="2000" baseline="-22000"/>
              <a:t>i</a:t>
            </a:r>
            <a:r>
              <a:rPr lang="en-US" altLang="zh-TW" sz="2000"/>
              <a:t> = P</a:t>
            </a:r>
            <a:r>
              <a:rPr lang="en-US" altLang="zh-TW" sz="2000" baseline="-22000"/>
              <a:t>i</a:t>
            </a:r>
            <a:r>
              <a:rPr lang="en-US" altLang="zh-TW" sz="2000"/>
              <a:t> </a:t>
            </a:r>
            <a:r>
              <a:rPr lang="en-US" altLang="zh-TW" sz="2000">
                <a:latin typeface="DFKai-SB" pitchFamily="65" charset="-120"/>
                <a:ea typeface="DFKai-SB" pitchFamily="65" charset="-120"/>
              </a:rPr>
              <a:t>⊕</a:t>
            </a:r>
            <a:r>
              <a:rPr lang="en-US" altLang="zh-TW" sz="2000"/>
              <a:t> C</a:t>
            </a:r>
            <a:r>
              <a:rPr lang="en-US" altLang="zh-TW" sz="2000" baseline="-22000"/>
              <a:t>i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C</a:t>
            </a:r>
            <a:r>
              <a:rPr lang="en-US" altLang="zh-TW" sz="2000" baseline="-22000"/>
              <a:t>i+1</a:t>
            </a:r>
            <a:r>
              <a:rPr lang="en-US" altLang="zh-TW" sz="2000"/>
              <a:t> = G</a:t>
            </a:r>
            <a:r>
              <a:rPr lang="en-US" altLang="zh-TW" sz="2000" baseline="-22000"/>
              <a:t>i</a:t>
            </a:r>
            <a:r>
              <a:rPr lang="en-US" altLang="zh-TW" sz="2000"/>
              <a:t> + P</a:t>
            </a:r>
            <a:r>
              <a:rPr lang="en-US" altLang="zh-TW" sz="2000" baseline="-22000"/>
              <a:t>i</a:t>
            </a:r>
            <a:r>
              <a:rPr lang="en-US" altLang="zh-TW" sz="2000"/>
              <a:t>C</a:t>
            </a:r>
            <a:r>
              <a:rPr lang="en-US" altLang="zh-TW" sz="2000" baseline="-22000"/>
              <a:t>i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G</a:t>
            </a:r>
            <a:r>
              <a:rPr lang="en-US" altLang="zh-TW" sz="2000" baseline="-22000"/>
              <a:t>i</a:t>
            </a:r>
            <a:r>
              <a:rPr lang="en-US" altLang="zh-TW" sz="2000"/>
              <a:t> : carry generate	 P</a:t>
            </a:r>
            <a:r>
              <a:rPr lang="en-US" altLang="zh-TW" sz="2000" baseline="-22000"/>
              <a:t>i</a:t>
            </a:r>
            <a:r>
              <a:rPr lang="en-US" altLang="zh-TW" sz="2000"/>
              <a:t> : carry propagate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C</a:t>
            </a:r>
            <a:r>
              <a:rPr lang="en-US" altLang="zh-TW" sz="2000" baseline="-22000"/>
              <a:t>0</a:t>
            </a:r>
            <a:r>
              <a:rPr lang="en-US" altLang="zh-TW" sz="2000"/>
              <a:t> = input  carry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C</a:t>
            </a:r>
            <a:r>
              <a:rPr lang="en-US" altLang="zh-TW" sz="2000" baseline="-22000"/>
              <a:t>1</a:t>
            </a:r>
            <a:r>
              <a:rPr lang="en-US" altLang="zh-TW" sz="2000"/>
              <a:t> = G</a:t>
            </a:r>
            <a:r>
              <a:rPr lang="en-US" altLang="zh-TW" sz="2000" baseline="-22000"/>
              <a:t>0</a:t>
            </a:r>
            <a:r>
              <a:rPr lang="en-US" altLang="zh-TW" sz="2000"/>
              <a:t> + P</a:t>
            </a:r>
            <a:r>
              <a:rPr lang="en-US" altLang="zh-TW" sz="2000" baseline="-22000"/>
              <a:t>0</a:t>
            </a:r>
            <a:r>
              <a:rPr lang="en-US" altLang="zh-TW" sz="2000"/>
              <a:t>C</a:t>
            </a:r>
            <a:r>
              <a:rPr lang="en-US" altLang="zh-TW" sz="2000" baseline="-22000"/>
              <a:t>0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		C</a:t>
            </a:r>
            <a:r>
              <a:rPr lang="en-US" altLang="zh-TW" sz="2000" baseline="-22000"/>
              <a:t>2</a:t>
            </a:r>
            <a:r>
              <a:rPr lang="en-US" altLang="zh-TW" sz="2000"/>
              <a:t> = G</a:t>
            </a:r>
            <a:r>
              <a:rPr lang="en-US" altLang="zh-TW" sz="2000" baseline="-22000"/>
              <a:t>1</a:t>
            </a:r>
            <a:r>
              <a:rPr lang="en-US" altLang="zh-TW" sz="2000"/>
              <a:t> + P</a:t>
            </a:r>
            <a:r>
              <a:rPr lang="en-US" altLang="zh-TW" sz="2000" baseline="-22000"/>
              <a:t>1</a:t>
            </a:r>
            <a:r>
              <a:rPr lang="en-US" altLang="zh-TW" sz="2000"/>
              <a:t>C</a:t>
            </a:r>
            <a:r>
              <a:rPr lang="en-US" altLang="zh-TW" sz="2000" baseline="-22000"/>
              <a:t>1  </a:t>
            </a:r>
            <a:r>
              <a:rPr lang="en-US" altLang="zh-TW" sz="2000"/>
              <a:t>= G</a:t>
            </a:r>
            <a:r>
              <a:rPr lang="en-US" altLang="zh-TW" sz="2000" baseline="-22000"/>
              <a:t>1</a:t>
            </a:r>
            <a:r>
              <a:rPr lang="en-US" altLang="zh-TW" sz="2000"/>
              <a:t> + P</a:t>
            </a:r>
            <a:r>
              <a:rPr lang="en-US" altLang="zh-TW" sz="2000" baseline="-22000"/>
              <a:t>1</a:t>
            </a:r>
            <a:r>
              <a:rPr lang="en-US" altLang="zh-TW" sz="2000"/>
              <a:t>G</a:t>
            </a:r>
            <a:r>
              <a:rPr lang="en-US" altLang="zh-TW" sz="2000" baseline="-22000"/>
              <a:t>0</a:t>
            </a:r>
            <a:r>
              <a:rPr lang="en-US" altLang="zh-TW" sz="2000"/>
              <a:t> + P</a:t>
            </a:r>
            <a:r>
              <a:rPr lang="en-US" altLang="zh-TW" sz="2000" baseline="-22000"/>
              <a:t>1</a:t>
            </a:r>
            <a:r>
              <a:rPr lang="en-US" altLang="zh-TW" sz="2000"/>
              <a:t>P</a:t>
            </a:r>
            <a:r>
              <a:rPr lang="en-US" altLang="zh-TW" sz="2000" baseline="-22000"/>
              <a:t>0</a:t>
            </a:r>
            <a:r>
              <a:rPr lang="en-US" altLang="zh-TW" sz="2000"/>
              <a:t>C</a:t>
            </a:r>
            <a:r>
              <a:rPr lang="en-US" altLang="zh-TW" sz="2000" baseline="-22000"/>
              <a:t>0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		C</a:t>
            </a:r>
            <a:r>
              <a:rPr lang="en-US" altLang="zh-TW" sz="2000" baseline="-22000"/>
              <a:t>3</a:t>
            </a:r>
            <a:r>
              <a:rPr lang="en-US" altLang="zh-TW" sz="2000"/>
              <a:t> = G</a:t>
            </a:r>
            <a:r>
              <a:rPr lang="en-US" altLang="zh-TW" sz="2000" baseline="-22000"/>
              <a:t>2</a:t>
            </a:r>
            <a:r>
              <a:rPr lang="en-US" altLang="zh-TW" sz="2000"/>
              <a:t> + P</a:t>
            </a:r>
            <a:r>
              <a:rPr lang="en-US" altLang="zh-TW" sz="2000" baseline="-22000"/>
              <a:t>2</a:t>
            </a:r>
            <a:r>
              <a:rPr lang="en-US" altLang="zh-TW" sz="2000"/>
              <a:t>C</a:t>
            </a:r>
            <a:r>
              <a:rPr lang="en-US" altLang="zh-TW" sz="2000" baseline="-22000"/>
              <a:t>2</a:t>
            </a:r>
            <a:r>
              <a:rPr lang="en-US" altLang="zh-TW" sz="2000"/>
              <a:t> = G</a:t>
            </a:r>
            <a:r>
              <a:rPr lang="en-US" altLang="zh-TW" sz="2000" baseline="-22000"/>
              <a:t>2</a:t>
            </a:r>
            <a:r>
              <a:rPr lang="en-US" altLang="zh-TW" sz="2000"/>
              <a:t> + P</a:t>
            </a:r>
            <a:r>
              <a:rPr lang="en-US" altLang="zh-TW" sz="2000" baseline="-22000"/>
              <a:t>2</a:t>
            </a:r>
            <a:r>
              <a:rPr lang="en-US" altLang="zh-TW" sz="2000"/>
              <a:t>G</a:t>
            </a:r>
            <a:r>
              <a:rPr lang="en-US" altLang="zh-TW" sz="2000" baseline="-22000"/>
              <a:t>1</a:t>
            </a:r>
            <a:r>
              <a:rPr lang="en-US" altLang="zh-TW" sz="2000"/>
              <a:t> + P</a:t>
            </a:r>
            <a:r>
              <a:rPr lang="en-US" altLang="zh-TW" sz="2000" baseline="-22000"/>
              <a:t>2</a:t>
            </a:r>
            <a:r>
              <a:rPr lang="en-US" altLang="zh-TW" sz="2000"/>
              <a:t>P</a:t>
            </a:r>
            <a:r>
              <a:rPr lang="en-US" altLang="zh-TW" sz="2000" baseline="-22000"/>
              <a:t>1</a:t>
            </a:r>
            <a:r>
              <a:rPr lang="en-US" altLang="zh-TW" sz="2000"/>
              <a:t>G</a:t>
            </a:r>
            <a:r>
              <a:rPr lang="en-US" altLang="zh-TW" sz="2000" baseline="-22000"/>
              <a:t>0</a:t>
            </a:r>
            <a:r>
              <a:rPr lang="en-US" altLang="zh-TW" sz="2000"/>
              <a:t> + P</a:t>
            </a:r>
            <a:r>
              <a:rPr lang="en-US" altLang="zh-TW" sz="2000" baseline="-22000"/>
              <a:t>2</a:t>
            </a:r>
            <a:r>
              <a:rPr lang="en-US" altLang="zh-TW" sz="2000"/>
              <a:t>P</a:t>
            </a:r>
            <a:r>
              <a:rPr lang="en-US" altLang="zh-TW" sz="2000" baseline="-22000"/>
              <a:t>1</a:t>
            </a:r>
            <a:r>
              <a:rPr lang="en-US" altLang="zh-TW" sz="2000"/>
              <a:t>P</a:t>
            </a:r>
            <a:r>
              <a:rPr lang="en-US" altLang="zh-TW" sz="2000" baseline="-22000"/>
              <a:t>0</a:t>
            </a:r>
            <a:r>
              <a:rPr lang="en-US" altLang="zh-TW" sz="2000"/>
              <a:t>C</a:t>
            </a:r>
            <a:r>
              <a:rPr lang="en-US" altLang="zh-TW" sz="2000" baseline="-22000"/>
              <a:t>0</a:t>
            </a:r>
          </a:p>
          <a:p>
            <a:pPr>
              <a:buFont typeface="Wingdings" pitchFamily="2" charset="2"/>
              <a:buNone/>
            </a:pPr>
            <a:endParaRPr lang="en-US" altLang="zh-TW" sz="2800"/>
          </a:p>
          <a:p>
            <a:r>
              <a:rPr lang="en-US" altLang="zh-TW" sz="2800"/>
              <a:t>C</a:t>
            </a:r>
            <a:r>
              <a:rPr lang="en-US" altLang="zh-TW" sz="2800" baseline="-22000"/>
              <a:t>3</a:t>
            </a:r>
            <a:r>
              <a:rPr lang="en-US" altLang="zh-TW" sz="2800"/>
              <a:t> does not have to wait for C</a:t>
            </a:r>
            <a:r>
              <a:rPr lang="en-US" altLang="zh-TW" sz="2800" baseline="-22000"/>
              <a:t>2</a:t>
            </a:r>
            <a:r>
              <a:rPr lang="en-US" altLang="zh-TW" sz="2800"/>
              <a:t> and C</a:t>
            </a:r>
            <a:r>
              <a:rPr lang="en-US" altLang="zh-TW" sz="2800" baseline="-22000"/>
              <a:t>1</a:t>
            </a:r>
            <a:r>
              <a:rPr lang="en-US" altLang="zh-TW" sz="2800"/>
              <a:t> to propagate.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6864351" y="4437064"/>
            <a:ext cx="480483" cy="28733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503084" y="4076701"/>
            <a:ext cx="480483" cy="2889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8591552" y="4797425"/>
            <a:ext cx="385233" cy="28733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9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5B12F-AF4F-46CD-BFAB-EA3582987047}" type="slidenum">
              <a:rPr lang="en-US" altLang="zh-TW"/>
              <a:pPr/>
              <a:t>128</a:t>
            </a:fld>
            <a:endParaRPr lang="en-US" altLang="zh-TW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TW" sz="4000"/>
              <a:t>Logic diagram of </a:t>
            </a:r>
            <a:br>
              <a:rPr lang="en-US" altLang="zh-TW" sz="4000"/>
            </a:br>
            <a:r>
              <a:rPr lang="en-US" altLang="zh-TW" sz="4000"/>
              <a:t>carry look-ahead generator</a:t>
            </a:r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647700"/>
          </a:xfrm>
        </p:spPr>
        <p:txBody>
          <a:bodyPr/>
          <a:lstStyle/>
          <a:p>
            <a:r>
              <a:rPr lang="en-US" altLang="zh-TW" sz="2800"/>
              <a:t>C</a:t>
            </a:r>
            <a:r>
              <a:rPr lang="en-US" altLang="zh-TW" sz="2800" baseline="-22000"/>
              <a:t>3</a:t>
            </a:r>
            <a:r>
              <a:rPr lang="en-US" altLang="zh-TW" sz="2800"/>
              <a:t> is propagated at the same time as C</a:t>
            </a:r>
            <a:r>
              <a:rPr lang="en-US" altLang="zh-TW" sz="2800" baseline="-22000"/>
              <a:t>2</a:t>
            </a:r>
            <a:r>
              <a:rPr lang="en-US" altLang="zh-TW" sz="2800"/>
              <a:t> and C</a:t>
            </a:r>
            <a:r>
              <a:rPr lang="en-US" altLang="zh-TW" sz="2800" baseline="-22000"/>
              <a:t>1</a:t>
            </a:r>
            <a:r>
              <a:rPr lang="en-US" altLang="zh-TW" sz="2800"/>
              <a:t>.</a:t>
            </a:r>
          </a:p>
        </p:txBody>
      </p:sp>
      <p:pic>
        <p:nvPicPr>
          <p:cNvPr id="50182" name="Picture 6" descr="AACFLOU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5885" y="1989139"/>
            <a:ext cx="8640233" cy="4535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72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71254-877C-4074-A974-0D71199A367D}" type="slidenum">
              <a:rPr lang="en-US" altLang="zh-TW"/>
              <a:pPr/>
              <a:t>129</a:t>
            </a:fld>
            <a:endParaRPr lang="en-US" altLang="zh-TW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4-bit adder with carry lookahead</a:t>
            </a: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647700"/>
          </a:xfrm>
        </p:spPr>
        <p:txBody>
          <a:bodyPr/>
          <a:lstStyle/>
          <a:p>
            <a:r>
              <a:rPr lang="en-US" altLang="zh-TW" sz="2400"/>
              <a:t>Delay time of n-bit CLAA = XOR + (AND + OR) + XOR</a:t>
            </a:r>
          </a:p>
        </p:txBody>
      </p:sp>
      <p:pic>
        <p:nvPicPr>
          <p:cNvPr id="51207" name="Picture 7" descr="AACFLOV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4234" y="2060575"/>
            <a:ext cx="7488767" cy="4432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43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28800" y="2438400"/>
            <a:ext cx="66294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4926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44926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44926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4492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44926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101011</a:t>
            </a:r>
            <a:r>
              <a:rPr lang="en-US" baseline="-25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=&gt; 	1 x 2</a:t>
            </a:r>
            <a:r>
              <a:rPr lang="en-US" baseline="30000">
                <a:latin typeface="Courier New" pitchFamily="49" charset="0"/>
              </a:rPr>
              <a:t>0</a:t>
            </a:r>
            <a:r>
              <a:rPr lang="en-US">
                <a:latin typeface="Courier New" pitchFamily="49" charset="0"/>
              </a:rPr>
              <a:t> = 	 1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	1 x 2</a:t>
            </a:r>
            <a:r>
              <a:rPr lang="en-US" baseline="30000">
                <a:latin typeface="Courier New" pitchFamily="49" charset="0"/>
              </a:rPr>
              <a:t>1</a:t>
            </a:r>
            <a:r>
              <a:rPr lang="en-US">
                <a:latin typeface="Courier New" pitchFamily="49" charset="0"/>
              </a:rPr>
              <a:t> =	 2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	0 x 2</a:t>
            </a:r>
            <a:r>
              <a:rPr lang="en-US" baseline="30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	 0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	1 x 2</a:t>
            </a:r>
            <a:r>
              <a:rPr lang="en-US" baseline="30000">
                <a:latin typeface="Courier New" pitchFamily="49" charset="0"/>
              </a:rPr>
              <a:t>3</a:t>
            </a:r>
            <a:r>
              <a:rPr lang="en-US">
                <a:latin typeface="Courier New" pitchFamily="49" charset="0"/>
              </a:rPr>
              <a:t> = 	 8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	0 x 2</a:t>
            </a:r>
            <a:r>
              <a:rPr lang="en-US" baseline="30000">
                <a:latin typeface="Courier New" pitchFamily="49" charset="0"/>
              </a:rPr>
              <a:t>4</a:t>
            </a:r>
            <a:r>
              <a:rPr lang="en-US">
                <a:latin typeface="Courier New" pitchFamily="49" charset="0"/>
              </a:rPr>
              <a:t> =	 0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	1 x 2</a:t>
            </a:r>
            <a:r>
              <a:rPr lang="en-US" baseline="30000">
                <a:latin typeface="Courier New" pitchFamily="49" charset="0"/>
              </a:rPr>
              <a:t>5</a:t>
            </a:r>
            <a:r>
              <a:rPr lang="en-US">
                <a:latin typeface="Courier New" pitchFamily="49" charset="0"/>
              </a:rPr>
              <a:t> = 	32</a:t>
            </a:r>
          </a:p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									43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		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5867400" y="4724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025650" y="1266825"/>
            <a:ext cx="1371600" cy="685800"/>
          </a:xfrm>
          <a:prstGeom prst="wedgeRoundRectCallout">
            <a:avLst>
              <a:gd name="adj1" fmla="val 15972"/>
              <a:gd name="adj2" fmla="val 125000"/>
              <a:gd name="adj3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/>
              <a:t>Bit “0”</a:t>
            </a:r>
          </a:p>
        </p:txBody>
      </p:sp>
    </p:spTree>
    <p:extLst>
      <p:ext uri="{BB962C8B-B14F-4D97-AF65-F5344CB8AC3E}">
        <p14:creationId xmlns:p14="http://schemas.microsoft.com/office/powerpoint/2010/main" val="232238140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73A3-1261-4632-927C-BABBCBBA3047}" type="slidenum">
              <a:rPr lang="en-US" altLang="zh-TW"/>
              <a:pPr/>
              <a:t>130</a:t>
            </a:fld>
            <a:endParaRPr lang="en-US" altLang="zh-TW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Binary subtractor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5746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400"/>
              <a:t>M = 1</a:t>
            </a:r>
            <a:r>
              <a:rPr lang="en-US" altLang="zh-TW" sz="2400">
                <a:sym typeface="Wingdings" pitchFamily="2" charset="2"/>
              </a:rPr>
              <a:t>subtractor	; M = 0adder</a:t>
            </a:r>
            <a:endParaRPr lang="en-US" altLang="zh-TW" sz="2400"/>
          </a:p>
        </p:txBody>
      </p:sp>
      <p:pic>
        <p:nvPicPr>
          <p:cNvPr id="69637" name="Picture 5" descr="AACFLOW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051" y="2492376"/>
            <a:ext cx="10369549" cy="38893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55254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2875-FB95-4243-A833-B4F58A330745}" type="slidenum">
              <a:rPr lang="en-US" altLang="zh-TW"/>
              <a:pPr/>
              <a:t>131</a:t>
            </a:fld>
            <a:endParaRPr lang="en-US" altLang="zh-TW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Overflow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9184" y="1484313"/>
            <a:ext cx="11605683" cy="3382962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It is </a:t>
            </a:r>
            <a:r>
              <a:rPr lang="en-US" altLang="zh-TW" sz="2400">
                <a:solidFill>
                  <a:srgbClr val="00FF00"/>
                </a:solidFill>
              </a:rPr>
              <a:t>worth</a:t>
            </a:r>
            <a:r>
              <a:rPr lang="en-US" altLang="zh-TW" sz="2400"/>
              <a:t> noting Fig.4-13 that binary numbers in the </a:t>
            </a:r>
            <a:r>
              <a:rPr lang="en-US" altLang="zh-TW" sz="2400">
                <a:solidFill>
                  <a:schemeClr val="hlink"/>
                </a:solidFill>
              </a:rPr>
              <a:t>signed-complement system are added and subtracted</a:t>
            </a:r>
            <a:r>
              <a:rPr lang="en-US" altLang="zh-TW" sz="2400"/>
              <a:t> by the same basic addition and subtraction rules </a:t>
            </a:r>
            <a:r>
              <a:rPr lang="en-US" altLang="zh-TW" sz="2400">
                <a:solidFill>
                  <a:srgbClr val="FF0066"/>
                </a:solidFill>
              </a:rPr>
              <a:t>as unsigned numbers</a:t>
            </a:r>
            <a:r>
              <a:rPr lang="en-US" altLang="zh-TW" sz="2400"/>
              <a:t>.</a:t>
            </a:r>
          </a:p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Overflow is a problem in digital computers because the number of bits that hold the number is finite and a result that contains n+1 bits cannot be accommodated.</a:t>
            </a:r>
          </a:p>
        </p:txBody>
      </p:sp>
    </p:spTree>
    <p:extLst>
      <p:ext uri="{BB962C8B-B14F-4D97-AF65-F5344CB8AC3E}">
        <p14:creationId xmlns:p14="http://schemas.microsoft.com/office/powerpoint/2010/main" val="7908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D77E0-0FA8-4893-8973-97308FA5E29A}" type="slidenum">
              <a:rPr lang="en-US" altLang="zh-TW"/>
              <a:pPr/>
              <a:t>132</a:t>
            </a:fld>
            <a:endParaRPr lang="en-US" altLang="zh-TW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Overflow on signed and unsigned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341438"/>
            <a:ext cx="11605684" cy="511175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When two </a:t>
            </a:r>
            <a:r>
              <a:rPr lang="en-US" altLang="zh-TW" sz="2400">
                <a:solidFill>
                  <a:srgbClr val="FF0066"/>
                </a:solidFill>
              </a:rPr>
              <a:t>unsigned</a:t>
            </a:r>
            <a:r>
              <a:rPr lang="en-US" altLang="zh-TW" sz="2400"/>
              <a:t> numbers are added, an overflow is detected from the </a:t>
            </a:r>
            <a:r>
              <a:rPr lang="en-US" altLang="zh-TW" sz="2400">
                <a:solidFill>
                  <a:schemeClr val="hlink"/>
                </a:solidFill>
              </a:rPr>
              <a:t>end carry out of the MSB position</a:t>
            </a:r>
            <a:r>
              <a:rPr lang="en-US" altLang="zh-TW" sz="2400"/>
              <a:t>.</a:t>
            </a:r>
          </a:p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When two </a:t>
            </a:r>
            <a:r>
              <a:rPr lang="en-US" altLang="zh-TW" sz="2400">
                <a:solidFill>
                  <a:srgbClr val="FF0066"/>
                </a:solidFill>
              </a:rPr>
              <a:t>signed</a:t>
            </a:r>
            <a:r>
              <a:rPr lang="en-US" altLang="zh-TW" sz="2400"/>
              <a:t> numbers are added, the sign bit is treated as part of the number and the end carry does not indicate an overflow.</a:t>
            </a:r>
          </a:p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An </a:t>
            </a:r>
            <a:r>
              <a:rPr lang="en-US" altLang="zh-TW" sz="2400">
                <a:solidFill>
                  <a:schemeClr val="hlink"/>
                </a:solidFill>
              </a:rPr>
              <a:t>overflow cann</a:t>
            </a:r>
            <a:r>
              <a:rPr lang="en-US" altLang="zh-TW" sz="2400">
                <a:solidFill>
                  <a:schemeClr val="hlink"/>
                </a:solidFill>
                <a:latin typeface="Arial"/>
              </a:rPr>
              <a:t>’</a:t>
            </a:r>
            <a:r>
              <a:rPr lang="en-US" altLang="zh-TW" sz="2400">
                <a:solidFill>
                  <a:schemeClr val="hlink"/>
                </a:solidFill>
              </a:rPr>
              <a:t>t occur</a:t>
            </a:r>
            <a:r>
              <a:rPr lang="en-US" altLang="zh-TW" sz="2400"/>
              <a:t> after an addition if one number is </a:t>
            </a:r>
            <a:r>
              <a:rPr lang="en-US" altLang="zh-TW" sz="2400">
                <a:solidFill>
                  <a:srgbClr val="FF0066"/>
                </a:solidFill>
              </a:rPr>
              <a:t>positive</a:t>
            </a:r>
            <a:r>
              <a:rPr lang="en-US" altLang="zh-TW" sz="2400"/>
              <a:t> and the other is </a:t>
            </a:r>
            <a:r>
              <a:rPr lang="en-US" altLang="zh-TW" sz="2400">
                <a:solidFill>
                  <a:srgbClr val="FF0066"/>
                </a:solidFill>
              </a:rPr>
              <a:t>negative</a:t>
            </a:r>
            <a:r>
              <a:rPr lang="en-US" altLang="zh-TW" sz="2400"/>
              <a:t>.</a:t>
            </a:r>
          </a:p>
          <a:p>
            <a:pPr>
              <a:lnSpc>
                <a:spcPct val="120000"/>
              </a:lnSpc>
              <a:spcAft>
                <a:spcPct val="40000"/>
              </a:spcAft>
            </a:pPr>
            <a:r>
              <a:rPr lang="en-US" altLang="zh-TW" sz="2400"/>
              <a:t>An overflow may occur if the two numbers added are both positive or both negative.</a:t>
            </a:r>
          </a:p>
          <a:p>
            <a:endParaRPr lang="en-US" altLang="zh-TW" sz="2400"/>
          </a:p>
        </p:txBody>
      </p:sp>
    </p:spTree>
    <p:extLst>
      <p:ext uri="{BB962C8B-B14F-4D97-AF65-F5344CB8AC3E}">
        <p14:creationId xmlns:p14="http://schemas.microsoft.com/office/powerpoint/2010/main" val="231077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B5E1B-7F13-413E-82CD-3905957C3472}" type="slidenum">
              <a:rPr lang="en-US" altLang="zh-TW"/>
              <a:pPr/>
              <a:t>133</a:t>
            </a:fld>
            <a:endParaRPr lang="en-US" altLang="zh-TW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4-5 Decimal adder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5746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400"/>
              <a:t>BCD adder can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t exceed 9 on each input digit. K is the carry.</a:t>
            </a:r>
          </a:p>
        </p:txBody>
      </p:sp>
      <p:pic>
        <p:nvPicPr>
          <p:cNvPr id="7270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434" y="1989138"/>
            <a:ext cx="11605684" cy="4608512"/>
          </a:xfrm>
        </p:spPr>
      </p:pic>
    </p:spTree>
    <p:extLst>
      <p:ext uri="{BB962C8B-B14F-4D97-AF65-F5344CB8AC3E}">
        <p14:creationId xmlns:p14="http://schemas.microsoft.com/office/powerpoint/2010/main" val="42809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AB21C-0175-4AE5-9A6C-439655E49A3B}" type="slidenum">
              <a:rPr lang="en-US" altLang="zh-TW"/>
              <a:pPr/>
              <a:t>134</a:t>
            </a:fld>
            <a:endParaRPr lang="en-US" altLang="zh-TW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Rules of BCD adder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341438"/>
            <a:ext cx="11605684" cy="489585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When the binary sum is </a:t>
            </a:r>
            <a:r>
              <a:rPr lang="en-US" altLang="zh-TW" sz="2400">
                <a:solidFill>
                  <a:srgbClr val="FF0066"/>
                </a:solidFill>
              </a:rPr>
              <a:t>greater than 1001</a:t>
            </a:r>
            <a:r>
              <a:rPr lang="en-US" altLang="zh-TW" sz="2400"/>
              <a:t>, we obtain a </a:t>
            </a:r>
            <a:r>
              <a:rPr lang="en-US" altLang="zh-TW" sz="2400">
                <a:solidFill>
                  <a:srgbClr val="00FF00"/>
                </a:solidFill>
              </a:rPr>
              <a:t>non-valid BCD</a:t>
            </a:r>
            <a:r>
              <a:rPr lang="en-US" altLang="zh-TW" sz="2400"/>
              <a:t> representation.</a:t>
            </a: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The </a:t>
            </a:r>
            <a:r>
              <a:rPr lang="en-US" altLang="zh-TW" sz="2400">
                <a:solidFill>
                  <a:schemeClr val="hlink"/>
                </a:solidFill>
              </a:rPr>
              <a:t>addition of binary 6(0110)</a:t>
            </a:r>
            <a:r>
              <a:rPr lang="en-US" altLang="zh-TW" sz="2400"/>
              <a:t> to the binary sum </a:t>
            </a:r>
            <a:r>
              <a:rPr lang="en-US" altLang="zh-TW" sz="2400">
                <a:solidFill>
                  <a:schemeClr val="hlink"/>
                </a:solidFill>
              </a:rPr>
              <a:t>converts it to the correct BCD</a:t>
            </a:r>
            <a:r>
              <a:rPr lang="en-US" altLang="zh-TW" sz="2400"/>
              <a:t> representation and also produces an output carry as required.</a:t>
            </a: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To distinguish them from binary 1000 and 1001, which also have a 1 in position Z</a:t>
            </a:r>
            <a:r>
              <a:rPr lang="en-US" altLang="zh-TW" sz="2400" baseline="-22000"/>
              <a:t>8</a:t>
            </a:r>
            <a:r>
              <a:rPr lang="en-US" altLang="zh-TW" sz="2400"/>
              <a:t>, we specify further that either Z</a:t>
            </a:r>
            <a:r>
              <a:rPr lang="en-US" altLang="zh-TW" sz="2400" baseline="-22000"/>
              <a:t>4</a:t>
            </a:r>
            <a:r>
              <a:rPr lang="en-US" altLang="zh-TW" sz="2400"/>
              <a:t> or Z</a:t>
            </a:r>
            <a:r>
              <a:rPr lang="en-US" altLang="zh-TW" sz="2400" baseline="-22000"/>
              <a:t>2</a:t>
            </a:r>
            <a:r>
              <a:rPr lang="en-US" altLang="zh-TW" sz="2400"/>
              <a:t> must have a 1.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				C = K + Z</a:t>
            </a:r>
            <a:r>
              <a:rPr lang="en-US" altLang="zh-TW" sz="2400" baseline="-22000"/>
              <a:t>8</a:t>
            </a:r>
            <a:r>
              <a:rPr lang="en-US" altLang="zh-TW" sz="2400"/>
              <a:t>Z</a:t>
            </a:r>
            <a:r>
              <a:rPr lang="en-US" altLang="zh-TW" sz="2400" baseline="-22000"/>
              <a:t>4</a:t>
            </a:r>
            <a:r>
              <a:rPr lang="en-US" altLang="zh-TW" sz="2400"/>
              <a:t> + Z</a:t>
            </a:r>
            <a:r>
              <a:rPr lang="en-US" altLang="zh-TW" sz="2400" baseline="-22000"/>
              <a:t>8</a:t>
            </a:r>
            <a:r>
              <a:rPr lang="en-US" altLang="zh-TW" sz="2400"/>
              <a:t>Z</a:t>
            </a:r>
            <a:r>
              <a:rPr lang="en-US" altLang="zh-TW" sz="2400" baseline="-2200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4382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57377-AA17-45E8-9E63-D6EF4B96DAC8}" type="slidenum">
              <a:rPr lang="en-US" altLang="zh-TW"/>
              <a:pPr/>
              <a:t>135</a:t>
            </a:fld>
            <a:endParaRPr lang="en-US" altLang="zh-TW"/>
          </a:p>
        </p:txBody>
      </p:sp>
      <p:sp>
        <p:nvSpPr>
          <p:cNvPr id="7476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Implementation of BCD adder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4417484" cy="5183187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A decimal parallel adder that adds n decimal digits needs n BCD adder stages.</a:t>
            </a: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The </a:t>
            </a:r>
            <a:r>
              <a:rPr lang="en-US" altLang="zh-TW" sz="2400">
                <a:solidFill>
                  <a:srgbClr val="00FF00"/>
                </a:solidFill>
              </a:rPr>
              <a:t>output carry from one stage</a:t>
            </a:r>
            <a:r>
              <a:rPr lang="en-US" altLang="zh-TW" sz="2400"/>
              <a:t> must </a:t>
            </a:r>
            <a:r>
              <a:rPr lang="en-US" altLang="zh-TW" sz="2400">
                <a:solidFill>
                  <a:schemeClr val="hlink"/>
                </a:solidFill>
              </a:rPr>
              <a:t>be connected</a:t>
            </a:r>
            <a:r>
              <a:rPr lang="en-US" altLang="zh-TW" sz="2400"/>
              <a:t> to the input carry of the next higher-order stage.</a:t>
            </a:r>
          </a:p>
        </p:txBody>
      </p:sp>
      <p:pic>
        <p:nvPicPr>
          <p:cNvPr id="74759" name="Picture 7" descr="AACFLOX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1484314"/>
            <a:ext cx="6612467" cy="5089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422900" y="4076701"/>
            <a:ext cx="5982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If =1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8015817" y="4941888"/>
            <a:ext cx="6527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0110</a:t>
            </a:r>
          </a:p>
        </p:txBody>
      </p:sp>
      <p:sp>
        <p:nvSpPr>
          <p:cNvPr id="74763" name="AutoShape 11"/>
          <p:cNvSpPr>
            <a:spLocks/>
          </p:cNvSpPr>
          <p:nvPr/>
        </p:nvSpPr>
        <p:spPr bwMode="auto">
          <a:xfrm rot="5400000">
            <a:off x="8364538" y="4353455"/>
            <a:ext cx="73025" cy="960967"/>
          </a:xfrm>
          <a:prstGeom prst="leftBrace">
            <a:avLst>
              <a:gd name="adj1" fmla="val 822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4" name="AutoShape 12"/>
          <p:cNvSpPr>
            <a:spLocks/>
          </p:cNvSpPr>
          <p:nvPr/>
        </p:nvSpPr>
        <p:spPr bwMode="auto">
          <a:xfrm rot="5400000">
            <a:off x="9720528" y="4004469"/>
            <a:ext cx="144462" cy="1441451"/>
          </a:xfrm>
          <a:prstGeom prst="leftBrace">
            <a:avLst>
              <a:gd name="adj1" fmla="val 6236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5461C-5F4D-4F86-AE5F-6145A9206ACA}" type="slidenum">
              <a:rPr lang="en-US" altLang="zh-TW"/>
              <a:pPr/>
              <a:t>136</a:t>
            </a:fld>
            <a:endParaRPr lang="en-US" altLang="zh-TW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4-6. Binary multiplier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6477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000"/>
              <a:t>Usually there are </a:t>
            </a:r>
            <a:r>
              <a:rPr lang="en-US" altLang="zh-TW" sz="2000">
                <a:solidFill>
                  <a:schemeClr val="hlink"/>
                </a:solidFill>
              </a:rPr>
              <a:t>more bits</a:t>
            </a:r>
            <a:r>
              <a:rPr lang="en-US" altLang="zh-TW" sz="2000"/>
              <a:t> in the partial products and it is necessary to use </a:t>
            </a:r>
            <a:r>
              <a:rPr lang="en-US" altLang="zh-TW" sz="2000">
                <a:solidFill>
                  <a:schemeClr val="hlink"/>
                </a:solidFill>
              </a:rPr>
              <a:t>full adders</a:t>
            </a:r>
            <a:r>
              <a:rPr lang="en-US" altLang="zh-TW" sz="2000"/>
              <a:t> to produce the sum of the partial products.</a:t>
            </a:r>
          </a:p>
        </p:txBody>
      </p:sp>
      <p:pic>
        <p:nvPicPr>
          <p:cNvPr id="75782" name="Picture 6" descr="AACFLOY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1" y="2133600"/>
            <a:ext cx="9793817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5783" name="Line 7"/>
          <p:cNvSpPr>
            <a:spLocks noChangeShapeType="1"/>
          </p:cNvSpPr>
          <p:nvPr/>
        </p:nvSpPr>
        <p:spPr bwMode="auto">
          <a:xfrm flipV="1">
            <a:off x="4368800" y="2276476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 flipH="1" flipV="1">
            <a:off x="3503085" y="2276476"/>
            <a:ext cx="865716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4559300" y="2205038"/>
            <a:ext cx="958851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chemeClr val="hlink"/>
                </a:solidFill>
              </a:rPr>
              <a:t>And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2927351" y="2781301"/>
            <a:ext cx="768349" cy="5762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1871133" y="3068639"/>
            <a:ext cx="863600" cy="2889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>
            <a:off x="3695701" y="3357563"/>
            <a:ext cx="5281084" cy="187166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2734734" y="3357564"/>
            <a:ext cx="4705351" cy="18002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6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nimBg="1"/>
      <p:bldP spid="75784" grpId="0" animBg="1"/>
      <p:bldP spid="75785" grpId="0"/>
      <p:bldP spid="75786" grpId="0" animBg="1"/>
      <p:bldP spid="75787" grpId="0" animBg="1"/>
      <p:bldP spid="75788" grpId="0" animBg="1"/>
      <p:bldP spid="75789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42481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C9FE-DCD3-4036-AB91-BF500D93C90F}" type="slidenum">
              <a:rPr lang="en-US" altLang="zh-TW"/>
              <a:pPr/>
              <a:t>138</a:t>
            </a:fld>
            <a:endParaRPr lang="en-US" altLang="zh-TW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4-bit by 3-bit binary multiplier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For </a:t>
            </a:r>
            <a:r>
              <a:rPr lang="en-US" altLang="zh-TW" sz="2400">
                <a:solidFill>
                  <a:srgbClr val="00FF00"/>
                </a:solidFill>
              </a:rPr>
              <a:t>J multiplier</a:t>
            </a:r>
            <a:r>
              <a:rPr lang="en-US" altLang="zh-TW" sz="2400"/>
              <a:t> bits and </a:t>
            </a:r>
            <a:r>
              <a:rPr lang="en-US" altLang="zh-TW" sz="2400">
                <a:solidFill>
                  <a:srgbClr val="00FF00"/>
                </a:solidFill>
              </a:rPr>
              <a:t>K multiplicand</a:t>
            </a:r>
            <a:r>
              <a:rPr lang="en-US" altLang="zh-TW" sz="2400"/>
              <a:t> bits we need </a:t>
            </a:r>
            <a:r>
              <a:rPr lang="en-US" altLang="zh-TW" sz="2400">
                <a:solidFill>
                  <a:schemeClr val="hlink"/>
                </a:solidFill>
              </a:rPr>
              <a:t>(J X K)</a:t>
            </a:r>
            <a:r>
              <a:rPr lang="en-US" altLang="zh-TW" sz="2400"/>
              <a:t> AND gates and </a:t>
            </a:r>
            <a:r>
              <a:rPr lang="en-US" altLang="zh-TW" sz="2400">
                <a:solidFill>
                  <a:schemeClr val="hlink"/>
                </a:solidFill>
              </a:rPr>
              <a:t>(J − 1) K-bit adders</a:t>
            </a:r>
            <a:r>
              <a:rPr lang="en-US" altLang="zh-TW" sz="2400"/>
              <a:t> to produce a product of J+K bits.</a:t>
            </a: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400"/>
              <a:t>K=4 and J=3, we need 12 AND gates and two 4-bit adders.</a:t>
            </a:r>
          </a:p>
        </p:txBody>
      </p:sp>
      <p:pic>
        <p:nvPicPr>
          <p:cNvPr id="76806" name="Picture 6" descr="AACFLOZ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8385" y="1341439"/>
            <a:ext cx="5319183" cy="51831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0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CFB3-47A2-4FA3-87C6-063D4198579C}" type="slidenum">
              <a:rPr lang="en-US" altLang="zh-TW"/>
              <a:pPr/>
              <a:t>139</a:t>
            </a:fld>
            <a:endParaRPr lang="en-US" altLang="zh-TW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4-7. Magnitude comparator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3" y="1341439"/>
            <a:ext cx="5378451" cy="4967287"/>
          </a:xfrm>
        </p:spPr>
        <p:txBody>
          <a:bodyPr/>
          <a:lstStyle/>
          <a:p>
            <a:r>
              <a:rPr lang="en-US" altLang="zh-TW" sz="2000"/>
              <a:t>The </a:t>
            </a:r>
            <a:r>
              <a:rPr lang="en-US" altLang="zh-TW" sz="2000">
                <a:solidFill>
                  <a:srgbClr val="00FF00"/>
                </a:solidFill>
              </a:rPr>
              <a:t>equality relation of each pair of bits</a:t>
            </a:r>
            <a:r>
              <a:rPr lang="en-US" altLang="zh-TW" sz="2000"/>
              <a:t> can be expressed logically with an </a:t>
            </a:r>
            <a:r>
              <a:rPr lang="en-US" altLang="zh-TW" sz="2000">
                <a:solidFill>
                  <a:schemeClr val="hlink"/>
                </a:solidFill>
              </a:rPr>
              <a:t>exclusive-NOR</a:t>
            </a:r>
            <a:r>
              <a:rPr lang="en-US" altLang="zh-TW" sz="2000"/>
              <a:t> function as: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	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A = A</a:t>
            </a:r>
            <a:r>
              <a:rPr lang="en-US" altLang="zh-TW" sz="2000" baseline="-22000"/>
              <a:t>3</a:t>
            </a:r>
            <a:r>
              <a:rPr lang="en-US" altLang="zh-TW" sz="2000"/>
              <a:t>A</a:t>
            </a:r>
            <a:r>
              <a:rPr lang="en-US" altLang="zh-TW" sz="2000" baseline="-22000"/>
              <a:t>2</a:t>
            </a:r>
            <a:r>
              <a:rPr lang="en-US" altLang="zh-TW" sz="2000"/>
              <a:t>A</a:t>
            </a:r>
            <a:r>
              <a:rPr lang="en-US" altLang="zh-TW" sz="2000" baseline="-22000"/>
              <a:t>1</a:t>
            </a:r>
            <a:r>
              <a:rPr lang="en-US" altLang="zh-TW" sz="2000"/>
              <a:t>A</a:t>
            </a:r>
            <a:r>
              <a:rPr lang="en-US" altLang="zh-TW" sz="2000" baseline="-22000"/>
              <a:t>0</a:t>
            </a:r>
            <a:r>
              <a:rPr lang="en-US" altLang="zh-TW" sz="2000"/>
              <a:t> ; B = B</a:t>
            </a:r>
            <a:r>
              <a:rPr lang="en-US" altLang="zh-TW" sz="2000" baseline="-22000"/>
              <a:t>3</a:t>
            </a:r>
            <a:r>
              <a:rPr lang="en-US" altLang="zh-TW" sz="2000"/>
              <a:t>B</a:t>
            </a:r>
            <a:r>
              <a:rPr lang="en-US" altLang="zh-TW" sz="2000" baseline="-22000"/>
              <a:t>2</a:t>
            </a:r>
            <a:r>
              <a:rPr lang="en-US" altLang="zh-TW" sz="2000"/>
              <a:t>B</a:t>
            </a:r>
            <a:r>
              <a:rPr lang="en-US" altLang="zh-TW" sz="2000" baseline="-22000"/>
              <a:t>1</a:t>
            </a:r>
            <a:r>
              <a:rPr lang="en-US" altLang="zh-TW" sz="2000"/>
              <a:t>B</a:t>
            </a:r>
            <a:r>
              <a:rPr lang="en-US" altLang="zh-TW" sz="2000" baseline="-22000"/>
              <a:t>0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	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x</a:t>
            </a:r>
            <a:r>
              <a:rPr lang="en-US" altLang="zh-TW" sz="2000" baseline="-22000"/>
              <a:t>i</a:t>
            </a:r>
            <a:r>
              <a:rPr lang="en-US" altLang="zh-TW" sz="2000"/>
              <a:t>=A</a:t>
            </a:r>
            <a:r>
              <a:rPr lang="en-US" altLang="zh-TW" sz="2000" baseline="-22000"/>
              <a:t>i</a:t>
            </a:r>
            <a:r>
              <a:rPr lang="en-US" altLang="zh-TW" sz="2000"/>
              <a:t>B</a:t>
            </a:r>
            <a:r>
              <a:rPr lang="en-US" altLang="zh-TW" sz="2000" baseline="-22000"/>
              <a:t>i</a:t>
            </a:r>
            <a:r>
              <a:rPr lang="en-US" altLang="zh-TW" sz="2000"/>
              <a:t>+A</a:t>
            </a:r>
            <a:r>
              <a:rPr lang="en-US" altLang="zh-TW" sz="2000" baseline="-22000"/>
              <a:t>i</a:t>
            </a:r>
            <a:r>
              <a:rPr lang="en-US" altLang="zh-TW" sz="2000"/>
              <a:t>’B</a:t>
            </a:r>
            <a:r>
              <a:rPr lang="en-US" altLang="zh-TW" sz="2000" baseline="-22000"/>
              <a:t>i</a:t>
            </a:r>
            <a:r>
              <a:rPr lang="en-US" altLang="zh-TW" sz="2000"/>
              <a:t>’	  for i = 0, 1, 2, 3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(A = B) = x</a:t>
            </a:r>
            <a:r>
              <a:rPr lang="en-US" altLang="zh-TW" sz="2000" baseline="-22000"/>
              <a:t>3</a:t>
            </a:r>
            <a:r>
              <a:rPr lang="en-US" altLang="zh-TW" sz="2000"/>
              <a:t>x</a:t>
            </a:r>
            <a:r>
              <a:rPr lang="en-US" altLang="zh-TW" sz="2000" baseline="-22000"/>
              <a:t>2</a:t>
            </a:r>
            <a:r>
              <a:rPr lang="en-US" altLang="zh-TW" sz="2000"/>
              <a:t>x</a:t>
            </a:r>
            <a:r>
              <a:rPr lang="en-US" altLang="zh-TW" sz="2000" baseline="-22000"/>
              <a:t>1</a:t>
            </a:r>
            <a:r>
              <a:rPr lang="en-US" altLang="zh-TW" sz="2000"/>
              <a:t>x</a:t>
            </a:r>
            <a:r>
              <a:rPr lang="en-US" altLang="zh-TW" sz="2000" baseline="-22000"/>
              <a:t>0</a:t>
            </a:r>
          </a:p>
        </p:txBody>
      </p:sp>
      <p:pic>
        <p:nvPicPr>
          <p:cNvPr id="87045" name="Picture 5" descr="AACFLPA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03385" y="1628775"/>
            <a:ext cx="5990167" cy="4776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46" name="Oval 6"/>
          <p:cNvSpPr>
            <a:spLocks noChangeArrowheads="1"/>
          </p:cNvSpPr>
          <p:nvPr/>
        </p:nvSpPr>
        <p:spPr bwMode="auto">
          <a:xfrm>
            <a:off x="11279718" y="5589589"/>
            <a:ext cx="673100" cy="503237"/>
          </a:xfrm>
          <a:prstGeom prst="ellips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rot="16200000" flipV="1">
            <a:off x="4552950" y="1619250"/>
            <a:ext cx="0" cy="13335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23641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074B6-9F8D-4670-AC2B-928C5087C0C3}" type="slidenum">
              <a:rPr lang="en-US" altLang="zh-TW"/>
              <a:pPr/>
              <a:t>140</a:t>
            </a:fld>
            <a:endParaRPr lang="en-US" altLang="zh-TW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Magnitude comparator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5666317" cy="511175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000"/>
              <a:t>We </a:t>
            </a:r>
            <a:r>
              <a:rPr lang="en-US" altLang="zh-TW" sz="2000">
                <a:solidFill>
                  <a:schemeClr val="hlink"/>
                </a:solidFill>
              </a:rPr>
              <a:t>inspect the relative magnitudes of pairs of MSB</a:t>
            </a:r>
            <a:r>
              <a:rPr lang="en-US" altLang="zh-TW" sz="2000"/>
              <a:t>. If equal, we compare the next lower significant pair of digits until a pair of unequal digits is reached.</a:t>
            </a:r>
          </a:p>
          <a:p>
            <a:pPr>
              <a:lnSpc>
                <a:spcPct val="120000"/>
              </a:lnSpc>
              <a:spcAft>
                <a:spcPct val="30000"/>
              </a:spcAft>
            </a:pPr>
            <a:r>
              <a:rPr lang="en-US" altLang="zh-TW" sz="2000"/>
              <a:t>If the corresponding digit of A is 1 and that of B is 0, we conclude that A&gt;B.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(A&gt;B)=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A</a:t>
            </a:r>
            <a:r>
              <a:rPr lang="en-US" altLang="zh-TW" sz="2000" baseline="-22000"/>
              <a:t>3</a:t>
            </a:r>
            <a:r>
              <a:rPr lang="en-US" altLang="zh-TW" sz="2000"/>
              <a:t>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3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A</a:t>
            </a:r>
            <a:r>
              <a:rPr lang="en-US" altLang="zh-TW" sz="2000" baseline="-22000"/>
              <a:t>2</a:t>
            </a:r>
            <a:r>
              <a:rPr lang="en-US" altLang="zh-TW" sz="2000"/>
              <a:t>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2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x</a:t>
            </a:r>
            <a:r>
              <a:rPr lang="en-US" altLang="zh-TW" sz="2000" baseline="-22000"/>
              <a:t>2</a:t>
            </a:r>
            <a:r>
              <a:rPr lang="en-US" altLang="zh-TW" sz="2000"/>
              <a:t>A</a:t>
            </a:r>
            <a:r>
              <a:rPr lang="en-US" altLang="zh-TW" sz="2000" baseline="-22000"/>
              <a:t>1</a:t>
            </a:r>
            <a:r>
              <a:rPr lang="en-US" altLang="zh-TW" sz="2000"/>
              <a:t>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1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x</a:t>
            </a:r>
            <a:r>
              <a:rPr lang="en-US" altLang="zh-TW" sz="2000" baseline="-22000"/>
              <a:t>2</a:t>
            </a:r>
            <a:r>
              <a:rPr lang="en-US" altLang="zh-TW" sz="2000"/>
              <a:t>x</a:t>
            </a:r>
            <a:r>
              <a:rPr lang="en-US" altLang="zh-TW" sz="2000" baseline="-22000"/>
              <a:t>1</a:t>
            </a:r>
            <a:r>
              <a:rPr lang="en-US" altLang="zh-TW" sz="2000"/>
              <a:t>A</a:t>
            </a:r>
            <a:r>
              <a:rPr lang="en-US" altLang="zh-TW" sz="2000" baseline="-22000"/>
              <a:t>0</a:t>
            </a:r>
            <a:r>
              <a:rPr lang="en-US" altLang="zh-TW" sz="2000"/>
              <a:t>B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0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(A&lt;B)=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3</a:t>
            </a:r>
            <a:r>
              <a:rPr lang="en-US" altLang="zh-TW" sz="2000"/>
              <a:t>B</a:t>
            </a:r>
            <a:r>
              <a:rPr lang="en-US" altLang="zh-TW" sz="2000" baseline="-22000"/>
              <a:t>3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2</a:t>
            </a:r>
            <a:r>
              <a:rPr lang="en-US" altLang="zh-TW" sz="2000"/>
              <a:t>B</a:t>
            </a:r>
            <a:r>
              <a:rPr lang="en-US" altLang="zh-TW" sz="2000" baseline="-22000"/>
              <a:t>2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x</a:t>
            </a:r>
            <a:r>
              <a:rPr lang="en-US" altLang="zh-TW" sz="2000" baseline="-22000"/>
              <a:t>2</a:t>
            </a:r>
            <a:r>
              <a:rPr lang="en-US" altLang="zh-TW" sz="2000"/>
              <a:t>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1</a:t>
            </a:r>
            <a:r>
              <a:rPr lang="en-US" altLang="zh-TW" sz="2000"/>
              <a:t>B</a:t>
            </a:r>
            <a:r>
              <a:rPr lang="en-US" altLang="zh-TW" sz="2000" baseline="-22000"/>
              <a:t>1</a:t>
            </a:r>
            <a:r>
              <a:rPr lang="en-US" altLang="zh-TW" sz="2000"/>
              <a:t>+x</a:t>
            </a:r>
            <a:r>
              <a:rPr lang="en-US" altLang="zh-TW" sz="2000" baseline="-22000"/>
              <a:t>3</a:t>
            </a:r>
            <a:r>
              <a:rPr lang="en-US" altLang="zh-TW" sz="2000"/>
              <a:t>x</a:t>
            </a:r>
            <a:r>
              <a:rPr lang="en-US" altLang="zh-TW" sz="2000" baseline="-22000"/>
              <a:t>2</a:t>
            </a:r>
            <a:r>
              <a:rPr lang="en-US" altLang="zh-TW" sz="2000"/>
              <a:t>x</a:t>
            </a:r>
            <a:r>
              <a:rPr lang="en-US" altLang="zh-TW" sz="2000" baseline="-22000"/>
              <a:t>1</a:t>
            </a:r>
            <a:r>
              <a:rPr lang="en-US" altLang="zh-TW" sz="2000"/>
              <a:t>A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0</a:t>
            </a:r>
            <a:r>
              <a:rPr lang="en-US" altLang="zh-TW" sz="2000"/>
              <a:t>B</a:t>
            </a:r>
            <a:r>
              <a:rPr lang="en-US" altLang="zh-TW" sz="2000" baseline="-22000"/>
              <a:t>0</a:t>
            </a:r>
          </a:p>
        </p:txBody>
      </p:sp>
      <p:pic>
        <p:nvPicPr>
          <p:cNvPr id="88069" name="Picture 5" descr="AACFLPA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37818" y="1484313"/>
            <a:ext cx="5702300" cy="50403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1377084" y="3429000"/>
            <a:ext cx="575733" cy="19446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209A9-16FF-4FDE-BF29-3AD5331D5FAE}" type="slidenum">
              <a:rPr lang="en-US" altLang="zh-TW"/>
              <a:pPr/>
              <a:t>141</a:t>
            </a:fld>
            <a:endParaRPr lang="en-US" altLang="zh-TW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4-8. Decoders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altLang="zh-TW" sz="2800"/>
              <a:t>The decoder is called n-to-m-line decoder, where m≤2</a:t>
            </a:r>
            <a:r>
              <a:rPr lang="en-US" altLang="zh-TW" sz="2800" baseline="36000"/>
              <a:t>n</a:t>
            </a:r>
            <a:r>
              <a:rPr lang="en-US" altLang="zh-TW" sz="2800"/>
              <a:t> .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altLang="zh-TW" sz="2800"/>
              <a:t>the decoder is also used in conjunction with other code converters such as a BCD-to-seven_segment decoder.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altLang="zh-TW" sz="2800"/>
              <a:t>3-to-8 line decoder: For each possible input combination, there are seven outputs that are equal to 0 and only one that is equal to 1.</a:t>
            </a:r>
          </a:p>
        </p:txBody>
      </p:sp>
    </p:spTree>
    <p:extLst>
      <p:ext uri="{BB962C8B-B14F-4D97-AF65-F5344CB8AC3E}">
        <p14:creationId xmlns:p14="http://schemas.microsoft.com/office/powerpoint/2010/main" val="390155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6EA25-E179-4CBC-B347-8188E376BC62}" type="slidenum">
              <a:rPr lang="en-US" altLang="zh-TW"/>
              <a:pPr/>
              <a:t>142</a:t>
            </a:fld>
            <a:endParaRPr lang="en-US" altLang="zh-TW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Implementation and truth table</a:t>
            </a:r>
          </a:p>
        </p:txBody>
      </p:sp>
      <p:pic>
        <p:nvPicPr>
          <p:cNvPr id="9011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0751" y="1412876"/>
            <a:ext cx="5892800" cy="4968875"/>
          </a:xfrm>
        </p:spPr>
      </p:pic>
      <p:pic>
        <p:nvPicPr>
          <p:cNvPr id="90118" name="Picture 6" descr="AACFLPB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434" y="1700213"/>
            <a:ext cx="5568951" cy="46402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1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3AD78-3D49-481E-A909-5B3937F7AA1A}" type="slidenum">
              <a:rPr lang="en-US" altLang="zh-TW"/>
              <a:pPr/>
              <a:t>143</a:t>
            </a:fld>
            <a:endParaRPr lang="en-US" altLang="zh-TW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Decoder with enable input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2087562"/>
          </a:xfrm>
        </p:spPr>
        <p:txBody>
          <a:bodyPr/>
          <a:lstStyle/>
          <a:p>
            <a:r>
              <a:rPr lang="en-US" altLang="zh-TW" sz="2400">
                <a:solidFill>
                  <a:srgbClr val="00FF00"/>
                </a:solidFill>
              </a:rPr>
              <a:t>Some decoders</a:t>
            </a:r>
            <a:r>
              <a:rPr lang="en-US" altLang="zh-TW" sz="2400"/>
              <a:t> are </a:t>
            </a:r>
            <a:r>
              <a:rPr lang="en-US" altLang="zh-TW" sz="2400">
                <a:solidFill>
                  <a:schemeClr val="hlink"/>
                </a:solidFill>
              </a:rPr>
              <a:t>constructed with NAND</a:t>
            </a:r>
            <a:r>
              <a:rPr lang="en-US" altLang="zh-TW" sz="2400"/>
              <a:t> gates, it becomes </a:t>
            </a:r>
            <a:r>
              <a:rPr lang="en-US" altLang="zh-TW" sz="2400">
                <a:solidFill>
                  <a:schemeClr val="hlink"/>
                </a:solidFill>
              </a:rPr>
              <a:t>more economical</a:t>
            </a:r>
            <a:r>
              <a:rPr lang="en-US" altLang="zh-TW" sz="2400"/>
              <a:t> to generate the decoder minterms in their complemented form.</a:t>
            </a:r>
          </a:p>
          <a:p>
            <a:r>
              <a:rPr lang="en-US" altLang="zh-TW" sz="2400"/>
              <a:t>As indicated by the </a:t>
            </a:r>
            <a:r>
              <a:rPr lang="en-US" altLang="zh-TW" sz="2400">
                <a:solidFill>
                  <a:srgbClr val="FF0066"/>
                </a:solidFill>
              </a:rPr>
              <a:t>truth table</a:t>
            </a:r>
            <a:r>
              <a:rPr lang="en-US" altLang="zh-TW" sz="2400"/>
              <a:t> , only </a:t>
            </a:r>
            <a:r>
              <a:rPr lang="en-US" altLang="zh-TW" sz="2400">
                <a:solidFill>
                  <a:schemeClr val="hlink"/>
                </a:solidFill>
              </a:rPr>
              <a:t>one output can be equal to 0</a:t>
            </a:r>
            <a:r>
              <a:rPr lang="en-US" altLang="zh-TW" sz="2400"/>
              <a:t> at any given time, </a:t>
            </a:r>
            <a:r>
              <a:rPr lang="en-US" altLang="zh-TW" sz="2400">
                <a:solidFill>
                  <a:schemeClr val="hlink"/>
                </a:solidFill>
              </a:rPr>
              <a:t>all other outputs are equal to 1</a:t>
            </a:r>
            <a:r>
              <a:rPr lang="en-US" altLang="zh-TW" sz="2400"/>
              <a:t>.</a:t>
            </a:r>
          </a:p>
        </p:txBody>
      </p:sp>
      <p:pic>
        <p:nvPicPr>
          <p:cNvPr id="91141" name="Picture 5" descr="AACFLPC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0151" y="3644901"/>
            <a:ext cx="9889067" cy="287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1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FD79-5BE1-426A-AC2D-51E751593AF3}" type="slidenum">
              <a:rPr lang="en-US" altLang="zh-TW"/>
              <a:pPr/>
              <a:t>144</a:t>
            </a:fld>
            <a:endParaRPr lang="en-US" altLang="zh-TW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Demultiplexer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341438"/>
            <a:ext cx="11605684" cy="1943100"/>
          </a:xfrm>
        </p:spPr>
        <p:txBody>
          <a:bodyPr/>
          <a:lstStyle/>
          <a:p>
            <a:r>
              <a:rPr lang="en-US" altLang="zh-TW" sz="2800"/>
              <a:t>A decoder with an enable input is referred to as a decoder/demultiplexer.</a:t>
            </a:r>
          </a:p>
          <a:p>
            <a:r>
              <a:rPr lang="en-US" altLang="zh-TW" sz="2800"/>
              <a:t>The truth table of demultiplexer is the same with decoder.</a:t>
            </a:r>
          </a:p>
        </p:txBody>
      </p:sp>
      <p:grpSp>
        <p:nvGrpSpPr>
          <p:cNvPr id="92179" name="Group 19"/>
          <p:cNvGrpSpPr>
            <a:grpSpLocks/>
          </p:cNvGrpSpPr>
          <p:nvPr/>
        </p:nvGrpSpPr>
        <p:grpSpPr bwMode="auto">
          <a:xfrm>
            <a:off x="2544234" y="2924175"/>
            <a:ext cx="6910917" cy="3378200"/>
            <a:chOff x="1202" y="1842"/>
            <a:chExt cx="3265" cy="2128"/>
          </a:xfrm>
        </p:grpSpPr>
        <p:sp>
          <p:nvSpPr>
            <p:cNvPr id="92165" name="Text Box 5"/>
            <p:cNvSpPr txBox="1">
              <a:spLocks noChangeArrowheads="1"/>
            </p:cNvSpPr>
            <p:nvPr/>
          </p:nvSpPr>
          <p:spPr bwMode="auto">
            <a:xfrm>
              <a:off x="2290" y="2523"/>
              <a:ext cx="1497" cy="14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TW"/>
            </a:p>
            <a:p>
              <a:pPr>
                <a:spcBef>
                  <a:spcPct val="50000"/>
                </a:spcBef>
              </a:pPr>
              <a:endParaRPr lang="en-US" altLang="zh-TW"/>
            </a:p>
            <a:p>
              <a:pPr algn="ctr">
                <a:spcBef>
                  <a:spcPct val="50000"/>
                </a:spcBef>
              </a:pPr>
              <a:r>
                <a:rPr lang="en-US" altLang="zh-TW" sz="2400"/>
                <a:t>Demultiplexer</a:t>
              </a:r>
            </a:p>
            <a:p>
              <a:pPr>
                <a:spcBef>
                  <a:spcPct val="50000"/>
                </a:spcBef>
              </a:pPr>
              <a:endParaRPr lang="en-US" altLang="zh-TW" sz="2400"/>
            </a:p>
            <a:p>
              <a:pPr>
                <a:spcBef>
                  <a:spcPct val="50000"/>
                </a:spcBef>
              </a:pPr>
              <a:endParaRPr lang="en-US" altLang="zh-TW"/>
            </a:p>
          </p:txBody>
        </p:sp>
        <p:sp>
          <p:nvSpPr>
            <p:cNvPr id="92166" name="Line 6"/>
            <p:cNvSpPr>
              <a:spLocks noChangeShapeType="1"/>
            </p:cNvSpPr>
            <p:nvPr/>
          </p:nvSpPr>
          <p:spPr bwMode="auto">
            <a:xfrm>
              <a:off x="1383" y="3249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67" name="Line 7"/>
            <p:cNvSpPr>
              <a:spLocks noChangeShapeType="1"/>
            </p:cNvSpPr>
            <p:nvPr/>
          </p:nvSpPr>
          <p:spPr bwMode="auto">
            <a:xfrm>
              <a:off x="2744" y="2069"/>
              <a:ext cx="0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68" name="Line 8"/>
            <p:cNvSpPr>
              <a:spLocks noChangeShapeType="1"/>
            </p:cNvSpPr>
            <p:nvPr/>
          </p:nvSpPr>
          <p:spPr bwMode="auto">
            <a:xfrm>
              <a:off x="3334" y="2069"/>
              <a:ext cx="0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69" name="Line 9"/>
            <p:cNvSpPr>
              <a:spLocks noChangeShapeType="1"/>
            </p:cNvSpPr>
            <p:nvPr/>
          </p:nvSpPr>
          <p:spPr bwMode="auto">
            <a:xfrm>
              <a:off x="3787" y="3702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0" name="Line 10"/>
            <p:cNvSpPr>
              <a:spLocks noChangeShapeType="1"/>
            </p:cNvSpPr>
            <p:nvPr/>
          </p:nvSpPr>
          <p:spPr bwMode="auto">
            <a:xfrm>
              <a:off x="3787" y="2931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1" name="Line 11"/>
            <p:cNvSpPr>
              <a:spLocks noChangeShapeType="1"/>
            </p:cNvSpPr>
            <p:nvPr/>
          </p:nvSpPr>
          <p:spPr bwMode="auto">
            <a:xfrm>
              <a:off x="3787" y="3158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2" name="Line 12"/>
            <p:cNvSpPr>
              <a:spLocks noChangeShapeType="1"/>
            </p:cNvSpPr>
            <p:nvPr/>
          </p:nvSpPr>
          <p:spPr bwMode="auto">
            <a:xfrm>
              <a:off x="3787" y="3430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3" name="Line 13"/>
            <p:cNvSpPr>
              <a:spLocks noChangeShapeType="1"/>
            </p:cNvSpPr>
            <p:nvPr/>
          </p:nvSpPr>
          <p:spPr bwMode="auto">
            <a:xfrm flipV="1">
              <a:off x="2290" y="2659"/>
              <a:ext cx="1452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4" name="Arc 14"/>
            <p:cNvSpPr>
              <a:spLocks/>
            </p:cNvSpPr>
            <p:nvPr/>
          </p:nvSpPr>
          <p:spPr bwMode="auto">
            <a:xfrm>
              <a:off x="2880" y="2795"/>
              <a:ext cx="272" cy="27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175" name="Line 15"/>
            <p:cNvSpPr>
              <a:spLocks noChangeShapeType="1"/>
            </p:cNvSpPr>
            <p:nvPr/>
          </p:nvSpPr>
          <p:spPr bwMode="auto">
            <a:xfrm>
              <a:off x="3152" y="3067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76" name="Text Box 16"/>
            <p:cNvSpPr txBox="1">
              <a:spLocks noChangeArrowheads="1"/>
            </p:cNvSpPr>
            <p:nvPr/>
          </p:nvSpPr>
          <p:spPr bwMode="auto">
            <a:xfrm>
              <a:off x="4150" y="2795"/>
              <a:ext cx="317" cy="1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/>
                <a:t>D0</a:t>
              </a:r>
            </a:p>
            <a:p>
              <a:pPr>
                <a:spcBef>
                  <a:spcPct val="50000"/>
                </a:spcBef>
              </a:pPr>
              <a:r>
                <a:rPr lang="en-US" altLang="zh-TW"/>
                <a:t>D1</a:t>
              </a:r>
            </a:p>
            <a:p>
              <a:pPr>
                <a:spcBef>
                  <a:spcPct val="50000"/>
                </a:spcBef>
              </a:pPr>
              <a:r>
                <a:rPr lang="en-US" altLang="zh-TW"/>
                <a:t>D2</a:t>
              </a:r>
            </a:p>
            <a:p>
              <a:pPr>
                <a:spcBef>
                  <a:spcPct val="50000"/>
                </a:spcBef>
              </a:pPr>
              <a:r>
                <a:rPr lang="en-US" altLang="zh-TW"/>
                <a:t>D3</a:t>
              </a:r>
            </a:p>
          </p:txBody>
        </p:sp>
        <p:sp>
          <p:nvSpPr>
            <p:cNvPr id="92177" name="Text Box 17"/>
            <p:cNvSpPr txBox="1">
              <a:spLocks noChangeArrowheads="1"/>
            </p:cNvSpPr>
            <p:nvPr/>
          </p:nvSpPr>
          <p:spPr bwMode="auto">
            <a:xfrm>
              <a:off x="1202" y="3158"/>
              <a:ext cx="18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/>
                <a:t>E</a:t>
              </a:r>
            </a:p>
          </p:txBody>
        </p:sp>
        <p:sp>
          <p:nvSpPr>
            <p:cNvPr id="92178" name="Text Box 18"/>
            <p:cNvSpPr txBox="1">
              <a:spLocks noChangeArrowheads="1"/>
            </p:cNvSpPr>
            <p:nvPr/>
          </p:nvSpPr>
          <p:spPr bwMode="auto">
            <a:xfrm>
              <a:off x="2653" y="1842"/>
              <a:ext cx="8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/>
                <a:t>A	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81871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F48-400F-42DD-9875-E54EDE19600D}" type="slidenum">
              <a:rPr lang="en-US" altLang="zh-TW"/>
              <a:pPr/>
              <a:t>145</a:t>
            </a:fld>
            <a:endParaRPr lang="en-US" altLang="zh-TW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4000"/>
              <a:t>3-to-8 decoder with enable implement the 4-to-16 decoder</a:t>
            </a:r>
          </a:p>
        </p:txBody>
      </p:sp>
      <p:pic>
        <p:nvPicPr>
          <p:cNvPr id="93189" name="Picture 5" descr="AACFLPD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8500" y="1844676"/>
            <a:ext cx="8705851" cy="4791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502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10F76-3F7D-4DF3-AA28-063382FEFA5D}" type="slidenum">
              <a:rPr lang="en-US" altLang="zh-TW"/>
              <a:pPr/>
              <a:t>146</a:t>
            </a:fld>
            <a:endParaRPr lang="en-US" altLang="zh-TW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4000"/>
              <a:t>Implementation of a Full Adder with a Decoder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zh-TW" sz="2000"/>
              <a:t>From table 4-4, we obtain the functions for the combinational circuit in sum of minterms: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S(x, y, z) = ∑(1, 2, 4, 7)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C(x, y, z) = ∑(3, 5, 6, 7)</a:t>
            </a:r>
          </a:p>
          <a:p>
            <a:pPr>
              <a:buFont typeface="Wingdings" pitchFamily="2" charset="2"/>
              <a:buNone/>
            </a:pPr>
            <a:endParaRPr lang="en-US" altLang="zh-TW" sz="2000"/>
          </a:p>
        </p:txBody>
      </p:sp>
      <p:pic>
        <p:nvPicPr>
          <p:cNvPr id="94213" name="Picture 5" descr="AACFLPE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4734" y="3141664"/>
            <a:ext cx="6529917" cy="3311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63688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D0D5-7F69-4DF4-A830-DC2E78C97392}" type="slidenum">
              <a:rPr lang="en-US" altLang="zh-TW"/>
              <a:pPr/>
              <a:t>147</a:t>
            </a:fld>
            <a:endParaRPr lang="en-US" altLang="zh-TW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4-9. Encoders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2087562"/>
          </a:xfrm>
        </p:spPr>
        <p:txBody>
          <a:bodyPr/>
          <a:lstStyle/>
          <a:p>
            <a:r>
              <a:rPr lang="en-US" altLang="zh-TW" sz="2400"/>
              <a:t>An </a:t>
            </a:r>
            <a:r>
              <a:rPr lang="en-US" altLang="zh-TW" sz="2400">
                <a:solidFill>
                  <a:srgbClr val="00FF00"/>
                </a:solidFill>
              </a:rPr>
              <a:t>encoder</a:t>
            </a:r>
            <a:r>
              <a:rPr lang="en-US" altLang="zh-TW" sz="2400"/>
              <a:t> is the </a:t>
            </a:r>
            <a:r>
              <a:rPr lang="en-US" altLang="zh-TW" sz="2400">
                <a:solidFill>
                  <a:schemeClr val="hlink"/>
                </a:solidFill>
              </a:rPr>
              <a:t>inverse operation of a decoder</a:t>
            </a:r>
            <a:r>
              <a:rPr lang="en-US" altLang="zh-TW" sz="2400"/>
              <a:t>.</a:t>
            </a:r>
          </a:p>
          <a:p>
            <a:r>
              <a:rPr lang="en-US" altLang="zh-TW" sz="2400"/>
              <a:t>We can derive the Boolean functions by table 4-7</a:t>
            </a:r>
          </a:p>
          <a:p>
            <a:pPr>
              <a:buFont typeface="Wingdings" pitchFamily="2" charset="2"/>
              <a:buNone/>
            </a:pPr>
            <a:r>
              <a:rPr lang="en-US" altLang="zh-TW" sz="2000"/>
              <a:t>			z = D</a:t>
            </a:r>
            <a:r>
              <a:rPr lang="en-US" altLang="zh-TW" sz="2000" baseline="-22000"/>
              <a:t>1 </a:t>
            </a:r>
            <a:r>
              <a:rPr lang="en-US" altLang="zh-TW" sz="2000"/>
              <a:t>+ D</a:t>
            </a:r>
            <a:r>
              <a:rPr lang="en-US" altLang="zh-TW" sz="2000" baseline="-22000"/>
              <a:t>3 </a:t>
            </a:r>
            <a:r>
              <a:rPr lang="en-US" altLang="zh-TW" sz="2000"/>
              <a:t>+ D</a:t>
            </a:r>
            <a:r>
              <a:rPr lang="en-US" altLang="zh-TW" sz="2000" baseline="-22000"/>
              <a:t>5 </a:t>
            </a:r>
            <a:r>
              <a:rPr lang="en-US" altLang="zh-TW" sz="2000"/>
              <a:t>+ D</a:t>
            </a:r>
            <a:r>
              <a:rPr lang="en-US" altLang="zh-TW" sz="2000" baseline="-22000"/>
              <a:t>7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			y = D</a:t>
            </a:r>
            <a:r>
              <a:rPr lang="en-US" altLang="zh-TW" sz="2000" baseline="-22000"/>
              <a:t>2 </a:t>
            </a:r>
            <a:r>
              <a:rPr lang="en-US" altLang="zh-TW" sz="2000"/>
              <a:t>+ D</a:t>
            </a:r>
            <a:r>
              <a:rPr lang="en-US" altLang="zh-TW" sz="2000" baseline="-22000"/>
              <a:t>3 </a:t>
            </a:r>
            <a:r>
              <a:rPr lang="en-US" altLang="zh-TW" sz="2000"/>
              <a:t>+ D</a:t>
            </a:r>
            <a:r>
              <a:rPr lang="en-US" altLang="zh-TW" sz="2000" baseline="-22000"/>
              <a:t>6 </a:t>
            </a:r>
            <a:r>
              <a:rPr lang="en-US" altLang="zh-TW" sz="2000"/>
              <a:t>+ D</a:t>
            </a:r>
            <a:r>
              <a:rPr lang="en-US" altLang="zh-TW" sz="2000" baseline="-22000"/>
              <a:t>7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			x = D</a:t>
            </a:r>
            <a:r>
              <a:rPr lang="en-US" altLang="zh-TW" sz="2000" baseline="-22000"/>
              <a:t>4 </a:t>
            </a:r>
            <a:r>
              <a:rPr lang="en-US" altLang="zh-TW" sz="2000"/>
              <a:t>+ D</a:t>
            </a:r>
            <a:r>
              <a:rPr lang="en-US" altLang="zh-TW" sz="2000" baseline="-22000"/>
              <a:t>5 </a:t>
            </a:r>
            <a:r>
              <a:rPr lang="en-US" altLang="zh-TW" sz="2000"/>
              <a:t>+ D</a:t>
            </a:r>
            <a:r>
              <a:rPr lang="en-US" altLang="zh-TW" sz="2000" baseline="-22000"/>
              <a:t>6 </a:t>
            </a:r>
            <a:r>
              <a:rPr lang="en-US" altLang="zh-TW" sz="2000"/>
              <a:t>+ D</a:t>
            </a:r>
            <a:r>
              <a:rPr lang="en-US" altLang="zh-TW" sz="2000" baseline="-22000"/>
              <a:t>7</a:t>
            </a:r>
          </a:p>
        </p:txBody>
      </p:sp>
      <p:pic>
        <p:nvPicPr>
          <p:cNvPr id="10240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434" y="3573464"/>
            <a:ext cx="11605684" cy="3024187"/>
          </a:xfrm>
        </p:spPr>
      </p:pic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11472333" y="4941888"/>
            <a:ext cx="287867" cy="2159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11472333" y="5300664"/>
            <a:ext cx="287867" cy="2889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11472333" y="5805488"/>
            <a:ext cx="287867" cy="2159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11472333" y="6237288"/>
            <a:ext cx="287867" cy="2159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63AB2-E7A0-4F18-AC35-E9BA1A92A717}" type="slidenum">
              <a:rPr lang="en-US" altLang="zh-TW"/>
              <a:pPr/>
              <a:t>148</a:t>
            </a:fld>
            <a:endParaRPr lang="en-US" altLang="zh-TW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Priority encoder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Aft>
                <a:spcPct val="20000"/>
              </a:spcAft>
            </a:pPr>
            <a:r>
              <a:rPr lang="en-US" altLang="zh-TW" sz="2400"/>
              <a:t>If two </a:t>
            </a:r>
            <a:r>
              <a:rPr lang="en-US" altLang="zh-TW" sz="2400">
                <a:solidFill>
                  <a:srgbClr val="00FF00"/>
                </a:solidFill>
              </a:rPr>
              <a:t>inputs</a:t>
            </a:r>
            <a:r>
              <a:rPr lang="en-US" altLang="zh-TW" sz="2400"/>
              <a:t> are </a:t>
            </a:r>
            <a:r>
              <a:rPr lang="en-US" altLang="zh-TW" sz="2400">
                <a:solidFill>
                  <a:schemeClr val="hlink"/>
                </a:solidFill>
              </a:rPr>
              <a:t>active simultaneously</a:t>
            </a:r>
            <a:r>
              <a:rPr lang="en-US" altLang="zh-TW" sz="2400"/>
              <a:t>, the </a:t>
            </a:r>
            <a:r>
              <a:rPr lang="en-US" altLang="zh-TW" sz="2400">
                <a:solidFill>
                  <a:srgbClr val="00FF00"/>
                </a:solidFill>
              </a:rPr>
              <a:t>output</a:t>
            </a:r>
            <a:r>
              <a:rPr lang="en-US" altLang="zh-TW" sz="2400"/>
              <a:t> produces an </a:t>
            </a:r>
            <a:r>
              <a:rPr lang="en-US" altLang="zh-TW" sz="2400">
                <a:solidFill>
                  <a:schemeClr val="hlink"/>
                </a:solidFill>
              </a:rPr>
              <a:t>undefined combination</a:t>
            </a:r>
            <a:r>
              <a:rPr lang="en-US" altLang="zh-TW" sz="2400"/>
              <a:t>. We can establish an input </a:t>
            </a:r>
            <a:r>
              <a:rPr lang="en-US" altLang="zh-TW" sz="2400">
                <a:solidFill>
                  <a:schemeClr val="hlink"/>
                </a:solidFill>
              </a:rPr>
              <a:t>priority</a:t>
            </a:r>
            <a:r>
              <a:rPr lang="en-US" altLang="zh-TW" sz="2400"/>
              <a:t> to ensure that only one input is encoded.</a:t>
            </a:r>
          </a:p>
          <a:p>
            <a:pPr>
              <a:lnSpc>
                <a:spcPct val="110000"/>
              </a:lnSpc>
              <a:spcAft>
                <a:spcPct val="20000"/>
              </a:spcAft>
            </a:pPr>
            <a:r>
              <a:rPr lang="en-US" altLang="zh-TW" sz="2400"/>
              <a:t> </a:t>
            </a:r>
            <a:r>
              <a:rPr lang="en-US" altLang="zh-TW" sz="2400">
                <a:solidFill>
                  <a:srgbClr val="00FF00"/>
                </a:solidFill>
              </a:rPr>
              <a:t>Another ambiguity</a:t>
            </a:r>
            <a:r>
              <a:rPr lang="en-US" altLang="zh-TW" sz="2400"/>
              <a:t> in the octal-to-binary encoder is that an </a:t>
            </a:r>
            <a:r>
              <a:rPr lang="en-US" altLang="zh-TW" sz="2400">
                <a:solidFill>
                  <a:schemeClr val="hlink"/>
                </a:solidFill>
              </a:rPr>
              <a:t>output with all 0</a:t>
            </a:r>
            <a:r>
              <a:rPr lang="en-US" altLang="zh-TW" sz="2400">
                <a:solidFill>
                  <a:schemeClr val="hlink"/>
                </a:solidFill>
                <a:latin typeface="Arial"/>
              </a:rPr>
              <a:t>’</a:t>
            </a:r>
            <a:r>
              <a:rPr lang="en-US" altLang="zh-TW" sz="2400">
                <a:solidFill>
                  <a:schemeClr val="hlink"/>
                </a:solidFill>
              </a:rPr>
              <a:t>s</a:t>
            </a:r>
            <a:r>
              <a:rPr lang="en-US" altLang="zh-TW" sz="2400"/>
              <a:t> is generated when </a:t>
            </a:r>
            <a:r>
              <a:rPr lang="en-US" altLang="zh-TW" sz="2400">
                <a:solidFill>
                  <a:schemeClr val="folHlink"/>
                </a:solidFill>
              </a:rPr>
              <a:t>all the inputs are 0</a:t>
            </a:r>
            <a:r>
              <a:rPr lang="en-US" altLang="zh-TW" sz="2400"/>
              <a:t>; the output is the same as when D</a:t>
            </a:r>
            <a:r>
              <a:rPr lang="en-US" altLang="zh-TW" sz="2400" baseline="-22000"/>
              <a:t>0</a:t>
            </a:r>
            <a:r>
              <a:rPr lang="en-US" altLang="zh-TW" sz="2400"/>
              <a:t> is equal to 1.</a:t>
            </a:r>
          </a:p>
          <a:p>
            <a:pPr>
              <a:lnSpc>
                <a:spcPct val="110000"/>
              </a:lnSpc>
              <a:spcAft>
                <a:spcPct val="20000"/>
              </a:spcAft>
            </a:pPr>
            <a:r>
              <a:rPr lang="en-US" altLang="zh-TW" sz="2400"/>
              <a:t>The discrepancy tables on Table 4-7 and Table 4-8 can </a:t>
            </a:r>
            <a:r>
              <a:rPr lang="en-US" altLang="zh-TW" sz="2400">
                <a:solidFill>
                  <a:schemeClr val="hlink"/>
                </a:solidFill>
              </a:rPr>
              <a:t>resolve aforesaid condition by providing one more output</a:t>
            </a:r>
            <a:r>
              <a:rPr lang="en-US" altLang="zh-TW" sz="2400"/>
              <a:t> to indicate that at least one input is equal to 1. </a:t>
            </a:r>
          </a:p>
        </p:txBody>
      </p:sp>
    </p:spTree>
    <p:extLst>
      <p:ext uri="{BB962C8B-B14F-4D97-AF65-F5344CB8AC3E}">
        <p14:creationId xmlns:p14="http://schemas.microsoft.com/office/powerpoint/2010/main" val="389373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72996-3988-4333-9BA8-F9BE3C3EEEAE}" type="slidenum">
              <a:rPr lang="en-US" altLang="zh-TW"/>
              <a:pPr/>
              <a:t>149</a:t>
            </a:fld>
            <a:endParaRPr lang="en-US" altLang="zh-TW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Priority encoder</a:t>
            </a:r>
          </a:p>
        </p:txBody>
      </p:sp>
      <p:sp>
        <p:nvSpPr>
          <p:cNvPr id="105482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431800" y="1341438"/>
            <a:ext cx="6146800" cy="50403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400"/>
              <a:t>V=0</a:t>
            </a:r>
            <a:r>
              <a:rPr lang="en-US" altLang="zh-TW" sz="2400">
                <a:sym typeface="Wingdings" pitchFamily="2" charset="2"/>
              </a:rPr>
              <a:t>no valid inputs</a:t>
            </a:r>
          </a:p>
          <a:p>
            <a:pPr>
              <a:buFont typeface="Wingdings" pitchFamily="2" charset="2"/>
              <a:buNone/>
            </a:pPr>
            <a:r>
              <a:rPr lang="en-US" altLang="zh-TW" sz="2400">
                <a:sym typeface="Wingdings" pitchFamily="2" charset="2"/>
              </a:rPr>
              <a:t>V=1valid inputs</a:t>
            </a:r>
          </a:p>
          <a:p>
            <a:pPr>
              <a:buFont typeface="Wingdings" pitchFamily="2" charset="2"/>
              <a:buNone/>
            </a:pPr>
            <a:endParaRPr lang="en-US" altLang="zh-TW" sz="240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en-US" altLang="zh-TW" sz="2400">
                <a:solidFill>
                  <a:srgbClr val="00FF00"/>
                </a:solidFill>
                <a:sym typeface="Wingdings" pitchFamily="2" charset="2"/>
              </a:rPr>
              <a:t>X</a:t>
            </a:r>
            <a:r>
              <a:rPr lang="en-US" altLang="zh-TW" sz="2400">
                <a:solidFill>
                  <a:srgbClr val="00FF00"/>
                </a:solidFill>
                <a:latin typeface="Arial"/>
                <a:sym typeface="Wingdings" pitchFamily="2" charset="2"/>
              </a:rPr>
              <a:t>’</a:t>
            </a:r>
            <a:r>
              <a:rPr lang="en-US" altLang="zh-TW" sz="2400">
                <a:solidFill>
                  <a:srgbClr val="00FF00"/>
                </a:solidFill>
                <a:sym typeface="Wingdings" pitchFamily="2" charset="2"/>
              </a:rPr>
              <a:t>s</a:t>
            </a:r>
            <a:r>
              <a:rPr lang="en-US" altLang="zh-TW" sz="2400">
                <a:sym typeface="Wingdings" pitchFamily="2" charset="2"/>
              </a:rPr>
              <a:t> in output columns represent </a:t>
            </a:r>
          </a:p>
          <a:p>
            <a:pPr>
              <a:buFont typeface="Wingdings" pitchFamily="2" charset="2"/>
              <a:buNone/>
            </a:pPr>
            <a:r>
              <a:rPr lang="en-US" altLang="zh-TW" sz="2400">
                <a:solidFill>
                  <a:schemeClr val="hlink"/>
                </a:solidFill>
                <a:sym typeface="Wingdings" pitchFamily="2" charset="2"/>
              </a:rPr>
              <a:t>don</a:t>
            </a:r>
            <a:r>
              <a:rPr lang="en-US" altLang="zh-TW" sz="2400">
                <a:solidFill>
                  <a:schemeClr val="hlink"/>
                </a:solidFill>
                <a:latin typeface="Arial"/>
                <a:sym typeface="Wingdings" pitchFamily="2" charset="2"/>
              </a:rPr>
              <a:t>’</a:t>
            </a:r>
            <a:r>
              <a:rPr lang="en-US" altLang="zh-TW" sz="2400">
                <a:solidFill>
                  <a:schemeClr val="hlink"/>
                </a:solidFill>
                <a:sym typeface="Wingdings" pitchFamily="2" charset="2"/>
              </a:rPr>
              <a:t>t-care</a:t>
            </a:r>
            <a:r>
              <a:rPr lang="en-US" altLang="zh-TW" sz="2400">
                <a:sym typeface="Wingdings" pitchFamily="2" charset="2"/>
              </a:rPr>
              <a:t> conditions</a:t>
            </a:r>
          </a:p>
          <a:p>
            <a:pPr>
              <a:buFont typeface="Wingdings" pitchFamily="2" charset="2"/>
              <a:buNone/>
            </a:pPr>
            <a:r>
              <a:rPr lang="en-US" altLang="zh-TW" sz="2400">
                <a:solidFill>
                  <a:srgbClr val="00FF00"/>
                </a:solidFill>
              </a:rPr>
              <a:t>X</a:t>
            </a:r>
            <a:r>
              <a:rPr lang="en-US" altLang="zh-TW" sz="2400">
                <a:solidFill>
                  <a:srgbClr val="00FF00"/>
                </a:solidFill>
                <a:latin typeface="Arial"/>
              </a:rPr>
              <a:t>’</a:t>
            </a:r>
            <a:r>
              <a:rPr lang="en-US" altLang="zh-TW" sz="2400">
                <a:solidFill>
                  <a:srgbClr val="00FF00"/>
                </a:solidFill>
              </a:rPr>
              <a:t>s</a:t>
            </a:r>
            <a:r>
              <a:rPr lang="en-US" altLang="zh-TW" sz="2400"/>
              <a:t> in the input columns are 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useful for representing a truth 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table in condensed form. </a:t>
            </a:r>
          </a:p>
          <a:p>
            <a:pPr>
              <a:buFont typeface="Wingdings" pitchFamily="2" charset="2"/>
              <a:buNone/>
            </a:pPr>
            <a:r>
              <a:rPr lang="en-US" altLang="zh-TW" sz="2400">
                <a:solidFill>
                  <a:schemeClr val="hlink"/>
                </a:solidFill>
              </a:rPr>
              <a:t>Instead of listing all 16 </a:t>
            </a:r>
          </a:p>
          <a:p>
            <a:pPr>
              <a:buFont typeface="Wingdings" pitchFamily="2" charset="2"/>
              <a:buNone/>
            </a:pPr>
            <a:r>
              <a:rPr lang="en-US" altLang="zh-TW" sz="2400">
                <a:solidFill>
                  <a:schemeClr val="hlink"/>
                </a:solidFill>
              </a:rPr>
              <a:t>minterms</a:t>
            </a:r>
            <a:r>
              <a:rPr lang="en-US" altLang="zh-TW" sz="2400"/>
              <a:t> of four variables.</a:t>
            </a:r>
          </a:p>
        </p:txBody>
      </p:sp>
      <p:pic>
        <p:nvPicPr>
          <p:cNvPr id="10547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9101" y="1916113"/>
            <a:ext cx="5171017" cy="3384550"/>
          </a:xfrm>
        </p:spPr>
      </p:pic>
    </p:spTree>
    <p:extLst>
      <p:ext uri="{BB962C8B-B14F-4D97-AF65-F5344CB8AC3E}">
        <p14:creationId xmlns:p14="http://schemas.microsoft.com/office/powerpoint/2010/main" val="3515514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Multiply each bit by 8</a:t>
            </a:r>
            <a:r>
              <a:rPr lang="en-US" sz="2900" i="1" baseline="30000" smtClean="0"/>
              <a:t>n</a:t>
            </a:r>
            <a:r>
              <a:rPr lang="en-US" smtClean="0"/>
              <a:t>, where </a:t>
            </a:r>
            <a:r>
              <a:rPr lang="en-US" i="1" smtClean="0"/>
              <a:t>n</a:t>
            </a:r>
            <a:r>
              <a:rPr lang="en-US" smtClean="0"/>
              <a:t> is the “weight” of the bit</a:t>
            </a:r>
          </a:p>
          <a:p>
            <a:pPr lvl="1"/>
            <a:r>
              <a:rPr lang="en-US" smtClean="0"/>
              <a:t>The weight is the position of the bit, starting from 0 on the right</a:t>
            </a:r>
          </a:p>
          <a:p>
            <a:pPr lvl="1"/>
            <a:r>
              <a:rPr lang="en-US" smtClean="0"/>
              <a:t>Add the results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495800" y="2362200"/>
            <a:ext cx="228600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2780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AA5E9-8909-466D-91A5-3B5D23CFFA7F}" type="slidenum">
              <a:rPr lang="en-US" altLang="zh-TW"/>
              <a:pPr/>
              <a:t>150</a:t>
            </a:fld>
            <a:endParaRPr lang="en-US" altLang="zh-TW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4-input priority encoder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3" y="1989138"/>
            <a:ext cx="4226984" cy="3311525"/>
          </a:xfrm>
        </p:spPr>
        <p:txBody>
          <a:bodyPr/>
          <a:lstStyle/>
          <a:p>
            <a:r>
              <a:rPr lang="en-US" altLang="zh-TW" sz="2400"/>
              <a:t>Implementation of table 4-8</a:t>
            </a:r>
          </a:p>
          <a:p>
            <a:pPr>
              <a:buFont typeface="Wingdings" pitchFamily="2" charset="2"/>
              <a:buNone/>
            </a:pPr>
            <a:endParaRPr lang="en-US" altLang="zh-TW" sz="24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x = D</a:t>
            </a:r>
            <a:r>
              <a:rPr lang="en-US" altLang="zh-TW" sz="2000" baseline="-22000"/>
              <a:t>2 </a:t>
            </a:r>
            <a:r>
              <a:rPr lang="en-US" altLang="zh-TW" sz="2000"/>
              <a:t>+ D</a:t>
            </a:r>
            <a:r>
              <a:rPr lang="en-US" altLang="zh-TW" sz="2000" baseline="-22000"/>
              <a:t>3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y = D</a:t>
            </a:r>
            <a:r>
              <a:rPr lang="en-US" altLang="zh-TW" sz="2000" baseline="-22000"/>
              <a:t>3 </a:t>
            </a:r>
            <a:r>
              <a:rPr lang="en-US" altLang="zh-TW" sz="2000"/>
              <a:t>+ D</a:t>
            </a:r>
            <a:r>
              <a:rPr lang="en-US" altLang="zh-TW" sz="2000" baseline="-22000"/>
              <a:t>1</a:t>
            </a:r>
            <a:r>
              <a:rPr lang="en-US" altLang="zh-TW" sz="2000"/>
              <a:t>D</a:t>
            </a:r>
            <a:r>
              <a:rPr lang="en-US" altLang="zh-TW" sz="2000">
                <a:latin typeface="Arial"/>
              </a:rPr>
              <a:t>’</a:t>
            </a:r>
            <a:r>
              <a:rPr lang="en-US" altLang="zh-TW" sz="2000" baseline="-22000"/>
              <a:t>2</a:t>
            </a:r>
            <a:endParaRPr lang="en-US" altLang="zh-TW" sz="2000"/>
          </a:p>
          <a:p>
            <a:pPr>
              <a:buFont typeface="Wingdings" pitchFamily="2" charset="2"/>
              <a:buNone/>
            </a:pPr>
            <a:r>
              <a:rPr lang="en-US" altLang="zh-TW" sz="2000"/>
              <a:t>V = D</a:t>
            </a:r>
            <a:r>
              <a:rPr lang="en-US" altLang="zh-TW" sz="2000" baseline="-22000"/>
              <a:t>0 </a:t>
            </a:r>
            <a:r>
              <a:rPr lang="en-US" altLang="zh-TW" sz="2000"/>
              <a:t>+ D</a:t>
            </a:r>
            <a:r>
              <a:rPr lang="en-US" altLang="zh-TW" sz="2000" baseline="-22000"/>
              <a:t>1 </a:t>
            </a:r>
            <a:r>
              <a:rPr lang="en-US" altLang="zh-TW" sz="2000"/>
              <a:t>+ D</a:t>
            </a:r>
            <a:r>
              <a:rPr lang="en-US" altLang="zh-TW" sz="2000" baseline="-22000"/>
              <a:t>2 </a:t>
            </a:r>
            <a:r>
              <a:rPr lang="en-US" altLang="zh-TW" sz="2000"/>
              <a:t>+ D</a:t>
            </a:r>
            <a:r>
              <a:rPr lang="en-US" altLang="zh-TW" sz="2000" baseline="-22000"/>
              <a:t>3</a:t>
            </a:r>
          </a:p>
        </p:txBody>
      </p:sp>
      <p:pic>
        <p:nvPicPr>
          <p:cNvPr id="106503" name="Picture 7" descr="AACFLPF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9784" y="1341438"/>
            <a:ext cx="6855883" cy="27352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6504" name="Picture 8" descr="AACFLPG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22901" y="4292600"/>
            <a:ext cx="5702300" cy="2317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1089217" y="2924176"/>
            <a:ext cx="287867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/>
              <a:t>0</a:t>
            </a: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11089218" y="2492376"/>
            <a:ext cx="3175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/>
              <a:t>0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11089218" y="2133601"/>
            <a:ext cx="289983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/>
              <a:t>0</a:t>
            </a: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11089217" y="1700213"/>
            <a:ext cx="287867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17204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CE45-9D96-4BBF-94E5-8B43C7675D2F}" type="slidenum">
              <a:rPr lang="en-US" altLang="zh-TW"/>
              <a:pPr/>
              <a:t>151</a:t>
            </a:fld>
            <a:endParaRPr lang="en-US" altLang="zh-TW"/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4-10. Multiplexers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484313"/>
            <a:ext cx="11605684" cy="1439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400"/>
              <a:t>S = 0, Y = I</a:t>
            </a:r>
            <a:r>
              <a:rPr lang="en-US" altLang="zh-TW" sz="2400" baseline="-22000"/>
              <a:t>0</a:t>
            </a:r>
            <a:r>
              <a:rPr lang="en-US" altLang="zh-TW" sz="2400"/>
              <a:t>	      </a:t>
            </a:r>
            <a:r>
              <a:rPr lang="en-US" altLang="zh-TW" sz="2400">
                <a:solidFill>
                  <a:schemeClr val="hlink"/>
                </a:solidFill>
              </a:rPr>
              <a:t>Truth Table</a:t>
            </a:r>
            <a:r>
              <a:rPr lang="en-US" altLang="zh-TW" sz="2400">
                <a:sym typeface="Wingdings" pitchFamily="2" charset="2"/>
              </a:rPr>
              <a:t></a:t>
            </a:r>
            <a:r>
              <a:rPr lang="en-US" altLang="zh-TW" sz="2400"/>
              <a:t>	S	Y	Y = S</a:t>
            </a:r>
            <a:r>
              <a:rPr lang="en-US" altLang="zh-TW" sz="2400">
                <a:latin typeface="Arial"/>
              </a:rPr>
              <a:t>’</a:t>
            </a:r>
            <a:r>
              <a:rPr lang="en-US" altLang="zh-TW" sz="2400"/>
              <a:t>I</a:t>
            </a:r>
            <a:r>
              <a:rPr lang="en-US" altLang="zh-TW" sz="2400" baseline="-22000"/>
              <a:t>0</a:t>
            </a:r>
            <a:r>
              <a:rPr lang="en-US" altLang="zh-TW" sz="2400"/>
              <a:t> + SI</a:t>
            </a:r>
            <a:r>
              <a:rPr lang="en-US" altLang="zh-TW" sz="2400" baseline="-22000"/>
              <a:t>1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S = 1, Y = I</a:t>
            </a:r>
            <a:r>
              <a:rPr lang="en-US" altLang="zh-TW" sz="2400" baseline="-22000"/>
              <a:t>1</a:t>
            </a:r>
            <a:r>
              <a:rPr lang="en-US" altLang="zh-TW" sz="2400"/>
              <a:t>				0	I</a:t>
            </a:r>
            <a:r>
              <a:rPr lang="en-US" altLang="zh-TW" sz="2400" baseline="-22000"/>
              <a:t>0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						1	I</a:t>
            </a:r>
            <a:r>
              <a:rPr lang="en-US" altLang="zh-TW" sz="2400" baseline="-22000"/>
              <a:t>1</a:t>
            </a:r>
          </a:p>
        </p:txBody>
      </p:sp>
      <p:pic>
        <p:nvPicPr>
          <p:cNvPr id="110598" name="Picture 6" descr="AACFLPH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3068639"/>
            <a:ext cx="9889067" cy="3095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0599" name="Line 7"/>
          <p:cNvSpPr>
            <a:spLocks noChangeShapeType="1"/>
          </p:cNvSpPr>
          <p:nvPr/>
        </p:nvSpPr>
        <p:spPr bwMode="auto">
          <a:xfrm>
            <a:off x="6191251" y="1916113"/>
            <a:ext cx="201718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>
            <a:off x="7247467" y="1484314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1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3BB5-356A-435A-AC1E-C6EF3F2CF38E}" type="slidenum">
              <a:rPr lang="en-US" altLang="zh-TW"/>
              <a:pPr/>
              <a:t>152</a:t>
            </a:fld>
            <a:endParaRPr lang="en-US" altLang="zh-TW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4-to-1 Line Multiplexer</a:t>
            </a:r>
          </a:p>
        </p:txBody>
      </p:sp>
      <p:pic>
        <p:nvPicPr>
          <p:cNvPr id="113668" name="Picture 4" descr="AACFLPI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8517" y="1628776"/>
            <a:ext cx="8930216" cy="4791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82093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1BB5-7B91-41F7-8F5F-0E49626B1CCA}" type="slidenum">
              <a:rPr lang="en-US" altLang="zh-TW"/>
              <a:pPr/>
              <a:t>153</a:t>
            </a:fld>
            <a:endParaRPr lang="en-US" altLang="zh-TW"/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Quadruple 2-to-1 Line Multiplexer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935037"/>
          </a:xfrm>
        </p:spPr>
        <p:txBody>
          <a:bodyPr/>
          <a:lstStyle/>
          <a:p>
            <a:r>
              <a:rPr lang="en-US" altLang="zh-TW" sz="2000"/>
              <a:t>Multiplexer circuits can be combined with common selection inputs to provide multiple-bit selection logic. Compare with Fig4-24.</a:t>
            </a:r>
          </a:p>
        </p:txBody>
      </p:sp>
      <p:pic>
        <p:nvPicPr>
          <p:cNvPr id="114694" name="Picture 6" descr="AACFLPJ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19967" y="2492376"/>
            <a:ext cx="6432551" cy="3960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4078818" y="2420939"/>
            <a:ext cx="2400300" cy="151288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4078818" y="4149726"/>
            <a:ext cx="2400300" cy="14398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7535334" y="2420938"/>
            <a:ext cx="768351" cy="15859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4751918" y="2997201"/>
            <a:ext cx="76834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chemeClr val="hlink"/>
                </a:solidFill>
              </a:rPr>
              <a:t>I</a:t>
            </a:r>
            <a:r>
              <a:rPr lang="en-US" altLang="zh-TW" baseline="-2200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14699" name="Text Box 11"/>
          <p:cNvSpPr txBox="1">
            <a:spLocks noChangeArrowheads="1"/>
          </p:cNvSpPr>
          <p:nvPr/>
        </p:nvSpPr>
        <p:spPr bwMode="auto">
          <a:xfrm>
            <a:off x="4751918" y="4581526"/>
            <a:ext cx="76834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chemeClr val="hlink"/>
                </a:solidFill>
              </a:rPr>
              <a:t>I</a:t>
            </a:r>
            <a:r>
              <a:rPr lang="en-US" altLang="zh-TW" baseline="-2200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14700" name="Text Box 12"/>
          <p:cNvSpPr txBox="1">
            <a:spLocks noChangeArrowheads="1"/>
          </p:cNvSpPr>
          <p:nvPr/>
        </p:nvSpPr>
        <p:spPr bwMode="auto">
          <a:xfrm>
            <a:off x="8784167" y="2997201"/>
            <a:ext cx="768351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chemeClr val="hlink"/>
                </a:solidFill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93674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0713-B87F-4F35-96CD-5B5A6576FA7C}" type="slidenum">
              <a:rPr lang="en-US" altLang="zh-TW"/>
              <a:pPr/>
              <a:t>154</a:t>
            </a:fld>
            <a:endParaRPr lang="en-US" altLang="zh-TW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Boolean function implementation</a:t>
            </a: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8"/>
            <a:ext cx="11605684" cy="1727200"/>
          </a:xfrm>
        </p:spPr>
        <p:txBody>
          <a:bodyPr/>
          <a:lstStyle/>
          <a:p>
            <a:r>
              <a:rPr lang="en-US" altLang="zh-TW" sz="2400"/>
              <a:t>A more efficient method for implementing a Boolean function of n variables with a multiplexer that has n-1 selection inputs.</a:t>
            </a:r>
          </a:p>
          <a:p>
            <a:pPr>
              <a:buFont typeface="Wingdings" pitchFamily="2" charset="2"/>
              <a:buNone/>
            </a:pPr>
            <a:r>
              <a:rPr lang="en-US" altLang="zh-TW" sz="2400"/>
              <a:t>			F(x, y, z) = </a:t>
            </a:r>
            <a:r>
              <a:rPr lang="en-US" altLang="zh-TW" sz="2400">
                <a:sym typeface="Symbol" pitchFamily="18" charset="2"/>
              </a:rPr>
              <a:t></a:t>
            </a:r>
            <a:r>
              <a:rPr lang="en-US" altLang="zh-TW" sz="2400"/>
              <a:t>(1,2,6,7)</a:t>
            </a:r>
          </a:p>
        </p:txBody>
      </p:sp>
      <p:pic>
        <p:nvPicPr>
          <p:cNvPr id="115719" name="Picture 7" descr="AACFLPK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9485" y="3141664"/>
            <a:ext cx="6817783" cy="3455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3312585" y="41497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3312585" y="45815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3312585" y="50133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3312585" y="54451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9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0071-7DF5-4D07-9DE3-7D4BA83432F8}" type="slidenum">
              <a:rPr lang="en-US" altLang="zh-TW"/>
              <a:pPr/>
              <a:t>155</a:t>
            </a:fld>
            <a:endParaRPr lang="en-US" altLang="zh-TW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4000"/>
              <a:t>4-input function with a multiplexer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1605684" cy="5746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sz="2800"/>
              <a:t>		F(A, B, C, D) = </a:t>
            </a:r>
            <a:r>
              <a:rPr lang="en-US" altLang="zh-TW" sz="2800">
                <a:sym typeface="Symbol" pitchFamily="18" charset="2"/>
              </a:rPr>
              <a:t></a:t>
            </a:r>
            <a:r>
              <a:rPr lang="en-US" altLang="zh-TW" sz="2800"/>
              <a:t>(1, 3, 4, 11, 12, 13, 14, 15)</a:t>
            </a:r>
          </a:p>
        </p:txBody>
      </p:sp>
      <p:pic>
        <p:nvPicPr>
          <p:cNvPr id="116742" name="Picture 6" descr="AACFLPL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8517" y="2133600"/>
            <a:ext cx="9025467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6743" name="Rectangle 7"/>
          <p:cNvSpPr>
            <a:spLocks noChangeArrowheads="1"/>
          </p:cNvSpPr>
          <p:nvPr/>
        </p:nvSpPr>
        <p:spPr bwMode="auto">
          <a:xfrm>
            <a:off x="2734734" y="47974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2734734" y="4005263"/>
            <a:ext cx="766233" cy="36036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Rectangle 9"/>
          <p:cNvSpPr>
            <a:spLocks noChangeArrowheads="1"/>
          </p:cNvSpPr>
          <p:nvPr/>
        </p:nvSpPr>
        <p:spPr bwMode="auto">
          <a:xfrm>
            <a:off x="2734734" y="3573463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6" name="Rectangle 10"/>
          <p:cNvSpPr>
            <a:spLocks noChangeArrowheads="1"/>
          </p:cNvSpPr>
          <p:nvPr/>
        </p:nvSpPr>
        <p:spPr bwMode="auto">
          <a:xfrm>
            <a:off x="2734734" y="43656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2734734" y="3141663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8" name="Rectangle 12"/>
          <p:cNvSpPr>
            <a:spLocks noChangeArrowheads="1"/>
          </p:cNvSpPr>
          <p:nvPr/>
        </p:nvSpPr>
        <p:spPr bwMode="auto">
          <a:xfrm>
            <a:off x="2734734" y="52292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9" name="Rectangle 13"/>
          <p:cNvSpPr>
            <a:spLocks noChangeArrowheads="1"/>
          </p:cNvSpPr>
          <p:nvPr/>
        </p:nvSpPr>
        <p:spPr bwMode="auto">
          <a:xfrm>
            <a:off x="2734734" y="566102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50" name="Rectangle 14"/>
          <p:cNvSpPr>
            <a:spLocks noChangeArrowheads="1"/>
          </p:cNvSpPr>
          <p:nvPr/>
        </p:nvSpPr>
        <p:spPr bwMode="auto">
          <a:xfrm>
            <a:off x="2734734" y="2708275"/>
            <a:ext cx="766233" cy="431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97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973E-2F7E-45E5-86A1-C3605C73FF01}" type="slidenum">
              <a:rPr lang="en-US" altLang="zh-TW"/>
              <a:pPr/>
              <a:t>156</a:t>
            </a:fld>
            <a:endParaRPr lang="en-US" altLang="zh-TW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Three-State Gates</a:t>
            </a:r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34434" y="1341439"/>
            <a:ext cx="10945284" cy="574675"/>
          </a:xfrm>
        </p:spPr>
        <p:txBody>
          <a:bodyPr/>
          <a:lstStyle/>
          <a:p>
            <a:r>
              <a:rPr lang="en-US" altLang="zh-TW" sz="2400"/>
              <a:t>A multiplexer can be constructed with three-state gates.</a:t>
            </a:r>
          </a:p>
        </p:txBody>
      </p:sp>
      <p:pic>
        <p:nvPicPr>
          <p:cNvPr id="117766" name="Picture 6" descr="AACFLPM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00451" y="1844676"/>
            <a:ext cx="4705349" cy="1152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7771" name="Picture 11" descr="AACFLPN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0651" y="3357563"/>
            <a:ext cx="9546167" cy="3143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2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971800"/>
            <a:ext cx="10363200" cy="1143000"/>
          </a:xfrm>
        </p:spPr>
        <p:txBody>
          <a:bodyPr/>
          <a:lstStyle/>
          <a:p>
            <a:r>
              <a:rPr lang="en-US" b="1">
                <a:cs typeface="Times New Roman" charset="0"/>
              </a:rPr>
              <a:t>Sequential logic circuits </a:t>
            </a:r>
          </a:p>
        </p:txBody>
      </p:sp>
    </p:spTree>
    <p:extLst>
      <p:ext uri="{BB962C8B-B14F-4D97-AF65-F5344CB8AC3E}">
        <p14:creationId xmlns:p14="http://schemas.microsoft.com/office/powerpoint/2010/main" val="73920998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E79C-EE0D-46F8-AAE3-3949717CDCBD}" type="slidenum">
              <a:rPr lang="en-US"/>
              <a:pPr/>
              <a:t>158</a:t>
            </a:fld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>
                <a:cs typeface="Times New Roman" charset="0"/>
              </a:rPr>
              <a:t>Sequential Circuit  Models</a:t>
            </a:r>
          </a:p>
          <a:p>
            <a:pPr lvl="1" algn="just"/>
            <a:r>
              <a:rPr lang="en-US">
                <a:cs typeface="Times New Roman" charset="0"/>
              </a:rPr>
              <a:t>Asynchronous</a:t>
            </a:r>
          </a:p>
          <a:p>
            <a:pPr lvl="1" algn="just"/>
            <a:r>
              <a:rPr lang="en-US">
                <a:cs typeface="Times New Roman" charset="0"/>
              </a:rPr>
              <a:t>Synchronous</a:t>
            </a:r>
          </a:p>
          <a:p>
            <a:pPr algn="just"/>
            <a:r>
              <a:rPr lang="en-US">
                <a:cs typeface="Times New Roman" charset="0"/>
              </a:rPr>
              <a:t>Latches</a:t>
            </a:r>
          </a:p>
          <a:p>
            <a:pPr algn="just"/>
            <a:r>
              <a:rPr lang="en-US">
                <a:cs typeface="Times New Roman" charset="0"/>
              </a:rPr>
              <a:t>Flip-Flops</a:t>
            </a:r>
          </a:p>
        </p:txBody>
      </p:sp>
    </p:spTree>
    <p:extLst>
      <p:ext uri="{BB962C8B-B14F-4D97-AF65-F5344CB8AC3E}">
        <p14:creationId xmlns:p14="http://schemas.microsoft.com/office/powerpoint/2010/main" val="219673771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4AC68-FFC5-4E8C-83A3-275E7C2249A2}" type="slidenum">
              <a:rPr lang="en-US"/>
              <a:pPr/>
              <a:t>159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Sequential logic circuits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>
                <a:cs typeface="Times New Roman" charset="0"/>
              </a:rPr>
              <a:t>The main characteristic of combinational logic circuits is that their output values depend on their present input values.  </a:t>
            </a:r>
          </a:p>
          <a:p>
            <a:pPr algn="just"/>
            <a:r>
              <a:rPr lang="en-US">
                <a:cs typeface="Times New Roman" charset="0"/>
              </a:rPr>
              <a:t>Sequential logic circuits differ from combinational logic circuits because they contain memory elements so that their output values depend on both present and past input values</a:t>
            </a:r>
          </a:p>
        </p:txBody>
      </p:sp>
    </p:spTree>
    <p:extLst>
      <p:ext uri="{BB962C8B-B14F-4D97-AF65-F5344CB8AC3E}">
        <p14:creationId xmlns:p14="http://schemas.microsoft.com/office/powerpoint/2010/main" val="134566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28800" y="2638425"/>
            <a:ext cx="66294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724</a:t>
            </a:r>
            <a:r>
              <a:rPr lang="en-US" baseline="-25000">
                <a:latin typeface="Courier New" pitchFamily="49" charset="0"/>
              </a:rPr>
              <a:t>8</a:t>
            </a:r>
            <a:r>
              <a:rPr lang="en-US">
                <a:latin typeface="Courier New" pitchFamily="49" charset="0"/>
              </a:rPr>
              <a:t> =&gt; 	4 x 8</a:t>
            </a:r>
            <a:r>
              <a:rPr lang="en-US" baseline="30000">
                <a:latin typeface="Courier New" pitchFamily="49" charset="0"/>
              </a:rPr>
              <a:t>0</a:t>
            </a:r>
            <a:r>
              <a:rPr lang="en-US">
                <a:latin typeface="Courier New" pitchFamily="49" charset="0"/>
              </a:rPr>
              <a:t> = 	  4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2 x 8</a:t>
            </a:r>
            <a:r>
              <a:rPr lang="en-US" baseline="30000">
                <a:latin typeface="Courier New" pitchFamily="49" charset="0"/>
              </a:rPr>
              <a:t>1</a:t>
            </a:r>
            <a:r>
              <a:rPr lang="en-US">
                <a:latin typeface="Courier New" pitchFamily="49" charset="0"/>
              </a:rPr>
              <a:t> = 	 16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7 x 8</a:t>
            </a:r>
            <a:r>
              <a:rPr lang="en-US" baseline="30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	448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		468</a:t>
            </a:r>
            <a:r>
              <a:rPr lang="en-US" baseline="-25000">
                <a:latin typeface="Courier New" pitchFamily="49" charset="0"/>
              </a:rPr>
              <a:t>10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5562600" y="3781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7999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CC5FF-E948-437D-8ADF-197631BCE110}" type="slidenum">
              <a:rPr lang="en-US"/>
              <a:pPr/>
              <a:t>160</a:t>
            </a:fld>
            <a:endParaRPr lang="en-US"/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Sequential logic circuits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en-US">
                <a:cs typeface="Times New Roman" charset="0"/>
              </a:rPr>
              <a:t>Sequential circuits can be Asynchronous or synchronous.</a:t>
            </a:r>
          </a:p>
          <a:p>
            <a:pPr lvl="1" algn="just">
              <a:buFontTx/>
              <a:buNone/>
            </a:pPr>
            <a:r>
              <a:rPr lang="en-US" i="1">
                <a:solidFill>
                  <a:srgbClr val="0000FF"/>
                </a:solidFill>
                <a:cs typeface="Times New Roman" charset="0"/>
              </a:rPr>
              <a:t>Asynchronous</a:t>
            </a:r>
            <a:r>
              <a:rPr lang="en-US" i="1">
                <a:cs typeface="Times New Roman" charset="0"/>
              </a:rPr>
              <a:t> </a:t>
            </a:r>
            <a:r>
              <a:rPr lang="en-US">
                <a:cs typeface="Times New Roman" charset="0"/>
              </a:rPr>
              <a:t>sequential circuits change their states and output values whenever a change in input values occurs.</a:t>
            </a:r>
          </a:p>
          <a:p>
            <a:pPr lvl="1">
              <a:buFontTx/>
              <a:buNone/>
            </a:pPr>
            <a:r>
              <a:rPr lang="en-US" i="1">
                <a:solidFill>
                  <a:srgbClr val="0000FF"/>
                </a:solidFill>
                <a:cs typeface="Times New Roman" charset="0"/>
              </a:rPr>
              <a:t>Synchronous</a:t>
            </a:r>
            <a:r>
              <a:rPr lang="en-US" i="1">
                <a:cs typeface="Times New Roman" charset="0"/>
              </a:rPr>
              <a:t> </a:t>
            </a:r>
            <a:r>
              <a:rPr lang="en-US">
                <a:cs typeface="Times New Roman" charset="0"/>
              </a:rPr>
              <a:t>sequential circuits change their states and output values at fixed points of time, i.e. clock signals.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89001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77B98-B3AA-4743-AC78-AEBFABF91360}" type="slidenum">
              <a:rPr lang="en-US"/>
              <a:pPr/>
              <a:t>161</a:t>
            </a:fld>
            <a:endParaRPr lang="en-US"/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Sequential Circuit Models</a:t>
            </a:r>
            <a:r>
              <a:rPr lang="en-US"/>
              <a:t> </a:t>
            </a:r>
          </a:p>
        </p:txBody>
      </p:sp>
      <p:graphicFrame>
        <p:nvGraphicFramePr>
          <p:cNvPr id="218115" name="Object 3"/>
          <p:cNvGraphicFramePr>
            <a:graphicFrameLocks noChangeAspect="1"/>
          </p:cNvGraphicFramePr>
          <p:nvPr/>
        </p:nvGraphicFramePr>
        <p:xfrm>
          <a:off x="2844800" y="2438401"/>
          <a:ext cx="6544733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3" imgW="3933333" imgH="3000000" progId="Paint.Picture">
                  <p:embed/>
                </p:oleObj>
              </mc:Choice>
              <mc:Fallback>
                <p:oleObj name="Bitmap Image" r:id="rId3" imgW="3933333" imgH="300000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2438401"/>
                        <a:ext cx="6544733" cy="3762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914400" y="2057400"/>
            <a:ext cx="3048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Times New Roman" charset="0"/>
              </a:rPr>
              <a:t>Universal model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200539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5244-4056-41DE-8AFE-6CC88D3160F2}" type="slidenum">
              <a:rPr lang="en-US"/>
              <a:pPr/>
              <a:t>162</a:t>
            </a:fld>
            <a:endParaRPr lang="en-US"/>
          </a:p>
        </p:txBody>
      </p:sp>
      <p:sp>
        <p:nvSpPr>
          <p:cNvPr id="219147" name="Text Box 11"/>
          <p:cNvSpPr txBox="1">
            <a:spLocks noChangeArrowheads="1"/>
          </p:cNvSpPr>
          <p:nvPr/>
        </p:nvSpPr>
        <p:spPr bwMode="auto">
          <a:xfrm>
            <a:off x="4165600" y="5607050"/>
            <a:ext cx="284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cs typeface="Times New Roman" charset="0"/>
              </a:rPr>
              <a:t>Moore machine model</a:t>
            </a:r>
            <a:r>
              <a:rPr lang="en-US" sz="1600" b="1"/>
              <a:t> </a:t>
            </a:r>
          </a:p>
        </p:txBody>
      </p:sp>
      <p:sp>
        <p:nvSpPr>
          <p:cNvPr id="219148" name="Text Box 12"/>
          <p:cNvSpPr txBox="1">
            <a:spLocks noChangeArrowheads="1"/>
          </p:cNvSpPr>
          <p:nvPr/>
        </p:nvSpPr>
        <p:spPr bwMode="auto">
          <a:xfrm>
            <a:off x="4165600" y="3886200"/>
            <a:ext cx="314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cs typeface="Times New Roman" charset="0"/>
              </a:rPr>
              <a:t>Mealy machine model </a:t>
            </a:r>
          </a:p>
        </p:txBody>
      </p:sp>
      <p:sp>
        <p:nvSpPr>
          <p:cNvPr id="219149" name="Text Box 13"/>
          <p:cNvSpPr txBox="1">
            <a:spLocks noChangeArrowheads="1"/>
          </p:cNvSpPr>
          <p:nvPr/>
        </p:nvSpPr>
        <p:spPr bwMode="auto">
          <a:xfrm>
            <a:off x="3962400" y="2209800"/>
            <a:ext cx="375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cs typeface="Times New Roman" charset="0"/>
              </a:rPr>
              <a:t>Combinational circuit model </a:t>
            </a:r>
          </a:p>
        </p:txBody>
      </p:sp>
      <p:graphicFrame>
        <p:nvGraphicFramePr>
          <p:cNvPr id="219151" name="Object 15"/>
          <p:cNvGraphicFramePr>
            <a:graphicFrameLocks noChangeAspect="1"/>
          </p:cNvGraphicFramePr>
          <p:nvPr/>
        </p:nvGraphicFramePr>
        <p:xfrm>
          <a:off x="2082800" y="762001"/>
          <a:ext cx="80264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Bitmap Image" r:id="rId3" imgW="6019262" imgH="1381151" progId="Paint.Picture">
                  <p:embed/>
                </p:oleObj>
              </mc:Choice>
              <mc:Fallback>
                <p:oleObj name="Bitmap Image" r:id="rId3" imgW="6019262" imgH="138115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762001"/>
                        <a:ext cx="802640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52" name="Object 16"/>
          <p:cNvGraphicFramePr>
            <a:graphicFrameLocks noChangeAspect="1"/>
          </p:cNvGraphicFramePr>
          <p:nvPr/>
        </p:nvGraphicFramePr>
        <p:xfrm>
          <a:off x="2082800" y="2590801"/>
          <a:ext cx="80264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Bitmap Image" r:id="rId5" imgW="6019262" imgH="1381151" progId="Paint.Picture">
                  <p:embed/>
                </p:oleObj>
              </mc:Choice>
              <mc:Fallback>
                <p:oleObj name="Bitmap Image" r:id="rId5" imgW="6019262" imgH="138115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2590801"/>
                        <a:ext cx="802640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53" name="Object 17"/>
          <p:cNvGraphicFramePr>
            <a:graphicFrameLocks noChangeAspect="1"/>
          </p:cNvGraphicFramePr>
          <p:nvPr/>
        </p:nvGraphicFramePr>
        <p:xfrm>
          <a:off x="2082800" y="4267201"/>
          <a:ext cx="80264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Bitmap Image" r:id="rId7" imgW="6019262" imgH="1381151" progId="Paint.Picture">
                  <p:embed/>
                </p:oleObj>
              </mc:Choice>
              <mc:Fallback>
                <p:oleObj name="Bitmap Image" r:id="rId7" imgW="6019262" imgH="138115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4267201"/>
                        <a:ext cx="802640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291180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051AF-179C-423B-BBE5-D6AFE227EDA1}" type="slidenum">
              <a:rPr lang="en-US"/>
              <a:pPr/>
              <a:t>163</a:t>
            </a:fld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Sequential Circuit Models</a:t>
            </a:r>
          </a:p>
        </p:txBody>
      </p:sp>
      <p:graphicFrame>
        <p:nvGraphicFramePr>
          <p:cNvPr id="220280" name="Group 120"/>
          <p:cNvGraphicFramePr>
            <a:graphicFrameLocks noGrp="1"/>
          </p:cNvGraphicFramePr>
          <p:nvPr>
            <p:ph type="tbl" idx="1"/>
          </p:nvPr>
        </p:nvGraphicFramePr>
        <p:xfrm>
          <a:off x="914400" y="2514600"/>
          <a:ext cx="10363200" cy="2667000"/>
        </p:xfrm>
        <a:graphic>
          <a:graphicData uri="http://schemas.openxmlformats.org/drawingml/2006/table">
            <a:tbl>
              <a:tblPr/>
              <a:tblGrid>
                <a:gridCol w="3454400"/>
                <a:gridCol w="3454400"/>
                <a:gridCol w="34544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Circuit type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Excitation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Output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Combinational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None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 O = g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</a:t>
                      </a: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I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)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Moore Machine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E = f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I, S</a:t>
                      </a:r>
                      <a:r>
                        <a:rPr kumimoji="0" lang="en-US" sz="28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 O = g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</a:t>
                      </a: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  <a:r>
                        <a:rPr kumimoji="0" lang="en-US" sz="28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Mealy Machine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E = f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I, S</a:t>
                      </a:r>
                      <a:r>
                        <a:rPr kumimoji="0" lang="en-US" sz="28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 O = g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</a:t>
                      </a: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I, S</a:t>
                      </a:r>
                      <a:r>
                        <a:rPr kumimoji="0" lang="en-US" sz="28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65597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7C035-4E91-44CB-BCA3-0ACE1E36F523}" type="slidenum">
              <a:rPr lang="en-US"/>
              <a:pPr/>
              <a:t>164</a:t>
            </a:fld>
            <a:endParaRPr lang="en-US"/>
          </a:p>
        </p:txBody>
      </p:sp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Memory Devices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i="1">
                <a:solidFill>
                  <a:srgbClr val="0000FF"/>
                </a:solidFill>
                <a:cs typeface="Times New Roman" charset="0"/>
              </a:rPr>
              <a:t>Latches</a:t>
            </a:r>
            <a:r>
              <a:rPr lang="en-US" b="1">
                <a:cs typeface="Times New Roman" charset="0"/>
              </a:rPr>
              <a:t> </a:t>
            </a:r>
            <a:r>
              <a:rPr lang="en-US">
                <a:cs typeface="Times New Roman" charset="0"/>
              </a:rPr>
              <a:t>A </a:t>
            </a:r>
            <a:r>
              <a:rPr lang="en-US" i="1">
                <a:solidFill>
                  <a:srgbClr val="0000FF"/>
                </a:solidFill>
                <a:cs typeface="Times New Roman" charset="0"/>
              </a:rPr>
              <a:t>latch</a:t>
            </a:r>
            <a:r>
              <a:rPr lang="en-US">
                <a:cs typeface="Times New Roman" charset="0"/>
              </a:rPr>
              <a:t> is a memory element whose excitation signals control the state of the device. A latch has two stages </a:t>
            </a:r>
            <a:r>
              <a:rPr lang="en-US" i="1">
                <a:cs typeface="Times New Roman" charset="0"/>
              </a:rPr>
              <a:t>set</a:t>
            </a:r>
            <a:r>
              <a:rPr lang="en-US">
                <a:cs typeface="Times New Roman" charset="0"/>
              </a:rPr>
              <a:t> and </a:t>
            </a:r>
            <a:r>
              <a:rPr lang="en-US" i="1">
                <a:cs typeface="Times New Roman" charset="0"/>
              </a:rPr>
              <a:t>reset</a:t>
            </a:r>
            <a:r>
              <a:rPr lang="en-US">
                <a:cs typeface="Times New Roman" charset="0"/>
              </a:rPr>
              <a:t>. </a:t>
            </a:r>
            <a:r>
              <a:rPr lang="en-US" i="1">
                <a:cs typeface="Times New Roman" charset="0"/>
              </a:rPr>
              <a:t>Set</a:t>
            </a:r>
            <a:r>
              <a:rPr lang="en-US">
                <a:cs typeface="Times New Roman" charset="0"/>
              </a:rPr>
              <a:t> stage sets the output to 1. </a:t>
            </a:r>
            <a:r>
              <a:rPr lang="en-US" i="1">
                <a:cs typeface="Times New Roman" charset="0"/>
              </a:rPr>
              <a:t>Reset</a:t>
            </a:r>
            <a:r>
              <a:rPr lang="en-US">
                <a:cs typeface="Times New Roman" charset="0"/>
              </a:rPr>
              <a:t> stage set the output to 0. </a:t>
            </a:r>
          </a:p>
          <a:p>
            <a:pPr>
              <a:buFontTx/>
              <a:buNone/>
            </a:pPr>
            <a:r>
              <a:rPr lang="en-US" b="1" i="1">
                <a:solidFill>
                  <a:srgbClr val="0000FF"/>
                </a:solidFill>
                <a:cs typeface="Times New Roman" charset="0"/>
              </a:rPr>
              <a:t>Flip-flops</a:t>
            </a:r>
            <a:r>
              <a:rPr lang="en-US" b="1">
                <a:cs typeface="Times New Roman" charset="0"/>
              </a:rPr>
              <a:t> </a:t>
            </a:r>
            <a:r>
              <a:rPr lang="en-US">
                <a:cs typeface="Times New Roman" charset="0"/>
              </a:rPr>
              <a:t>A </a:t>
            </a:r>
            <a:r>
              <a:rPr lang="en-US" i="1">
                <a:solidFill>
                  <a:srgbClr val="0000FF"/>
                </a:solidFill>
                <a:cs typeface="Times New Roman" charset="0"/>
              </a:rPr>
              <a:t>flip-flop</a:t>
            </a:r>
            <a:r>
              <a:rPr lang="en-US">
                <a:cs typeface="Times New Roman" charset="0"/>
              </a:rPr>
              <a:t> is a memory device that has clock signals control the state of the device. </a:t>
            </a:r>
          </a:p>
        </p:txBody>
      </p:sp>
    </p:spTree>
    <p:extLst>
      <p:ext uri="{BB962C8B-B14F-4D97-AF65-F5344CB8AC3E}">
        <p14:creationId xmlns:p14="http://schemas.microsoft.com/office/powerpoint/2010/main" val="2697392020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3AD99-1D5A-4858-9400-F8492BD32FF7}" type="slidenum">
              <a:rPr lang="en-US"/>
              <a:pPr/>
              <a:t>165</a:t>
            </a:fld>
            <a:endParaRPr lang="en-US"/>
          </a:p>
        </p:txBody>
      </p:sp>
      <p:graphicFrame>
        <p:nvGraphicFramePr>
          <p:cNvPr id="223236" name="Object 4"/>
          <p:cNvGraphicFramePr>
            <a:graphicFrameLocks noChangeAspect="1"/>
          </p:cNvGraphicFramePr>
          <p:nvPr/>
        </p:nvGraphicFramePr>
        <p:xfrm>
          <a:off x="1422401" y="2362200"/>
          <a:ext cx="4313767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Bitmap Image" r:id="rId3" imgW="2695951" imgH="1781424" progId="Paint.Picture">
                  <p:embed/>
                </p:oleObj>
              </mc:Choice>
              <mc:Fallback>
                <p:oleObj name="Bitmap Image" r:id="rId3" imgW="2695951" imgH="17814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1" y="2362200"/>
                        <a:ext cx="4313767" cy="213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3239" name="Object 7"/>
          <p:cNvGraphicFramePr>
            <a:graphicFrameLocks noChangeAspect="1"/>
          </p:cNvGraphicFramePr>
          <p:nvPr/>
        </p:nvGraphicFramePr>
        <p:xfrm>
          <a:off x="6197601" y="2333625"/>
          <a:ext cx="4265084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Bitmap Image" r:id="rId5" imgW="2666667" imgH="2190476" progId="Paint.Picture">
                  <p:embed/>
                </p:oleObj>
              </mc:Choice>
              <mc:Fallback>
                <p:oleObj name="Bitmap Image" r:id="rId5" imgW="2666667" imgH="219047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7601" y="2333625"/>
                        <a:ext cx="4265084" cy="262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40" name="Text Box 8"/>
          <p:cNvSpPr txBox="1">
            <a:spLocks noChangeArrowheads="1"/>
          </p:cNvSpPr>
          <p:nvPr/>
        </p:nvSpPr>
        <p:spPr bwMode="auto">
          <a:xfrm>
            <a:off x="2946400" y="5029200"/>
            <a:ext cx="1320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Latch</a:t>
            </a:r>
          </a:p>
        </p:txBody>
      </p:sp>
      <p:sp>
        <p:nvSpPr>
          <p:cNvPr id="223241" name="Text Box 9"/>
          <p:cNvSpPr txBox="1">
            <a:spLocks noChangeArrowheads="1"/>
          </p:cNvSpPr>
          <p:nvPr/>
        </p:nvSpPr>
        <p:spPr bwMode="auto">
          <a:xfrm>
            <a:off x="7620000" y="5029200"/>
            <a:ext cx="1828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Flip-flop</a:t>
            </a:r>
          </a:p>
        </p:txBody>
      </p:sp>
    </p:spTree>
    <p:extLst>
      <p:ext uri="{BB962C8B-B14F-4D97-AF65-F5344CB8AC3E}">
        <p14:creationId xmlns:p14="http://schemas.microsoft.com/office/powerpoint/2010/main" val="4084844087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6051-983A-46D4-943A-8AF189801500}" type="slidenum">
              <a:rPr lang="en-US"/>
              <a:pPr/>
              <a:t>166</a:t>
            </a:fld>
            <a:endParaRPr lang="en-US"/>
          </a:p>
        </p:txBody>
      </p:sp>
      <p:sp>
        <p:nvSpPr>
          <p:cNvPr id="224350" name="Rectangle 9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Latch and Flip-Flop Devices</a:t>
            </a:r>
          </a:p>
        </p:txBody>
      </p:sp>
      <p:graphicFrame>
        <p:nvGraphicFramePr>
          <p:cNvPr id="224502" name="Group 246"/>
          <p:cNvGraphicFramePr>
            <a:graphicFrameLocks noGrp="1"/>
          </p:cNvGraphicFramePr>
          <p:nvPr>
            <p:ph type="tbl" idx="1"/>
          </p:nvPr>
        </p:nvGraphicFramePr>
        <p:xfrm>
          <a:off x="914400" y="1981200"/>
          <a:ext cx="10363200" cy="4114802"/>
        </p:xfrm>
        <a:graphic>
          <a:graphicData uri="http://schemas.openxmlformats.org/drawingml/2006/table">
            <a:tbl>
              <a:tblPr/>
              <a:tblGrid>
                <a:gridCol w="1422400"/>
                <a:gridCol w="1625600"/>
                <a:gridCol w="7315200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Device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# of Elements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Description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74LS73A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Negative-edge triggered JK flip-flop with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7474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Positive-edge triggered D flip-flop with preset and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74LS75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4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D Latch with enable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7476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Pulse-edge triggered JK flip-flop with preset and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74111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Master-slave JK flip-flop with preset, clear, and data lock out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74116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4-bit hazard-free D latch with clear and dual enable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74175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4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Positive-edge triggered D flip-flop with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74273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8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Positive-edge triggered D flip-flop with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74276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4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Negative-edge triggered JK flip-flop with preset and clear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74279</a:t>
                      </a:r>
                    </a:p>
                  </a:txBody>
                  <a:tcPr marL="121920" marR="12192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4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SR latch with active-low inputs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5897692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CE35A-DC16-42C2-BFFA-1E02EA15D9A1}" type="slidenum">
              <a:rPr lang="en-US"/>
              <a:pPr/>
              <a:t>167</a:t>
            </a:fld>
            <a:endParaRPr lang="en-US"/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Inverter Chains</a:t>
            </a:r>
          </a:p>
        </p:txBody>
      </p:sp>
      <p:pic>
        <p:nvPicPr>
          <p:cNvPr id="2263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1" y="2590801"/>
            <a:ext cx="458470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3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3978275"/>
            <a:ext cx="72517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1219200" y="2133600"/>
            <a:ext cx="3962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Ring oscillator</a:t>
            </a:r>
          </a:p>
        </p:txBody>
      </p:sp>
    </p:spTree>
    <p:extLst>
      <p:ext uri="{BB962C8B-B14F-4D97-AF65-F5344CB8AC3E}">
        <p14:creationId xmlns:p14="http://schemas.microsoft.com/office/powerpoint/2010/main" val="199582443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97F3F-1127-4410-B1CB-F20A5BAF77F5}" type="slidenum">
              <a:rPr lang="en-US"/>
              <a:pPr/>
              <a:t>168</a:t>
            </a:fld>
            <a:endParaRPr lang="en-US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Latches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en-US" b="1">
                <a:solidFill>
                  <a:srgbClr val="0000FF"/>
                </a:solidFill>
                <a:cs typeface="Times New Roman" charset="0"/>
              </a:rPr>
              <a:t>RS Latch</a:t>
            </a:r>
            <a:endParaRPr lang="en-US">
              <a:solidFill>
                <a:srgbClr val="0000FF"/>
              </a:solidFill>
              <a:cs typeface="Times New Roman" charset="0"/>
            </a:endParaRPr>
          </a:p>
          <a:p>
            <a:pPr lvl="1">
              <a:buFontTx/>
              <a:buNone/>
            </a:pPr>
            <a:r>
              <a:rPr lang="en-US">
                <a:cs typeface="Times New Roman" charset="0"/>
              </a:rPr>
              <a:t>The RS latch is the basic memory element consists of two cross-coupled NOR gates.  It has two input signals, </a:t>
            </a:r>
            <a:r>
              <a:rPr lang="en-US" i="1">
                <a:cs typeface="Times New Roman" charset="0"/>
              </a:rPr>
              <a:t>S</a:t>
            </a:r>
            <a:r>
              <a:rPr lang="en-US">
                <a:cs typeface="Times New Roman" charset="0"/>
              </a:rPr>
              <a:t> set signal and </a:t>
            </a:r>
            <a:r>
              <a:rPr lang="en-US" i="1">
                <a:cs typeface="Times New Roman" charset="0"/>
              </a:rPr>
              <a:t>R</a:t>
            </a:r>
            <a:r>
              <a:rPr lang="en-US">
                <a:cs typeface="Times New Roman" charset="0"/>
              </a:rPr>
              <a:t> reset signal.  It also has two outputs </a:t>
            </a:r>
            <a:r>
              <a:rPr lang="en-US" i="1">
                <a:cs typeface="Times New Roman" charset="0"/>
              </a:rPr>
              <a:t>Q</a:t>
            </a:r>
            <a:r>
              <a:rPr lang="en-US">
                <a:cs typeface="Times New Roman" charset="0"/>
              </a:rPr>
              <a:t> and </a:t>
            </a:r>
            <a:r>
              <a:rPr lang="en-US" i="1">
                <a:cs typeface="Times New Roman" charset="0"/>
              </a:rPr>
              <a:t>Q'</a:t>
            </a:r>
            <a:r>
              <a:rPr lang="en-US">
                <a:cs typeface="Times New Roman" charset="0"/>
              </a:rPr>
              <a:t>; and two states, a set state when </a:t>
            </a:r>
            <a:r>
              <a:rPr lang="en-US" i="1">
                <a:cs typeface="Times New Roman" charset="0"/>
              </a:rPr>
              <a:t>Q</a:t>
            </a:r>
            <a:r>
              <a:rPr lang="en-US">
                <a:cs typeface="Times New Roman" charset="0"/>
              </a:rPr>
              <a:t> = 1 and a reset state when </a:t>
            </a:r>
            <a:r>
              <a:rPr lang="en-US" i="1">
                <a:cs typeface="Times New Roman" charset="0"/>
              </a:rPr>
              <a:t>Q </a:t>
            </a:r>
            <a:r>
              <a:rPr lang="en-US">
                <a:cs typeface="Times New Roman" charset="0"/>
              </a:rPr>
              <a:t>= 0 (</a:t>
            </a:r>
            <a:r>
              <a:rPr lang="en-US" i="1">
                <a:cs typeface="Times New Roman" charset="0"/>
              </a:rPr>
              <a:t>Q'</a:t>
            </a:r>
            <a:r>
              <a:rPr lang="en-US">
                <a:cs typeface="Times New Roman" charset="0"/>
              </a:rPr>
              <a:t> = 1)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312807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9489-A6DA-49EE-B8CA-FC5CDA0B9646}" type="slidenum">
              <a:rPr lang="en-US"/>
              <a:pPr/>
              <a:t>169</a:t>
            </a:fld>
            <a:endParaRPr lang="en-US"/>
          </a:p>
        </p:txBody>
      </p:sp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018" y="727075"/>
            <a:ext cx="4144433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8476" name="Group 124"/>
          <p:cNvGraphicFramePr>
            <a:graphicFrameLocks noGrp="1"/>
          </p:cNvGraphicFramePr>
          <p:nvPr>
            <p:ph type="tbl" idx="1"/>
          </p:nvPr>
        </p:nvGraphicFramePr>
        <p:xfrm>
          <a:off x="914400" y="3114675"/>
          <a:ext cx="4470400" cy="2377440"/>
        </p:xfrm>
        <a:graphic>
          <a:graphicData uri="http://schemas.openxmlformats.org/drawingml/2006/table">
            <a:tbl>
              <a:tblPr/>
              <a:tblGrid>
                <a:gridCol w="1117600"/>
                <a:gridCol w="1117600"/>
                <a:gridCol w="1117600"/>
                <a:gridCol w="11176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Q'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8531" name="Group 179"/>
          <p:cNvGraphicFramePr>
            <a:graphicFrameLocks noGrp="1"/>
          </p:cNvGraphicFramePr>
          <p:nvPr/>
        </p:nvGraphicFramePr>
        <p:xfrm>
          <a:off x="6400800" y="3114675"/>
          <a:ext cx="4775200" cy="1981200"/>
        </p:xfrm>
        <a:graphic>
          <a:graphicData uri="http://schemas.openxmlformats.org/drawingml/2006/table">
            <a:tbl>
              <a:tblPr/>
              <a:tblGrid>
                <a:gridCol w="1117600"/>
                <a:gridCol w="1117600"/>
                <a:gridCol w="2540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hold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0 reset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1 set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unstable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367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rot="16200000" flipV="1">
            <a:off x="3771900" y="2705100"/>
            <a:ext cx="1447800" cy="1524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5732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AAC4-AB49-47A6-8EDE-93B34F060841}" type="slidenum">
              <a:rPr lang="en-US"/>
              <a:pPr/>
              <a:t>170</a:t>
            </a:fld>
            <a:endParaRPr lang="en-US"/>
          </a:p>
        </p:txBody>
      </p:sp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838201"/>
            <a:ext cx="4387851" cy="438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1727200" y="5257800"/>
            <a:ext cx="9448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Times New Roman" charset="0"/>
              </a:rPr>
              <a:t>Theoretical state diagram of cross-coupled NOR gates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539826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E0BD-F5D7-42E1-A189-0B546F7B7BA9}" type="slidenum">
              <a:rPr lang="en-US"/>
              <a:pPr/>
              <a:t>171</a:t>
            </a:fld>
            <a:endParaRPr lang="en-US"/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1" y="762001"/>
            <a:ext cx="5484284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27" name="Text Box 3"/>
          <p:cNvSpPr txBox="1">
            <a:spLocks noChangeArrowheads="1"/>
          </p:cNvSpPr>
          <p:nvPr/>
        </p:nvSpPr>
        <p:spPr bwMode="auto">
          <a:xfrm>
            <a:off x="1727200" y="5029200"/>
            <a:ext cx="9448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Times New Roman" charset="0"/>
              </a:rPr>
              <a:t>Observed state diagram of cross-coupled NOR gates </a:t>
            </a:r>
          </a:p>
        </p:txBody>
      </p:sp>
    </p:spTree>
    <p:extLst>
      <p:ext uri="{BB962C8B-B14F-4D97-AF65-F5344CB8AC3E}">
        <p14:creationId xmlns:p14="http://schemas.microsoft.com/office/powerpoint/2010/main" val="307014884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7B9D3-60E5-4EA4-92E5-3C1B58F95AB8}" type="slidenum">
              <a:rPr lang="en-US"/>
              <a:pPr/>
              <a:t>172</a:t>
            </a:fld>
            <a:endParaRPr lang="en-US"/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RS Latch excitation table</a:t>
            </a:r>
            <a:r>
              <a:rPr lang="en-US"/>
              <a:t> </a:t>
            </a:r>
          </a:p>
        </p:txBody>
      </p:sp>
      <p:graphicFrame>
        <p:nvGraphicFramePr>
          <p:cNvPr id="232616" name="Group 168"/>
          <p:cNvGraphicFramePr>
            <a:graphicFrameLocks noGrp="1"/>
          </p:cNvGraphicFramePr>
          <p:nvPr/>
        </p:nvGraphicFramePr>
        <p:xfrm>
          <a:off x="1320800" y="2157413"/>
          <a:ext cx="9550400" cy="356616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  <a:gridCol w="1422400"/>
                <a:gridCol w="1727200"/>
                <a:gridCol w="36576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Reset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 =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 +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R'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 </a:t>
                      </a:r>
                    </a:p>
                  </a:txBody>
                  <a:tcPr marL="121920" marR="12192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0" i="1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=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R'Q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Forbidden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5471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554-6644-45E5-B319-99328B7E994B}" type="slidenum">
              <a:rPr lang="en-US"/>
              <a:pPr/>
              <a:t>173</a:t>
            </a:fld>
            <a:endParaRPr lang="en-US"/>
          </a:p>
        </p:txBody>
      </p:sp>
      <p:graphicFrame>
        <p:nvGraphicFramePr>
          <p:cNvPr id="233546" name="Group 74"/>
          <p:cNvGraphicFramePr>
            <a:graphicFrameLocks noGrp="1"/>
          </p:cNvGraphicFramePr>
          <p:nvPr>
            <p:ph type="tbl" idx="1"/>
          </p:nvPr>
        </p:nvGraphicFramePr>
        <p:xfrm>
          <a:off x="914400" y="3114675"/>
          <a:ext cx="4470400" cy="2377440"/>
        </p:xfrm>
        <a:graphic>
          <a:graphicData uri="http://schemas.openxmlformats.org/drawingml/2006/table">
            <a:tbl>
              <a:tblPr/>
              <a:tblGrid>
                <a:gridCol w="1117600"/>
                <a:gridCol w="1117600"/>
                <a:gridCol w="1117600"/>
                <a:gridCol w="11176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Q'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3516" name="Group 44"/>
          <p:cNvGraphicFramePr>
            <a:graphicFrameLocks noGrp="1"/>
          </p:cNvGraphicFramePr>
          <p:nvPr/>
        </p:nvGraphicFramePr>
        <p:xfrm>
          <a:off x="6400800" y="3114675"/>
          <a:ext cx="4775200" cy="1981200"/>
        </p:xfrm>
        <a:graphic>
          <a:graphicData uri="http://schemas.openxmlformats.org/drawingml/2006/table">
            <a:tbl>
              <a:tblPr/>
              <a:tblGrid>
                <a:gridCol w="1117600"/>
                <a:gridCol w="1117600"/>
                <a:gridCol w="2540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unstable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0 reset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1 set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   hold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3544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952" y="914400"/>
            <a:ext cx="4108449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315821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4A75-D25F-4BC1-8B4C-487B0E78B230}" type="slidenum">
              <a:rPr lang="en-US"/>
              <a:pPr/>
              <a:t>174</a:t>
            </a:fld>
            <a:endParaRPr lang="en-US"/>
          </a:p>
        </p:txBody>
      </p:sp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State, Clock, Setup Time, and Hold Time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en-US" sz="2400">
                <a:cs typeface="Times New Roman" charset="0"/>
              </a:rPr>
              <a:t>The Clocking event can be either from low to high or from high to low. The input signal around clocking event must remain unchanged in order to have a correct effect on the outcome of the new state.</a:t>
            </a:r>
          </a:p>
          <a:p>
            <a:pPr lvl="1" algn="just"/>
            <a:r>
              <a:rPr lang="en-US" sz="2000" i="1">
                <a:cs typeface="Times New Roman" charset="0"/>
              </a:rPr>
              <a:t>T</a:t>
            </a:r>
            <a:r>
              <a:rPr lang="en-US" sz="2000" baseline="-30000">
                <a:cs typeface="Times New Roman" charset="0"/>
              </a:rPr>
              <a:t>su</a:t>
            </a:r>
            <a:r>
              <a:rPr lang="en-US" sz="2000">
                <a:cs typeface="Times New Roman" charset="0"/>
              </a:rPr>
              <a:t>: the minimum time interval preceding </a:t>
            </a:r>
          </a:p>
          <a:p>
            <a:pPr lvl="1" algn="just">
              <a:buFontTx/>
              <a:buNone/>
            </a:pPr>
            <a:r>
              <a:rPr lang="en-US" sz="2000">
                <a:cs typeface="Times New Roman" charset="0"/>
              </a:rPr>
              <a:t>    the clocking event during the input signal </a:t>
            </a:r>
          </a:p>
          <a:p>
            <a:pPr lvl="1" algn="just">
              <a:buFontTx/>
              <a:buNone/>
            </a:pPr>
            <a:r>
              <a:rPr lang="en-US" sz="2000">
                <a:cs typeface="Times New Roman" charset="0"/>
              </a:rPr>
              <a:t>    must remain unchanged</a:t>
            </a:r>
          </a:p>
          <a:p>
            <a:pPr lvl="1"/>
            <a:r>
              <a:rPr lang="en-US" sz="2000" i="1">
                <a:cs typeface="Times New Roman" charset="0"/>
              </a:rPr>
              <a:t>T</a:t>
            </a:r>
            <a:r>
              <a:rPr lang="en-US" sz="2000" baseline="-30000">
                <a:cs typeface="Times New Roman" charset="0"/>
              </a:rPr>
              <a:t>h</a:t>
            </a:r>
            <a:r>
              <a:rPr lang="en-US" sz="2000">
                <a:cs typeface="Times New Roman" charset="0"/>
              </a:rPr>
              <a:t>: the minimum time interval after edge </a:t>
            </a:r>
          </a:p>
          <a:p>
            <a:pPr lvl="1">
              <a:buFontTx/>
              <a:buNone/>
            </a:pPr>
            <a:r>
              <a:rPr lang="en-US" sz="2000">
                <a:cs typeface="Times New Roman" charset="0"/>
              </a:rPr>
              <a:t>    of the clocking event during the input signal </a:t>
            </a:r>
          </a:p>
          <a:p>
            <a:pPr lvl="1">
              <a:lnSpc>
                <a:spcPct val="60000"/>
              </a:lnSpc>
              <a:buFontTx/>
              <a:buNone/>
            </a:pPr>
            <a:r>
              <a:rPr lang="en-US" sz="2000">
                <a:cs typeface="Times New Roman" charset="0"/>
              </a:rPr>
              <a:t>    must remain unchanged</a:t>
            </a:r>
            <a:r>
              <a:rPr lang="en-US"/>
              <a:t> </a:t>
            </a:r>
          </a:p>
        </p:txBody>
      </p:sp>
      <p:graphicFrame>
        <p:nvGraphicFramePr>
          <p:cNvPr id="234500" name="Object 4"/>
          <p:cNvGraphicFramePr>
            <a:graphicFrameLocks noChangeAspect="1"/>
          </p:cNvGraphicFramePr>
          <p:nvPr/>
        </p:nvGraphicFramePr>
        <p:xfrm>
          <a:off x="8191501" y="3657601"/>
          <a:ext cx="33909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Bitmap Image" r:id="rId3" imgW="2476190" imgH="1467055" progId="Paint.Picture">
                  <p:embed/>
                </p:oleObj>
              </mc:Choice>
              <mc:Fallback>
                <p:oleObj name="Bitmap Image" r:id="rId3" imgW="2476190" imgH="146705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1" y="3657601"/>
                        <a:ext cx="33909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551278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84E52-221F-4A4A-A6D8-AF49546C0A46}" type="slidenum">
              <a:rPr lang="en-US"/>
              <a:pPr/>
              <a:t>175</a:t>
            </a:fld>
            <a:endParaRPr lang="en-US"/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Timing Diagram of RS-Latch</a:t>
            </a:r>
            <a:r>
              <a:rPr lang="en-US"/>
              <a:t> </a:t>
            </a:r>
          </a:p>
        </p:txBody>
      </p:sp>
      <p:graphicFrame>
        <p:nvGraphicFramePr>
          <p:cNvPr id="235523" name="Object 3"/>
          <p:cNvGraphicFramePr>
            <a:graphicFrameLocks noChangeAspect="1"/>
          </p:cNvGraphicFramePr>
          <p:nvPr/>
        </p:nvGraphicFramePr>
        <p:xfrm>
          <a:off x="2641600" y="2209800"/>
          <a:ext cx="7069667" cy="330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Bitmap Image" r:id="rId3" imgW="2695951" imgH="1657581" progId="Paint.Picture">
                  <p:embed/>
                </p:oleObj>
              </mc:Choice>
              <mc:Fallback>
                <p:oleObj name="Bitmap Image" r:id="rId3" imgW="2695951" imgH="16575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600" y="2209800"/>
                        <a:ext cx="7069667" cy="330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261240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F33E8-1F28-4392-8931-B8557436B8D4}" type="slidenum">
              <a:rPr lang="en-US"/>
              <a:pPr/>
              <a:t>176</a:t>
            </a:fld>
            <a:endParaRPr lang="en-US"/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JK Latch</a:t>
            </a:r>
            <a:endParaRPr lang="en-US"/>
          </a:p>
        </p:txBody>
      </p:sp>
      <p:graphicFrame>
        <p:nvGraphicFramePr>
          <p:cNvPr id="237636" name="Group 68"/>
          <p:cNvGraphicFramePr>
            <a:graphicFrameLocks noGrp="1"/>
          </p:cNvGraphicFramePr>
          <p:nvPr/>
        </p:nvGraphicFramePr>
        <p:xfrm>
          <a:off x="1320800" y="2157413"/>
          <a:ext cx="9550400" cy="356616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  <a:gridCol w="1422400"/>
                <a:gridCol w="1422400"/>
                <a:gridCol w="39624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Reset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0" i="1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=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K'Q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JQ'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toggle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7635" name="Picture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1" y="2152650"/>
            <a:ext cx="36449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141835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1F384-E3C1-44E8-8676-688DB0147BE9}" type="slidenum">
              <a:rPr lang="en-US"/>
              <a:pPr/>
              <a:t>177</a:t>
            </a:fld>
            <a:endParaRPr lang="en-US"/>
          </a:p>
        </p:txBody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6677" name="Rectangle 1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Level-Sensitive Latches</a:t>
            </a:r>
            <a:r>
              <a:rPr lang="en-US"/>
              <a:t> </a:t>
            </a:r>
          </a:p>
        </p:txBody>
      </p:sp>
      <p:sp>
        <p:nvSpPr>
          <p:cNvPr id="236679" name="Text Box 135"/>
          <p:cNvSpPr txBox="1">
            <a:spLocks noChangeArrowheads="1"/>
          </p:cNvSpPr>
          <p:nvPr/>
        </p:nvSpPr>
        <p:spPr bwMode="auto">
          <a:xfrm>
            <a:off x="812800" y="2209800"/>
            <a:ext cx="1076960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Times New Roman" charset="0"/>
              </a:rPr>
              <a:t>A level-sensitive latch is a latch with an additional enable input.</a:t>
            </a:r>
          </a:p>
          <a:p>
            <a:pPr>
              <a:spcBef>
                <a:spcPct val="50000"/>
              </a:spcBef>
            </a:pPr>
            <a:r>
              <a:rPr lang="en-US" i="1">
                <a:solidFill>
                  <a:srgbClr val="0000FF"/>
                </a:solidFill>
                <a:cs typeface="Times New Roman" charset="0"/>
              </a:rPr>
              <a:t>RS latch</a:t>
            </a:r>
            <a:r>
              <a:rPr lang="en-US"/>
              <a:t> </a:t>
            </a:r>
          </a:p>
        </p:txBody>
      </p:sp>
      <p:pic>
        <p:nvPicPr>
          <p:cNvPr id="236680" name="Picture 1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234" y="3200400"/>
            <a:ext cx="5863167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911875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8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9919-E0B1-49DF-BF5E-1A95ADC3559C}" type="slidenum">
              <a:rPr lang="en-US"/>
              <a:pPr/>
              <a:t>178</a:t>
            </a:fld>
            <a:endParaRPr lang="en-US"/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RS Latch with Enable</a:t>
            </a:r>
            <a:endParaRPr lang="en-US"/>
          </a:p>
        </p:txBody>
      </p:sp>
      <p:graphicFrame>
        <p:nvGraphicFramePr>
          <p:cNvPr id="240748" name="Group 108"/>
          <p:cNvGraphicFramePr>
            <a:graphicFrameLocks noGrp="1"/>
          </p:cNvGraphicFramePr>
          <p:nvPr/>
        </p:nvGraphicFramePr>
        <p:xfrm>
          <a:off x="3454401" y="1828800"/>
          <a:ext cx="5744635" cy="4358640"/>
        </p:xfrm>
        <a:graphic>
          <a:graphicData uri="http://schemas.openxmlformats.org/drawingml/2006/table">
            <a:tbl>
              <a:tblPr/>
              <a:tblGrid>
                <a:gridCol w="808567"/>
                <a:gridCol w="806451"/>
                <a:gridCol w="808567"/>
                <a:gridCol w="808567"/>
                <a:gridCol w="1255183"/>
                <a:gridCol w="12573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Reset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toggle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7611144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5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41C8-39B1-488A-8CAA-25806E070F8F}" type="slidenum">
              <a:rPr lang="en-US"/>
              <a:pPr/>
              <a:t>179</a:t>
            </a:fld>
            <a:endParaRPr lang="en-US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 Latch</a:t>
            </a:r>
          </a:p>
        </p:txBody>
      </p:sp>
      <p:pic>
        <p:nvPicPr>
          <p:cNvPr id="2416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743201"/>
            <a:ext cx="5850467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1735" name="Group 71"/>
          <p:cNvGraphicFramePr>
            <a:graphicFrameLocks noGrp="1"/>
          </p:cNvGraphicFramePr>
          <p:nvPr/>
        </p:nvGraphicFramePr>
        <p:xfrm>
          <a:off x="812800" y="2566988"/>
          <a:ext cx="5588000" cy="277368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  <a:gridCol w="1422400"/>
                <a:gridCol w="14224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X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Reset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Set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1736" name="Text Box 72"/>
          <p:cNvSpPr txBox="1">
            <a:spLocks noChangeArrowheads="1"/>
          </p:cNvSpPr>
          <p:nvPr/>
        </p:nvSpPr>
        <p:spPr bwMode="auto">
          <a:xfrm>
            <a:off x="6807200" y="5257800"/>
            <a:ext cx="406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Q</a:t>
            </a:r>
            <a:r>
              <a:rPr lang="en-US" i="1" baseline="30000"/>
              <a:t>+</a:t>
            </a:r>
            <a:r>
              <a:rPr lang="en-US" i="1"/>
              <a:t> = D</a:t>
            </a:r>
          </a:p>
        </p:txBody>
      </p:sp>
    </p:spTree>
    <p:extLst>
      <p:ext uri="{BB962C8B-B14F-4D97-AF65-F5344CB8AC3E}">
        <p14:creationId xmlns:p14="http://schemas.microsoft.com/office/powerpoint/2010/main" val="1492581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Multiply each bit by 16</a:t>
            </a:r>
            <a:r>
              <a:rPr lang="en-US" sz="2900" i="1" baseline="30000" smtClean="0"/>
              <a:t>n</a:t>
            </a:r>
            <a:r>
              <a:rPr lang="en-US" smtClean="0"/>
              <a:t>, where </a:t>
            </a:r>
            <a:r>
              <a:rPr lang="en-US" i="1" smtClean="0"/>
              <a:t>n</a:t>
            </a:r>
            <a:r>
              <a:rPr lang="en-US" smtClean="0"/>
              <a:t> is the “weight” of the bit</a:t>
            </a:r>
          </a:p>
          <a:p>
            <a:pPr lvl="1"/>
            <a:r>
              <a:rPr lang="en-US" smtClean="0"/>
              <a:t>The weight is the position of the bit, starting from 0 on the right</a:t>
            </a:r>
          </a:p>
          <a:p>
            <a:pPr lvl="1"/>
            <a:r>
              <a:rPr lang="en-US" smtClean="0"/>
              <a:t>Add the results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495800" y="2362200"/>
            <a:ext cx="533400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8887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FF88D-AD50-4967-8452-8594F76AA40C}" type="slidenum">
              <a:rPr lang="en-US"/>
              <a:pPr/>
              <a:t>180</a:t>
            </a:fld>
            <a:endParaRPr lang="en-US"/>
          </a:p>
        </p:txBody>
      </p:sp>
      <p:sp>
        <p:nvSpPr>
          <p:cNvPr id="242690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Flip-Flops</a:t>
            </a:r>
            <a:r>
              <a:rPr lang="en-US"/>
              <a:t> </a:t>
            </a:r>
          </a:p>
        </p:txBody>
      </p: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812800" y="2209800"/>
            <a:ext cx="1076960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>
                <a:cs typeface="Times New Roman" charset="0"/>
              </a:rPr>
              <a:t>A </a:t>
            </a:r>
            <a:r>
              <a:rPr lang="en-US" i="1">
                <a:solidFill>
                  <a:srgbClr val="0000FF"/>
                </a:solidFill>
                <a:cs typeface="Times New Roman" charset="0"/>
              </a:rPr>
              <a:t>flip-flop</a:t>
            </a:r>
            <a:r>
              <a:rPr lang="en-US">
                <a:cs typeface="Times New Roman" charset="0"/>
              </a:rPr>
              <a:t> is a level-sensitive latch with a clock input.</a:t>
            </a:r>
          </a:p>
          <a:p>
            <a:pPr algn="just">
              <a:spcBef>
                <a:spcPct val="50000"/>
              </a:spcBef>
            </a:pPr>
            <a:r>
              <a:rPr lang="en-US" i="1">
                <a:solidFill>
                  <a:srgbClr val="0000FF"/>
                </a:solidFill>
                <a:cs typeface="Times New Roman" charset="0"/>
              </a:rPr>
              <a:t>RS flip-flop</a:t>
            </a:r>
            <a:r>
              <a:rPr lang="en-US"/>
              <a:t> </a:t>
            </a:r>
          </a:p>
        </p:txBody>
      </p:sp>
      <p:pic>
        <p:nvPicPr>
          <p:cNvPr id="2426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318" y="3352801"/>
            <a:ext cx="4705349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5" name="Text Box 7"/>
          <p:cNvSpPr txBox="1">
            <a:spLocks noChangeArrowheads="1"/>
          </p:cNvSpPr>
          <p:nvPr/>
        </p:nvSpPr>
        <p:spPr bwMode="auto">
          <a:xfrm>
            <a:off x="4775200" y="5105400"/>
            <a:ext cx="406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Q</a:t>
            </a:r>
            <a:r>
              <a:rPr lang="en-US" i="1" baseline="30000"/>
              <a:t>+</a:t>
            </a:r>
            <a:r>
              <a:rPr lang="en-US" i="1"/>
              <a:t> = S +R'Q</a:t>
            </a:r>
          </a:p>
        </p:txBody>
      </p:sp>
    </p:spTree>
    <p:extLst>
      <p:ext uri="{BB962C8B-B14F-4D97-AF65-F5344CB8AC3E}">
        <p14:creationId xmlns:p14="http://schemas.microsoft.com/office/powerpoint/2010/main" val="2618432647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3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DB025-C462-4817-900B-EF90D8AA52A1}" type="slidenum">
              <a:rPr lang="en-US"/>
              <a:pPr/>
              <a:t>181</a:t>
            </a:fld>
            <a:endParaRPr lang="en-US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T (Toggle) flip-flop</a:t>
            </a:r>
            <a:r>
              <a:rPr lang="en-US"/>
              <a:t> </a:t>
            </a:r>
          </a:p>
        </p:txBody>
      </p:sp>
      <p:graphicFrame>
        <p:nvGraphicFramePr>
          <p:cNvPr id="244787" name="Group 51"/>
          <p:cNvGraphicFramePr>
            <a:graphicFrameLocks noGrp="1"/>
          </p:cNvGraphicFramePr>
          <p:nvPr/>
        </p:nvGraphicFramePr>
        <p:xfrm>
          <a:off x="812800" y="2566988"/>
          <a:ext cx="46736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1422400"/>
                <a:gridCol w="14224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D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)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Q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+1)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Hold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Toggle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1</a:t>
                      </a:r>
                    </a:p>
                  </a:txBody>
                  <a:tcPr marL="121920" marR="12192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0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4785" name="Text Box 49"/>
          <p:cNvSpPr txBox="1">
            <a:spLocks noChangeArrowheads="1"/>
          </p:cNvSpPr>
          <p:nvPr/>
        </p:nvSpPr>
        <p:spPr bwMode="auto">
          <a:xfrm>
            <a:off x="6807200" y="5257800"/>
            <a:ext cx="406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Q</a:t>
            </a:r>
            <a:r>
              <a:rPr lang="en-US" i="1" baseline="30000"/>
              <a:t>+</a:t>
            </a:r>
            <a:r>
              <a:rPr lang="en-US" i="1"/>
              <a:t> = TQ' + T'Q</a:t>
            </a:r>
          </a:p>
        </p:txBody>
      </p:sp>
      <p:graphicFrame>
        <p:nvGraphicFramePr>
          <p:cNvPr id="244790" name="Object 54"/>
          <p:cNvGraphicFramePr>
            <a:graphicFrameLocks noChangeAspect="1"/>
          </p:cNvGraphicFramePr>
          <p:nvPr/>
        </p:nvGraphicFramePr>
        <p:xfrm>
          <a:off x="5285317" y="2743201"/>
          <a:ext cx="6398683" cy="170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Bitmap Image" r:id="rId3" imgW="3200000" imgH="1133633" progId="Paint.Picture">
                  <p:embed/>
                </p:oleObj>
              </mc:Choice>
              <mc:Fallback>
                <p:oleObj name="Bitmap Image" r:id="rId3" imgW="3200000" imgH="113363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5317" y="2743201"/>
                        <a:ext cx="6398683" cy="170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9808476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599-A623-4D22-8FBB-F27694576607}" type="slidenum">
              <a:rPr lang="en-US"/>
              <a:pPr/>
              <a:t>182</a:t>
            </a:fld>
            <a:endParaRPr lang="en-US"/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Master Slave Flip-Flops</a:t>
            </a:r>
            <a:r>
              <a:rPr lang="en-US"/>
              <a:t> </a:t>
            </a:r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812800" y="2209800"/>
            <a:ext cx="1076960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>
                <a:cs typeface="Times New Roman" charset="0"/>
              </a:rPr>
              <a:t>A </a:t>
            </a:r>
            <a:r>
              <a:rPr lang="en-US" i="1">
                <a:solidFill>
                  <a:srgbClr val="0000FF"/>
                </a:solidFill>
                <a:cs typeface="Times New Roman" charset="0"/>
              </a:rPr>
              <a:t>master slave</a:t>
            </a:r>
            <a:r>
              <a:rPr lang="en-US">
                <a:cs typeface="Times New Roman" charset="0"/>
              </a:rPr>
              <a:t> </a:t>
            </a:r>
            <a:r>
              <a:rPr lang="en-US" i="1">
                <a:solidFill>
                  <a:srgbClr val="0000FF"/>
                </a:solidFill>
                <a:cs typeface="Times New Roman" charset="0"/>
              </a:rPr>
              <a:t>flip-flop</a:t>
            </a:r>
            <a:r>
              <a:rPr lang="en-US">
                <a:cs typeface="Times New Roman" charset="0"/>
              </a:rPr>
              <a:t> consists of two latches and an inverter. </a:t>
            </a:r>
          </a:p>
          <a:p>
            <a:pPr algn="just">
              <a:spcBef>
                <a:spcPct val="50000"/>
              </a:spcBef>
            </a:pPr>
            <a:r>
              <a:rPr lang="en-US" i="1">
                <a:solidFill>
                  <a:srgbClr val="0000FF"/>
                </a:solidFill>
                <a:cs typeface="Times New Roman" charset="0"/>
              </a:rPr>
              <a:t>Master-slave RS flip-flop</a:t>
            </a:r>
            <a:r>
              <a:rPr lang="en-US"/>
              <a:t> </a:t>
            </a:r>
          </a:p>
        </p:txBody>
      </p:sp>
      <p:pic>
        <p:nvPicPr>
          <p:cNvPr id="24576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267" y="3565526"/>
            <a:ext cx="748453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191030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9EDA-0E7C-49C2-ACD8-BE98D7C14F3C}" type="slidenum">
              <a:rPr lang="en-US"/>
              <a:pPr/>
              <a:t>183</a:t>
            </a:fld>
            <a:endParaRPr lang="en-US"/>
          </a:p>
        </p:txBody>
      </p:sp>
      <p:sp>
        <p:nvSpPr>
          <p:cNvPr id="246786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Master-Slave JK Flip-Flops</a:t>
            </a:r>
            <a:r>
              <a:rPr lang="en-US"/>
              <a:t> </a:t>
            </a:r>
          </a:p>
        </p:txBody>
      </p:sp>
      <p:pic>
        <p:nvPicPr>
          <p:cNvPr id="2467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76538"/>
            <a:ext cx="8678333" cy="210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679727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2FF4F-D752-4815-806F-3DB58A203122}" type="slidenum">
              <a:rPr lang="en-US"/>
              <a:pPr/>
              <a:t>184</a:t>
            </a:fld>
            <a:endParaRPr lang="en-US"/>
          </a:p>
        </p:txBody>
      </p:sp>
      <p:pic>
        <p:nvPicPr>
          <p:cNvPr id="247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1" y="1371601"/>
            <a:ext cx="8032749" cy="431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752132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08B8-0636-4A81-A396-1F52C04F8D49}" type="slidenum">
              <a:rPr lang="en-US"/>
              <a:pPr/>
              <a:t>185</a:t>
            </a:fld>
            <a:endParaRPr lang="en-US"/>
          </a:p>
        </p:txBody>
      </p:sp>
      <p:sp>
        <p:nvSpPr>
          <p:cNvPr id="248834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charset="0"/>
              </a:rPr>
              <a:t>Positive Edge-Triggered </a:t>
            </a:r>
            <a:br>
              <a:rPr lang="en-US">
                <a:cs typeface="Times New Roman" charset="0"/>
              </a:rPr>
            </a:br>
            <a:r>
              <a:rPr lang="en-US">
                <a:cs typeface="Times New Roman" charset="0"/>
              </a:rPr>
              <a:t>Flip-Flops</a:t>
            </a:r>
            <a:r>
              <a:rPr lang="en-US"/>
              <a:t> </a:t>
            </a: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812800" y="2209800"/>
            <a:ext cx="1076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>
                <a:cs typeface="Times New Roman" charset="0"/>
              </a:rPr>
              <a:t>Positive edge-triggered RS flip-flop timing diagram </a:t>
            </a:r>
          </a:p>
        </p:txBody>
      </p:sp>
      <p:pic>
        <p:nvPicPr>
          <p:cNvPr id="2488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1" y="2895600"/>
            <a:ext cx="7922684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868568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7FAF3-2E04-47F7-BDE7-DC8DBAA3FC2D}" type="slidenum">
              <a:rPr lang="en-US"/>
              <a:pPr/>
              <a:t>186</a:t>
            </a:fld>
            <a:endParaRPr lang="en-US"/>
          </a:p>
        </p:txBody>
      </p:sp>
      <p:sp>
        <p:nvSpPr>
          <p:cNvPr id="249858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812800" y="1371600"/>
            <a:ext cx="1076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>
                <a:cs typeface="Times New Roman" charset="0"/>
              </a:rPr>
              <a:t>Positive edge-triggered JK flip-flop timing diagram </a:t>
            </a:r>
          </a:p>
        </p:txBody>
      </p:sp>
      <p:pic>
        <p:nvPicPr>
          <p:cNvPr id="24986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34" y="1770064"/>
            <a:ext cx="9190567" cy="402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73979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EC1A-8F64-411C-BA08-81ED79CAF789}" type="slidenum">
              <a:rPr lang="en-US"/>
              <a:pPr/>
              <a:t>187</a:t>
            </a:fld>
            <a:endParaRPr lang="en-US"/>
          </a:p>
        </p:txBody>
      </p: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033434" y="590550"/>
            <a:ext cx="4068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812800" y="1371600"/>
            <a:ext cx="1076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>
                <a:cs typeface="Times New Roman" charset="0"/>
              </a:rPr>
              <a:t>Positive edge-triggered D flip-flop timing diagram </a:t>
            </a:r>
          </a:p>
        </p:txBody>
      </p:sp>
      <p:pic>
        <p:nvPicPr>
          <p:cNvPr id="2508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2128838"/>
            <a:ext cx="10018184" cy="31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345705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E6FF-71F8-4382-96DF-982992D588B1}" type="slidenum">
              <a:rPr lang="en-US"/>
              <a:pPr/>
              <a:t>188</a:t>
            </a:fld>
            <a:endParaRPr lang="en-US"/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Positive Edge-Triggered Timing</a:t>
            </a:r>
          </a:p>
        </p:txBody>
      </p:sp>
      <p:pic>
        <p:nvPicPr>
          <p:cNvPr id="2519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2" y="3505201"/>
            <a:ext cx="7994649" cy="256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9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1" y="2971801"/>
            <a:ext cx="34671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1219200" y="1997076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Times New Roman" charset="0"/>
              </a:rPr>
              <a:t>A circuit that generates a positive edge-triggered timing signal can be constructed as follows: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05016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3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C2BAF-BBAE-4FD3-8286-14E4EDA91E62}" type="slidenum">
              <a:rPr lang="en-US"/>
              <a:pPr/>
              <a:t>189</a:t>
            </a:fld>
            <a:endParaRPr lang="en-US"/>
          </a:p>
        </p:txBody>
      </p:sp>
      <p:graphicFrame>
        <p:nvGraphicFramePr>
          <p:cNvPr id="252992" name="Group 64"/>
          <p:cNvGraphicFramePr>
            <a:graphicFrameLocks noGrp="1"/>
          </p:cNvGraphicFramePr>
          <p:nvPr/>
        </p:nvGraphicFramePr>
        <p:xfrm>
          <a:off x="406400" y="2333625"/>
          <a:ext cx="11379200" cy="2011680"/>
        </p:xfrm>
        <a:graphic>
          <a:graphicData uri="http://schemas.openxmlformats.org/drawingml/2006/table">
            <a:tbl>
              <a:tblPr/>
              <a:tblGrid>
                <a:gridCol w="2641600"/>
                <a:gridCol w="3454400"/>
                <a:gridCol w="5283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Type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When inputs are sampled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When outputs are valid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Unclocked latch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Always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Propagation delay from input change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Level-sensitive latch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Clock high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Propagation delay from input change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Positive-edge latch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Clock low-to-high transition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Propagation delay from rising edge of clock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Negative-edge latch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Clock high-to-low transition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Propagation delay from falling edge of clock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Master/slave flip-flop</a:t>
                      </a:r>
                    </a:p>
                  </a:txBody>
                  <a:tcPr marL="121920" marR="121920"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Clock high-to-low transition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Propagation delay from falling edge of clock</a:t>
                      </a: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108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00200" y="381000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219200" y="2760663"/>
            <a:ext cx="708660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ABC</a:t>
            </a:r>
            <a:r>
              <a:rPr lang="en-US" baseline="-25000">
                <a:latin typeface="Courier New" pitchFamily="49" charset="0"/>
              </a:rPr>
              <a:t>16</a:t>
            </a:r>
            <a:r>
              <a:rPr lang="en-US">
                <a:latin typeface="Courier New" pitchFamily="49" charset="0"/>
              </a:rPr>
              <a:t> =&gt;	C x 16</a:t>
            </a:r>
            <a:r>
              <a:rPr lang="en-US" baseline="30000">
                <a:latin typeface="Courier New" pitchFamily="49" charset="0"/>
              </a:rPr>
              <a:t>0</a:t>
            </a:r>
            <a:r>
              <a:rPr lang="en-US">
                <a:latin typeface="Courier New" pitchFamily="49" charset="0"/>
              </a:rPr>
              <a:t> = 12 x   1 =   12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       	B x 16</a:t>
            </a:r>
            <a:r>
              <a:rPr lang="en-US" baseline="30000">
                <a:latin typeface="Courier New" pitchFamily="49" charset="0"/>
              </a:rPr>
              <a:t>1</a:t>
            </a:r>
            <a:r>
              <a:rPr lang="en-US">
                <a:latin typeface="Courier New" pitchFamily="49" charset="0"/>
              </a:rPr>
              <a:t> = 11 x  16 =  176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 		A x 16</a:t>
            </a:r>
            <a:r>
              <a:rPr lang="en-US" baseline="30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10 x 256 = 2560</a:t>
            </a:r>
          </a:p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		                     2748</a:t>
            </a:r>
            <a:r>
              <a:rPr lang="en-US" baseline="-25000">
                <a:latin typeface="Courier New" pitchFamily="49" charset="0"/>
              </a:rPr>
              <a:t>10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6781800" y="3932238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0358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CS 3402--Digital Logic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Sequential logic circuits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B6E6B-0F3E-4C77-A561-DD7FBA5A0E06}" type="slidenum">
              <a:rPr lang="en-US"/>
              <a:pPr/>
              <a:t>190</a:t>
            </a:fld>
            <a:endParaRPr lang="en-US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>
                <a:cs typeface="Times New Roman" charset="0"/>
              </a:rPr>
              <a:t>page 425, 6.1-6.6, 6.9, 6.10, 6.12, 6.13, 6.14, 6.17, 6.24, 6.25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2721184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613215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63513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915384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738539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130267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631834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424321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5473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171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2860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1. Number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50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Binary</a:t>
            </a:r>
          </a:p>
        </p:txBody>
      </p:sp>
      <p:sp>
        <p:nvSpPr>
          <p:cNvPr id="3" name="Oval 1027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1028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1029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1030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1031"/>
          <p:cNvSpPr>
            <a:spLocks noChangeShapeType="1"/>
          </p:cNvSpPr>
          <p:nvPr/>
        </p:nvSpPr>
        <p:spPr bwMode="auto">
          <a:xfrm>
            <a:off x="2438400" y="2895600"/>
            <a:ext cx="0" cy="1066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42929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41457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61371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727038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461312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743157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462449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28733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018659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52962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5740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Binary</a:t>
            </a:r>
          </a:p>
        </p:txBody>
      </p:sp>
      <p:sp>
        <p:nvSpPr>
          <p:cNvPr id="3" name="Rectangle 1027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Divide by two, keep track of the remainder</a:t>
            </a:r>
          </a:p>
          <a:p>
            <a:pPr lvl="1"/>
            <a:r>
              <a:rPr lang="en-US" smtClean="0"/>
              <a:t>First remainder is bit 0 (LSB, least-significant bit)</a:t>
            </a:r>
          </a:p>
          <a:p>
            <a:pPr lvl="1"/>
            <a:r>
              <a:rPr lang="en-US" smtClean="0"/>
              <a:t>Second remainder is bit 1</a:t>
            </a:r>
          </a:p>
          <a:p>
            <a:pPr lvl="1"/>
            <a:r>
              <a:rPr lang="en-US" smtClean="0"/>
              <a:t>Etc.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9718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731442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31463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142846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904446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059288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959133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344634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718437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51212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901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1027"/>
          <p:cNvSpPr txBox="1">
            <a:spLocks noChangeArrowheads="1"/>
          </p:cNvSpPr>
          <p:nvPr/>
        </p:nvSpPr>
        <p:spPr bwMode="auto">
          <a:xfrm>
            <a:off x="304800" y="13716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125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  <p:grpSp>
        <p:nvGrpSpPr>
          <p:cNvPr id="4" name="Group 1028"/>
          <p:cNvGrpSpPr>
            <a:grpSpLocks/>
          </p:cNvGrpSpPr>
          <p:nvPr/>
        </p:nvGrpSpPr>
        <p:grpSpPr bwMode="auto">
          <a:xfrm>
            <a:off x="3543300" y="1295400"/>
            <a:ext cx="2057400" cy="822325"/>
            <a:chOff x="2232" y="816"/>
            <a:chExt cx="1296" cy="518"/>
          </a:xfrm>
        </p:grpSpPr>
        <p:sp>
          <p:nvSpPr>
            <p:cNvPr id="5" name="Text Box 1029"/>
            <p:cNvSpPr txBox="1">
              <a:spLocks noChangeArrowheads="1"/>
            </p:cNvSpPr>
            <p:nvPr/>
          </p:nvSpPr>
          <p:spPr bwMode="auto">
            <a:xfrm>
              <a:off x="2232" y="816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2 125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62   1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6" name="Line 1030"/>
            <p:cNvSpPr>
              <a:spLocks noChangeShapeType="1"/>
            </p:cNvSpPr>
            <p:nvPr/>
          </p:nvSpPr>
          <p:spPr bwMode="auto">
            <a:xfrm>
              <a:off x="2448" y="864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1031"/>
            <p:cNvSpPr>
              <a:spLocks noChangeShapeType="1"/>
            </p:cNvSpPr>
            <p:nvPr/>
          </p:nvSpPr>
          <p:spPr bwMode="auto">
            <a:xfrm>
              <a:off x="2448" y="1056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8" name="Group 1032"/>
          <p:cNvGrpSpPr>
            <a:grpSpLocks/>
          </p:cNvGrpSpPr>
          <p:nvPr/>
        </p:nvGrpSpPr>
        <p:grpSpPr bwMode="auto">
          <a:xfrm>
            <a:off x="3543300" y="1676400"/>
            <a:ext cx="2057400" cy="822325"/>
            <a:chOff x="2232" y="1056"/>
            <a:chExt cx="1296" cy="518"/>
          </a:xfrm>
        </p:grpSpPr>
        <p:sp>
          <p:nvSpPr>
            <p:cNvPr id="9" name="Text Box 1033"/>
            <p:cNvSpPr txBox="1">
              <a:spLocks noChangeArrowheads="1"/>
            </p:cNvSpPr>
            <p:nvPr/>
          </p:nvSpPr>
          <p:spPr bwMode="auto">
            <a:xfrm>
              <a:off x="2232" y="1056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31   0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10" name="Line 1034"/>
            <p:cNvSpPr>
              <a:spLocks noChangeShapeType="1"/>
            </p:cNvSpPr>
            <p:nvPr/>
          </p:nvSpPr>
          <p:spPr bwMode="auto">
            <a:xfrm>
              <a:off x="2448" y="1104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Line 1035"/>
            <p:cNvSpPr>
              <a:spLocks noChangeShapeType="1"/>
            </p:cNvSpPr>
            <p:nvPr/>
          </p:nvSpPr>
          <p:spPr bwMode="auto">
            <a:xfrm>
              <a:off x="2448" y="1296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2" name="Group 1036"/>
          <p:cNvGrpSpPr>
            <a:grpSpLocks/>
          </p:cNvGrpSpPr>
          <p:nvPr/>
        </p:nvGrpSpPr>
        <p:grpSpPr bwMode="auto">
          <a:xfrm>
            <a:off x="3543300" y="2057400"/>
            <a:ext cx="2057400" cy="822325"/>
            <a:chOff x="2232" y="1296"/>
            <a:chExt cx="1296" cy="518"/>
          </a:xfrm>
        </p:grpSpPr>
        <p:sp>
          <p:nvSpPr>
            <p:cNvPr id="13" name="Text Box 1037"/>
            <p:cNvSpPr txBox="1">
              <a:spLocks noChangeArrowheads="1"/>
            </p:cNvSpPr>
            <p:nvPr/>
          </p:nvSpPr>
          <p:spPr bwMode="auto">
            <a:xfrm>
              <a:off x="2232" y="1296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15   1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14" name="Line 1038"/>
            <p:cNvSpPr>
              <a:spLocks noChangeShapeType="1"/>
            </p:cNvSpPr>
            <p:nvPr/>
          </p:nvSpPr>
          <p:spPr bwMode="auto">
            <a:xfrm>
              <a:off x="2448" y="1344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Line 1039"/>
            <p:cNvSpPr>
              <a:spLocks noChangeShapeType="1"/>
            </p:cNvSpPr>
            <p:nvPr/>
          </p:nvSpPr>
          <p:spPr bwMode="auto">
            <a:xfrm>
              <a:off x="2448" y="1536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6" name="Group 1040"/>
          <p:cNvGrpSpPr>
            <a:grpSpLocks/>
          </p:cNvGrpSpPr>
          <p:nvPr/>
        </p:nvGrpSpPr>
        <p:grpSpPr bwMode="auto">
          <a:xfrm>
            <a:off x="3527425" y="2451100"/>
            <a:ext cx="2057400" cy="822325"/>
            <a:chOff x="624" y="2112"/>
            <a:chExt cx="1296" cy="518"/>
          </a:xfrm>
        </p:grpSpPr>
        <p:sp>
          <p:nvSpPr>
            <p:cNvPr id="17" name="Text Box 1041"/>
            <p:cNvSpPr txBox="1">
              <a:spLocks noChangeArrowheads="1"/>
            </p:cNvSpPr>
            <p:nvPr/>
          </p:nvSpPr>
          <p:spPr bwMode="auto">
            <a:xfrm>
              <a:off x="624" y="2112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 7   1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18" name="Line 1042"/>
            <p:cNvSpPr>
              <a:spLocks noChangeShapeType="1"/>
            </p:cNvSpPr>
            <p:nvPr/>
          </p:nvSpPr>
          <p:spPr bwMode="auto">
            <a:xfrm>
              <a:off x="864" y="2160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Line 1043"/>
            <p:cNvSpPr>
              <a:spLocks noChangeShapeType="1"/>
            </p:cNvSpPr>
            <p:nvPr/>
          </p:nvSpPr>
          <p:spPr bwMode="auto">
            <a:xfrm>
              <a:off x="864" y="2352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0" name="Group 1044"/>
          <p:cNvGrpSpPr>
            <a:grpSpLocks/>
          </p:cNvGrpSpPr>
          <p:nvPr/>
        </p:nvGrpSpPr>
        <p:grpSpPr bwMode="auto">
          <a:xfrm>
            <a:off x="3559175" y="2846388"/>
            <a:ext cx="2057400" cy="822325"/>
            <a:chOff x="2232" y="1783"/>
            <a:chExt cx="1296" cy="518"/>
          </a:xfrm>
        </p:grpSpPr>
        <p:sp>
          <p:nvSpPr>
            <p:cNvPr id="21" name="Text Box 1045"/>
            <p:cNvSpPr txBox="1">
              <a:spLocks noChangeArrowheads="1"/>
            </p:cNvSpPr>
            <p:nvPr/>
          </p:nvSpPr>
          <p:spPr bwMode="auto">
            <a:xfrm>
              <a:off x="2232" y="1783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 3   1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22" name="Line 1046"/>
            <p:cNvSpPr>
              <a:spLocks noChangeShapeType="1"/>
            </p:cNvSpPr>
            <p:nvPr/>
          </p:nvSpPr>
          <p:spPr bwMode="auto">
            <a:xfrm>
              <a:off x="2448" y="1831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3" name="Line 1047"/>
            <p:cNvSpPr>
              <a:spLocks noChangeShapeType="1"/>
            </p:cNvSpPr>
            <p:nvPr/>
          </p:nvSpPr>
          <p:spPr bwMode="auto">
            <a:xfrm>
              <a:off x="2448" y="2023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4" name="Group 1048"/>
          <p:cNvGrpSpPr>
            <a:grpSpLocks/>
          </p:cNvGrpSpPr>
          <p:nvPr/>
        </p:nvGrpSpPr>
        <p:grpSpPr bwMode="auto">
          <a:xfrm>
            <a:off x="3559175" y="3228975"/>
            <a:ext cx="2057400" cy="822325"/>
            <a:chOff x="2232" y="2976"/>
            <a:chExt cx="1296" cy="518"/>
          </a:xfrm>
        </p:grpSpPr>
        <p:sp>
          <p:nvSpPr>
            <p:cNvPr id="25" name="Text Box 1049"/>
            <p:cNvSpPr txBox="1">
              <a:spLocks noChangeArrowheads="1"/>
            </p:cNvSpPr>
            <p:nvPr/>
          </p:nvSpPr>
          <p:spPr bwMode="auto">
            <a:xfrm>
              <a:off x="2232" y="2976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 1   1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26" name="Line 1050"/>
            <p:cNvSpPr>
              <a:spLocks noChangeShapeType="1"/>
            </p:cNvSpPr>
            <p:nvPr/>
          </p:nvSpPr>
          <p:spPr bwMode="auto">
            <a:xfrm>
              <a:off x="2448" y="3001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Line 1051"/>
            <p:cNvSpPr>
              <a:spLocks noChangeShapeType="1"/>
            </p:cNvSpPr>
            <p:nvPr/>
          </p:nvSpPr>
          <p:spPr bwMode="auto">
            <a:xfrm>
              <a:off x="2448" y="3216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8" name="Group 1052"/>
          <p:cNvGrpSpPr>
            <a:grpSpLocks/>
          </p:cNvGrpSpPr>
          <p:nvPr/>
        </p:nvGrpSpPr>
        <p:grpSpPr bwMode="auto">
          <a:xfrm>
            <a:off x="3543300" y="3609975"/>
            <a:ext cx="2057400" cy="822325"/>
            <a:chOff x="2232" y="2284"/>
            <a:chExt cx="1296" cy="518"/>
          </a:xfrm>
        </p:grpSpPr>
        <p:sp>
          <p:nvSpPr>
            <p:cNvPr id="29" name="Text Box 1053"/>
            <p:cNvSpPr txBox="1">
              <a:spLocks noChangeArrowheads="1"/>
            </p:cNvSpPr>
            <p:nvPr/>
          </p:nvSpPr>
          <p:spPr bwMode="auto">
            <a:xfrm>
              <a:off x="2232" y="2284"/>
              <a:ext cx="129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</a:t>
              </a:r>
              <a:br>
                <a:rPr lang="en-US">
                  <a:latin typeface="Courier New" pitchFamily="49" charset="0"/>
                </a:rPr>
              </a:br>
              <a:r>
                <a:rPr lang="en-US">
                  <a:latin typeface="Courier New" pitchFamily="49" charset="0"/>
                </a:rPr>
                <a:t>    0   1</a:t>
              </a: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30" name="Line 1054"/>
            <p:cNvSpPr>
              <a:spLocks noChangeShapeType="1"/>
            </p:cNvSpPr>
            <p:nvPr/>
          </p:nvSpPr>
          <p:spPr bwMode="auto">
            <a:xfrm>
              <a:off x="2448" y="2332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1" name="Line 1055"/>
            <p:cNvSpPr>
              <a:spLocks noChangeShapeType="1"/>
            </p:cNvSpPr>
            <p:nvPr/>
          </p:nvSpPr>
          <p:spPr bwMode="auto">
            <a:xfrm>
              <a:off x="2448" y="25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2" name="Text Box 1056"/>
          <p:cNvSpPr txBox="1">
            <a:spLocks noChangeArrowheads="1"/>
          </p:cNvSpPr>
          <p:nvPr/>
        </p:nvSpPr>
        <p:spPr bwMode="auto">
          <a:xfrm>
            <a:off x="5486400" y="518160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125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1111101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  <p:sp>
        <p:nvSpPr>
          <p:cNvPr id="33" name="Freeform 1057"/>
          <p:cNvSpPr>
            <a:spLocks/>
          </p:cNvSpPr>
          <p:nvPr/>
        </p:nvSpPr>
        <p:spPr bwMode="auto">
          <a:xfrm>
            <a:off x="5454650" y="1828800"/>
            <a:ext cx="2819400" cy="3276600"/>
          </a:xfrm>
          <a:custGeom>
            <a:avLst/>
            <a:gdLst>
              <a:gd name="T0" fmla="*/ 0 w 1776"/>
              <a:gd name="T1" fmla="*/ 0 h 2064"/>
              <a:gd name="T2" fmla="*/ 1036 w 1776"/>
              <a:gd name="T3" fmla="*/ 408 h 2064"/>
              <a:gd name="T4" fmla="*/ 1776 w 1776"/>
              <a:gd name="T5" fmla="*/ 206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2064">
                <a:moveTo>
                  <a:pt x="0" y="0"/>
                </a:moveTo>
                <a:cubicBezTo>
                  <a:pt x="173" y="68"/>
                  <a:pt x="740" y="64"/>
                  <a:pt x="1036" y="408"/>
                </a:cubicBezTo>
                <a:cubicBezTo>
                  <a:pt x="1332" y="752"/>
                  <a:pt x="1622" y="1719"/>
                  <a:pt x="1776" y="2064"/>
                </a:cubicBezTo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3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 autoUpdateAnimBg="0"/>
      <p:bldP spid="33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493805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1519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627332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533026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505816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545708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977997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341317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858617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92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Binary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3810000" y="2743200"/>
            <a:ext cx="1524000" cy="1447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813699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41966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615515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9560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00690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834934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014391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711259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88082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382033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870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Binary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Convert each octal digit to a 3-bit equivalent binary representation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08431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602158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69025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770081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654333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080825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382361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611926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798272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090235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753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705</a:t>
            </a:r>
            <a:r>
              <a:rPr lang="en-US" baseline="-25000">
                <a:latin typeface="Courier New" pitchFamily="49" charset="0"/>
              </a:rPr>
              <a:t>8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505200" y="2667000"/>
            <a:ext cx="2667000" cy="1552575"/>
            <a:chOff x="2208" y="1680"/>
            <a:chExt cx="1680" cy="978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208" y="1680"/>
              <a:ext cx="1680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 7   0   5</a:t>
              </a:r>
            </a:p>
            <a:p>
              <a:pPr>
                <a:spcBef>
                  <a:spcPct val="50000"/>
                </a:spcBef>
              </a:pPr>
              <a:endParaRPr lang="en-US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111 000 101</a:t>
              </a: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400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2880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360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181600" y="5257800"/>
            <a:ext cx="358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705</a:t>
            </a:r>
            <a:r>
              <a:rPr lang="en-US" baseline="-25000">
                <a:latin typeface="Courier New" pitchFamily="49" charset="0"/>
              </a:rPr>
              <a:t>8</a:t>
            </a:r>
            <a:r>
              <a:rPr lang="en-US">
                <a:latin typeface="Courier New" pitchFamily="49" charset="0"/>
              </a:rPr>
              <a:t> = 111000101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6244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</p:bld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55613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07553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112406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233682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311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Binary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3924300" y="4495800"/>
            <a:ext cx="12954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12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Binary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Convert each hexadecimal digit to a 4-bit equivalent binary representation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046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10AF</a:t>
            </a:r>
            <a:r>
              <a:rPr lang="en-US" baseline="-25000">
                <a:latin typeface="Courier New" pitchFamily="49" charset="0"/>
              </a:rPr>
              <a:t>16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819400" y="2667000"/>
            <a:ext cx="3810000" cy="1552575"/>
            <a:chOff x="2208" y="1680"/>
            <a:chExt cx="2400" cy="978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208" y="1680"/>
              <a:ext cx="2400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 1    0    A    F</a:t>
              </a:r>
            </a:p>
            <a:p>
              <a:pPr>
                <a:spcBef>
                  <a:spcPct val="50000"/>
                </a:spcBef>
              </a:pPr>
              <a:endParaRPr lang="en-US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0001 0000 1010 1111</a:t>
              </a: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448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3024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600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224" y="1968"/>
              <a:ext cx="0" cy="384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038600" y="5334000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10AF</a:t>
            </a:r>
            <a:r>
              <a:rPr lang="en-US" baseline="-25000">
                <a:latin typeface="Courier New" pitchFamily="49" charset="0"/>
              </a:rPr>
              <a:t>16</a:t>
            </a:r>
            <a:r>
              <a:rPr lang="en-US">
                <a:latin typeface="Courier New" pitchFamily="49" charset="0"/>
              </a:rPr>
              <a:t> = 0001000010101111</a:t>
            </a:r>
            <a:r>
              <a:rPr lang="en-US" baseline="-25000">
                <a:latin typeface="Courier New" pitchFamily="49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1853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Octal</a:t>
            </a: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>
            <a:off x="3924300" y="2362200"/>
            <a:ext cx="12954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5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Common Number Systems</a:t>
            </a:r>
            <a:endParaRPr lang="en-US" dirty="0"/>
          </a:p>
        </p:txBody>
      </p:sp>
      <p:graphicFrame>
        <p:nvGraphicFramePr>
          <p:cNvPr id="5" name="Group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097957"/>
              </p:ext>
            </p:extLst>
          </p:nvPr>
        </p:nvGraphicFramePr>
        <p:xfrm>
          <a:off x="1066800" y="1714500"/>
          <a:ext cx="6934200" cy="3429002"/>
        </p:xfrm>
        <a:graphic>
          <a:graphicData uri="http://schemas.openxmlformats.org/drawingml/2006/table">
            <a:tbl>
              <a:tblPr/>
              <a:tblGrid>
                <a:gridCol w="1346200"/>
                <a:gridCol w="850900"/>
                <a:gridCol w="1565275"/>
                <a:gridCol w="1387475"/>
                <a:gridCol w="1784350"/>
              </a:tblGrid>
              <a:tr h="8969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System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Symbols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Used by humans?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Used in computers?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… 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… 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… 9,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A, B, … 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0937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Octal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Divide by 8</a:t>
            </a:r>
          </a:p>
          <a:p>
            <a:pPr lvl="1"/>
            <a:r>
              <a:rPr lang="en-US" smtClean="0"/>
              <a:t>Keep track of the remainder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9170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1234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52825" y="2352675"/>
            <a:ext cx="21923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latin typeface="Courier New" pitchFamily="49" charset="0"/>
              </a:rPr>
              <a:t>8  1234</a:t>
            </a:r>
          </a:p>
          <a:p>
            <a:r>
              <a:rPr lang="en-US">
                <a:latin typeface="Courier New" pitchFamily="49" charset="0"/>
              </a:rPr>
              <a:t>    154   2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949700" y="24384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949700" y="2743200"/>
            <a:ext cx="10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535363" y="2743200"/>
            <a:ext cx="2192337" cy="822325"/>
            <a:chOff x="1056" y="2688"/>
            <a:chExt cx="1381" cy="518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1056" y="2688"/>
              <a:ext cx="1381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>
                  <a:latin typeface="Courier New" pitchFamily="49" charset="0"/>
                </a:rPr>
                <a:t>8</a:t>
              </a:r>
            </a:p>
            <a:p>
              <a:r>
                <a:rPr lang="en-US">
                  <a:latin typeface="Courier New" pitchFamily="49" charset="0"/>
                </a:rPr>
                <a:t>     19   2</a:t>
              </a: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1306" y="2742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1306" y="2934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3538538" y="3140075"/>
            <a:ext cx="2192337" cy="822325"/>
            <a:chOff x="2640" y="2688"/>
            <a:chExt cx="1381" cy="518"/>
          </a:xfrm>
        </p:grpSpPr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640" y="2688"/>
              <a:ext cx="1381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>
                  <a:latin typeface="Courier New" pitchFamily="49" charset="0"/>
                </a:rPr>
                <a:t>8</a:t>
              </a:r>
            </a:p>
            <a:p>
              <a:r>
                <a:rPr lang="en-US">
                  <a:latin typeface="Courier New" pitchFamily="49" charset="0"/>
                </a:rPr>
                <a:t>      2   3</a:t>
              </a: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890" y="2742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2890" y="2934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3538538" y="3530600"/>
            <a:ext cx="2192337" cy="822325"/>
            <a:chOff x="4224" y="2688"/>
            <a:chExt cx="1381" cy="518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4224" y="2688"/>
              <a:ext cx="1381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>
                  <a:latin typeface="Courier New" pitchFamily="49" charset="0"/>
                </a:rPr>
                <a:t>8</a:t>
              </a:r>
            </a:p>
            <a:p>
              <a:r>
                <a:rPr lang="en-US">
                  <a:latin typeface="Courier New" pitchFamily="49" charset="0"/>
                </a:rPr>
                <a:t>      0   2</a:t>
              </a: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4474" y="2742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4474" y="2934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6019800" y="50292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1234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2322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867400" y="2895600"/>
            <a:ext cx="2514600" cy="2057400"/>
          </a:xfrm>
          <a:custGeom>
            <a:avLst/>
            <a:gdLst>
              <a:gd name="T0" fmla="*/ 0 w 1584"/>
              <a:gd name="T1" fmla="*/ 0 h 1296"/>
              <a:gd name="T2" fmla="*/ 927 w 1584"/>
              <a:gd name="T3" fmla="*/ 291 h 1296"/>
              <a:gd name="T4" fmla="*/ 1584 w 1584"/>
              <a:gd name="T5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84" h="1296">
                <a:moveTo>
                  <a:pt x="0" y="0"/>
                </a:moveTo>
                <a:cubicBezTo>
                  <a:pt x="154" y="48"/>
                  <a:pt x="663" y="75"/>
                  <a:pt x="927" y="291"/>
                </a:cubicBezTo>
                <a:cubicBezTo>
                  <a:pt x="1191" y="507"/>
                  <a:pt x="1447" y="1087"/>
                  <a:pt x="1584" y="1296"/>
                </a:cubicBezTo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8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 autoUpdateAnimBg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Hexadecimal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657600" y="2667000"/>
            <a:ext cx="1676400" cy="1524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8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Hexadecimal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Divide by 16</a:t>
            </a:r>
          </a:p>
          <a:p>
            <a:pPr lvl="1"/>
            <a:r>
              <a:rPr lang="en-US" smtClean="0"/>
              <a:t>Keep track of the remainder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62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1234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19800" y="50292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1234</a:t>
            </a:r>
            <a:r>
              <a:rPr lang="en-US" baseline="-25000">
                <a:latin typeface="Courier New" pitchFamily="49" charset="0"/>
              </a:rPr>
              <a:t>10</a:t>
            </a:r>
            <a:r>
              <a:rPr lang="en-US">
                <a:latin typeface="Courier New" pitchFamily="49" charset="0"/>
              </a:rPr>
              <a:t> = 4D2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867400" y="2776538"/>
            <a:ext cx="2395538" cy="2211387"/>
          </a:xfrm>
          <a:custGeom>
            <a:avLst/>
            <a:gdLst>
              <a:gd name="T0" fmla="*/ 0 w 1509"/>
              <a:gd name="T1" fmla="*/ 75 h 1393"/>
              <a:gd name="T2" fmla="*/ 1038 w 1509"/>
              <a:gd name="T3" fmla="*/ 220 h 1393"/>
              <a:gd name="T4" fmla="*/ 1509 w 1509"/>
              <a:gd name="T5" fmla="*/ 1393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09" h="1393">
                <a:moveTo>
                  <a:pt x="0" y="75"/>
                </a:moveTo>
                <a:cubicBezTo>
                  <a:pt x="173" y="99"/>
                  <a:pt x="787" y="0"/>
                  <a:pt x="1038" y="220"/>
                </a:cubicBezTo>
                <a:cubicBezTo>
                  <a:pt x="1302" y="436"/>
                  <a:pt x="1411" y="1149"/>
                  <a:pt x="1509" y="1393"/>
                </a:cubicBezTo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276600" y="2352675"/>
            <a:ext cx="3581400" cy="1593850"/>
            <a:chOff x="2064" y="1482"/>
            <a:chExt cx="2256" cy="1004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2064" y="1482"/>
              <a:ext cx="1555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>
                  <a:latin typeface="Courier New" pitchFamily="49" charset="0"/>
                </a:rPr>
                <a:t>16  1234</a:t>
              </a:r>
            </a:p>
            <a:p>
              <a:r>
                <a:rPr lang="en-US">
                  <a:latin typeface="Courier New" pitchFamily="49" charset="0"/>
                </a:rPr>
                <a:t>      77   2</a:t>
              </a: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488" y="15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488" y="1728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>
              <a:off x="2084" y="1726"/>
              <a:ext cx="2236" cy="518"/>
              <a:chOff x="2084" y="1726"/>
              <a:chExt cx="2236" cy="518"/>
            </a:xfrm>
          </p:grpSpPr>
          <p:sp>
            <p:nvSpPr>
              <p:cNvPr id="15" name="Text Box 11"/>
              <p:cNvSpPr txBox="1">
                <a:spLocks noChangeArrowheads="1"/>
              </p:cNvSpPr>
              <p:nvPr/>
            </p:nvSpPr>
            <p:spPr bwMode="auto">
              <a:xfrm>
                <a:off x="2084" y="1726"/>
                <a:ext cx="2236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66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4572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9144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3716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8288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2860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7432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2004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6576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1148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US">
                    <a:latin typeface="Courier New" pitchFamily="49" charset="0"/>
                  </a:rPr>
                  <a:t>16</a:t>
                </a:r>
              </a:p>
              <a:p>
                <a:r>
                  <a:rPr lang="en-US">
                    <a:latin typeface="Courier New" pitchFamily="49" charset="0"/>
                  </a:rPr>
                  <a:t>       4   13 = D</a:t>
                </a:r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>
                <a:off x="2478" y="1780"/>
                <a:ext cx="1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>
                <a:off x="2478" y="1966"/>
                <a:ext cx="654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2084" y="1968"/>
              <a:ext cx="2236" cy="518"/>
              <a:chOff x="2084" y="1726"/>
              <a:chExt cx="2236" cy="518"/>
            </a:xfrm>
          </p:grpSpPr>
          <p:sp>
            <p:nvSpPr>
              <p:cNvPr id="12" name="Text Box 15"/>
              <p:cNvSpPr txBox="1">
                <a:spLocks noChangeArrowheads="1"/>
              </p:cNvSpPr>
              <p:nvPr/>
            </p:nvSpPr>
            <p:spPr bwMode="auto">
              <a:xfrm>
                <a:off x="2084" y="1726"/>
                <a:ext cx="2236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66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4572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9144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3716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8288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286000" indent="-4572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7432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2004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6576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114800" indent="-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US">
                    <a:latin typeface="Courier New" pitchFamily="49" charset="0"/>
                  </a:rPr>
                  <a:t>16</a:t>
                </a:r>
              </a:p>
              <a:p>
                <a:r>
                  <a:rPr lang="en-US">
                    <a:latin typeface="Courier New" pitchFamily="49" charset="0"/>
                  </a:rPr>
                  <a:t>       0   4</a:t>
                </a:r>
              </a:p>
            </p:txBody>
          </p:sp>
          <p:sp>
            <p:nvSpPr>
              <p:cNvPr id="13" name="Line 16"/>
              <p:cNvSpPr>
                <a:spLocks noChangeShapeType="1"/>
              </p:cNvSpPr>
              <p:nvPr/>
            </p:nvSpPr>
            <p:spPr bwMode="auto">
              <a:xfrm>
                <a:off x="2478" y="1780"/>
                <a:ext cx="1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4" name="Line 17"/>
              <p:cNvSpPr>
                <a:spLocks noChangeShapeType="1"/>
              </p:cNvSpPr>
              <p:nvPr/>
            </p:nvSpPr>
            <p:spPr bwMode="auto">
              <a:xfrm>
                <a:off x="2478" y="1966"/>
                <a:ext cx="654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71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Octal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3810000" y="2743200"/>
            <a:ext cx="1752600" cy="1447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481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Octal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Group bits in threes, starting on right</a:t>
            </a:r>
          </a:p>
          <a:p>
            <a:pPr lvl="1"/>
            <a:r>
              <a:rPr lang="en-US" smtClean="0"/>
              <a:t>Convert to octal digits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9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1011010111</a:t>
            </a:r>
            <a:r>
              <a:rPr lang="en-US" baseline="-25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429000" y="2667000"/>
            <a:ext cx="4267200" cy="1552575"/>
            <a:chOff x="2160" y="1680"/>
            <a:chExt cx="2688" cy="978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160" y="1680"/>
              <a:ext cx="2688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1 011 010 111</a:t>
              </a:r>
            </a:p>
            <a:p>
              <a:pPr>
                <a:spcBef>
                  <a:spcPct val="50000"/>
                </a:spcBef>
              </a:pPr>
              <a:endParaRPr lang="en-US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1  3   2   7</a:t>
              </a:r>
              <a:r>
                <a:rPr lang="en-US" baseline="-25000">
                  <a:latin typeface="Courier New" pitchFamily="49" charset="0"/>
                </a:rPr>
                <a:t>  </a:t>
              </a: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236" y="1968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2668" y="194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100" y="194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3532" y="194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572000" y="54102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1011010111</a:t>
            </a:r>
            <a:r>
              <a:rPr lang="en-US" baseline="-25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1327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27641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Hexadecimal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3962400" y="4495800"/>
            <a:ext cx="12192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64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to Hexadecimal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Group bits in fours, starting on right</a:t>
            </a:r>
          </a:p>
          <a:p>
            <a:pPr lvl="1"/>
            <a:r>
              <a:rPr lang="en-US" smtClean="0"/>
              <a:t>Convert to hexadecimal digits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3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Quantities/Counting (1 of 3)</a:t>
            </a:r>
          </a:p>
        </p:txBody>
      </p:sp>
      <p:graphicFrame>
        <p:nvGraphicFramePr>
          <p:cNvPr id="5" name="Group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066092"/>
              </p:ext>
            </p:extLst>
          </p:nvPr>
        </p:nvGraphicFramePr>
        <p:xfrm>
          <a:off x="2209800" y="1371600"/>
          <a:ext cx="4724400" cy="4553712"/>
        </p:xfrm>
        <a:graphic>
          <a:graphicData uri="http://schemas.openxmlformats.org/drawingml/2006/table">
            <a:tbl>
              <a:tblPr/>
              <a:tblGrid>
                <a:gridCol w="1371600"/>
                <a:gridCol w="1143000"/>
                <a:gridCol w="990600"/>
                <a:gridCol w="1219200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102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p. 33</a:t>
            </a:r>
          </a:p>
        </p:txBody>
      </p:sp>
    </p:spTree>
    <p:extLst>
      <p:ext uri="{BB962C8B-B14F-4D97-AF65-F5344CB8AC3E}">
        <p14:creationId xmlns:p14="http://schemas.microsoft.com/office/powerpoint/2010/main" val="16591073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1010111011</a:t>
            </a:r>
            <a:r>
              <a:rPr lang="en-US" baseline="-25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29000" y="2667000"/>
            <a:ext cx="426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10 1011 1011</a:t>
            </a:r>
          </a:p>
          <a:p>
            <a:pPr>
              <a:spcBef>
                <a:spcPct val="50000"/>
              </a:spcBef>
            </a:pPr>
            <a:endParaRPr lang="en-US">
              <a:latin typeface="Courier New" pitchFamily="49" charset="0"/>
            </a:endParaRPr>
          </a:p>
          <a:p>
            <a:pPr>
              <a:spcBef>
                <a:spcPct val="50000"/>
              </a:spcBef>
              <a:buFontTx/>
              <a:buAutoNum type="arabicPlain" startAt="2"/>
            </a:pPr>
            <a:r>
              <a:rPr lang="en-US">
                <a:latin typeface="Courier New" pitchFamily="49" charset="0"/>
              </a:rPr>
              <a:t>  B     B</a:t>
            </a:r>
            <a:r>
              <a:rPr lang="en-US" baseline="-25000">
                <a:latin typeface="Courier New" pitchFamily="49" charset="0"/>
              </a:rPr>
              <a:t> 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581400" y="3086100"/>
            <a:ext cx="0" cy="685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4495800" y="3086100"/>
            <a:ext cx="0" cy="685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5410200" y="3086100"/>
            <a:ext cx="0" cy="685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648200" y="5562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1010111011</a:t>
            </a:r>
            <a:r>
              <a:rPr lang="en-US" baseline="-25000">
                <a:latin typeface="Courier New" pitchFamily="49" charset="0"/>
              </a:rPr>
              <a:t>2</a:t>
            </a:r>
            <a:r>
              <a:rPr lang="en-US">
                <a:latin typeface="Courier New" pitchFamily="49" charset="0"/>
              </a:rPr>
              <a:t> = 2BB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6689534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Hexadecimal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6629400" y="2895600"/>
            <a:ext cx="0" cy="1143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137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Octal to Hexadecimal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Use binary as an intermediary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144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1076</a:t>
            </a:r>
            <a:r>
              <a:rPr lang="en-US" baseline="-25000">
                <a:latin typeface="Courier New" pitchFamily="49" charset="0"/>
              </a:rPr>
              <a:t>8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048000" y="2105025"/>
            <a:ext cx="4267200" cy="2286000"/>
            <a:chOff x="1920" y="1326"/>
            <a:chExt cx="2688" cy="1440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920" y="1326"/>
              <a:ext cx="2688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 1    0     7     6</a:t>
              </a:r>
            </a:p>
            <a:p>
              <a:pPr>
                <a:spcBef>
                  <a:spcPct val="50000"/>
                </a:spcBef>
                <a:buFontTx/>
                <a:buAutoNum type="arabicPlain"/>
              </a:pPr>
              <a:endParaRPr lang="en-US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001  000   111   110</a:t>
              </a:r>
            </a:p>
            <a:p>
              <a:pPr>
                <a:spcBef>
                  <a:spcPct val="50000"/>
                </a:spcBef>
                <a:buFontTx/>
                <a:buAutoNum type="arabicPlain"/>
              </a:pPr>
              <a:endParaRPr lang="en-US" baseline="-25000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2160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3408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2736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4128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505200" y="3317875"/>
            <a:ext cx="3276600" cy="1254125"/>
            <a:chOff x="2208" y="2090"/>
            <a:chExt cx="2064" cy="790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208" y="2592"/>
              <a:ext cx="20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2     3       E</a:t>
              </a: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3476" y="209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2660" y="209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724400" y="56388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1076</a:t>
            </a:r>
            <a:r>
              <a:rPr lang="en-US" baseline="-25000">
                <a:latin typeface="Courier New" pitchFamily="49" charset="0"/>
              </a:rPr>
              <a:t>8</a:t>
            </a:r>
            <a:r>
              <a:rPr lang="en-US">
                <a:latin typeface="Courier New" pitchFamily="49" charset="0"/>
              </a:rPr>
              <a:t> = 23E</a:t>
            </a:r>
            <a:r>
              <a:rPr lang="en-US" baseline="-25000">
                <a:latin typeface="Courier New" pitchFamily="49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37548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Octal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1910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19812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1433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6629400" y="2895600"/>
            <a:ext cx="0" cy="1143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3875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Hexadecimal to Octal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Technique</a:t>
            </a:r>
          </a:p>
          <a:p>
            <a:pPr lvl="1"/>
            <a:r>
              <a:rPr lang="en-US" smtClean="0"/>
              <a:t>Use binary as an intermediary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753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1F0C</a:t>
            </a:r>
            <a:r>
              <a:rPr lang="en-US" baseline="-25000">
                <a:latin typeface="Courier New" pitchFamily="49" charset="0"/>
              </a:rPr>
              <a:t>16</a:t>
            </a:r>
            <a:r>
              <a:rPr lang="en-US">
                <a:latin typeface="Courier New" pitchFamily="49" charset="0"/>
              </a:rPr>
              <a:t> = ?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  <p:grpSp>
        <p:nvGrpSpPr>
          <p:cNvPr id="4" name="Group 144"/>
          <p:cNvGrpSpPr>
            <a:grpSpLocks/>
          </p:cNvGrpSpPr>
          <p:nvPr/>
        </p:nvGrpSpPr>
        <p:grpSpPr bwMode="auto">
          <a:xfrm>
            <a:off x="3048000" y="2105025"/>
            <a:ext cx="4876800" cy="2286000"/>
            <a:chOff x="1920" y="1326"/>
            <a:chExt cx="3072" cy="1440"/>
          </a:xfrm>
        </p:grpSpPr>
        <p:sp>
          <p:nvSpPr>
            <p:cNvPr id="5" name="Text Box 124"/>
            <p:cNvSpPr txBox="1">
              <a:spLocks noChangeArrowheads="1"/>
            </p:cNvSpPr>
            <p:nvPr/>
          </p:nvSpPr>
          <p:spPr bwMode="auto">
            <a:xfrm>
              <a:off x="1920" y="1326"/>
              <a:ext cx="3072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144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8288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286000" indent="-4572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7432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2004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6576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114800" indent="-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  1     F      0      C</a:t>
              </a:r>
            </a:p>
            <a:p>
              <a:pPr>
                <a:spcBef>
                  <a:spcPct val="50000"/>
                </a:spcBef>
                <a:buFontTx/>
                <a:buAutoNum type="arabicPlain"/>
              </a:pPr>
              <a:endParaRPr lang="en-US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0001  1111   0000   1100</a:t>
              </a:r>
            </a:p>
            <a:p>
              <a:pPr>
                <a:spcBef>
                  <a:spcPct val="50000"/>
                </a:spcBef>
                <a:buFontTx/>
                <a:buAutoNum type="arabicPlain"/>
              </a:pPr>
              <a:endParaRPr lang="en-US" baseline="-25000">
                <a:latin typeface="Courier New" pitchFamily="49" charset="0"/>
              </a:endParaRPr>
            </a:p>
            <a:p>
              <a:pPr>
                <a:spcBef>
                  <a:spcPct val="50000"/>
                </a:spcBef>
              </a:pPr>
              <a:endParaRPr lang="en-US" baseline="-25000">
                <a:latin typeface="Courier New" pitchFamily="49" charset="0"/>
              </a:endParaRPr>
            </a:p>
          </p:txBody>
        </p:sp>
        <p:sp>
          <p:nvSpPr>
            <p:cNvPr id="6" name="Line 126"/>
            <p:cNvSpPr>
              <a:spLocks noChangeShapeType="1"/>
            </p:cNvSpPr>
            <p:nvPr/>
          </p:nvSpPr>
          <p:spPr bwMode="auto">
            <a:xfrm>
              <a:off x="2256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127"/>
            <p:cNvSpPr>
              <a:spLocks noChangeShapeType="1"/>
            </p:cNvSpPr>
            <p:nvPr/>
          </p:nvSpPr>
          <p:spPr bwMode="auto">
            <a:xfrm>
              <a:off x="3744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Line 128"/>
            <p:cNvSpPr>
              <a:spLocks noChangeShapeType="1"/>
            </p:cNvSpPr>
            <p:nvPr/>
          </p:nvSpPr>
          <p:spPr bwMode="auto">
            <a:xfrm>
              <a:off x="2928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Line 132"/>
            <p:cNvSpPr>
              <a:spLocks noChangeShapeType="1"/>
            </p:cNvSpPr>
            <p:nvPr/>
          </p:nvSpPr>
          <p:spPr bwMode="auto">
            <a:xfrm>
              <a:off x="4560" y="1584"/>
              <a:ext cx="0" cy="432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0" name="Group 145"/>
          <p:cNvGrpSpPr>
            <a:grpSpLocks/>
          </p:cNvGrpSpPr>
          <p:nvPr/>
        </p:nvGrpSpPr>
        <p:grpSpPr bwMode="auto">
          <a:xfrm>
            <a:off x="3324225" y="3349625"/>
            <a:ext cx="4403725" cy="1146175"/>
            <a:chOff x="2094" y="2110"/>
            <a:chExt cx="2774" cy="722"/>
          </a:xfrm>
        </p:grpSpPr>
        <p:sp>
          <p:nvSpPr>
            <p:cNvPr id="11" name="Text Box 133"/>
            <p:cNvSpPr txBox="1">
              <a:spLocks noChangeArrowheads="1"/>
            </p:cNvSpPr>
            <p:nvPr/>
          </p:nvSpPr>
          <p:spPr bwMode="auto">
            <a:xfrm>
              <a:off x="2208" y="2544"/>
              <a:ext cx="26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1   7   4     1     4</a:t>
              </a:r>
            </a:p>
          </p:txBody>
        </p:sp>
        <p:sp>
          <p:nvSpPr>
            <p:cNvPr id="12" name="Line 134"/>
            <p:cNvSpPr>
              <a:spLocks noChangeShapeType="1"/>
            </p:cNvSpPr>
            <p:nvPr/>
          </p:nvSpPr>
          <p:spPr bwMode="auto">
            <a:xfrm>
              <a:off x="4388" y="211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Line 135"/>
            <p:cNvSpPr>
              <a:spLocks noChangeShapeType="1"/>
            </p:cNvSpPr>
            <p:nvPr/>
          </p:nvSpPr>
          <p:spPr bwMode="auto">
            <a:xfrm>
              <a:off x="3704" y="211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Line 140"/>
            <p:cNvSpPr>
              <a:spLocks noChangeShapeType="1"/>
            </p:cNvSpPr>
            <p:nvPr/>
          </p:nvSpPr>
          <p:spPr bwMode="auto">
            <a:xfrm>
              <a:off x="3010" y="211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Line 141"/>
            <p:cNvSpPr>
              <a:spLocks noChangeShapeType="1"/>
            </p:cNvSpPr>
            <p:nvPr/>
          </p:nvSpPr>
          <p:spPr bwMode="auto">
            <a:xfrm>
              <a:off x="2544" y="211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Line 142"/>
            <p:cNvSpPr>
              <a:spLocks noChangeShapeType="1"/>
            </p:cNvSpPr>
            <p:nvPr/>
          </p:nvSpPr>
          <p:spPr bwMode="auto">
            <a:xfrm>
              <a:off x="2094" y="211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7" name="Text Box 143"/>
          <p:cNvSpPr txBox="1">
            <a:spLocks noChangeArrowheads="1"/>
          </p:cNvSpPr>
          <p:nvPr/>
        </p:nvSpPr>
        <p:spPr bwMode="auto">
          <a:xfrm>
            <a:off x="4648200" y="56388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1F0C</a:t>
            </a:r>
            <a:r>
              <a:rPr lang="en-US" baseline="-25000">
                <a:latin typeface="Courier New" pitchFamily="49" charset="0"/>
              </a:rPr>
              <a:t>16</a:t>
            </a:r>
            <a:r>
              <a:rPr lang="en-US">
                <a:latin typeface="Courier New" pitchFamily="49" charset="0"/>
              </a:rPr>
              <a:t> = 17414</a:t>
            </a:r>
            <a:r>
              <a:rPr lang="en-US" baseline="-25000">
                <a:latin typeface="Courier New" pitchFamily="49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6370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Exercise – Convert ...</a:t>
            </a:r>
          </a:p>
        </p:txBody>
      </p: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3130550" y="4876800"/>
            <a:ext cx="2965450" cy="457200"/>
            <a:chOff x="1972" y="3242"/>
            <a:chExt cx="1868" cy="288"/>
          </a:xfrm>
        </p:grpSpPr>
        <p:sp>
          <p:nvSpPr>
            <p:cNvPr id="4" name="Text Box 59"/>
            <p:cNvSpPr txBox="1">
              <a:spLocks noChangeArrowheads="1"/>
            </p:cNvSpPr>
            <p:nvPr/>
          </p:nvSpPr>
          <p:spPr bwMode="auto">
            <a:xfrm>
              <a:off x="1972" y="3242"/>
              <a:ext cx="18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Don’t use a calculator!</a:t>
              </a:r>
            </a:p>
          </p:txBody>
        </p:sp>
        <p:sp>
          <p:nvSpPr>
            <p:cNvPr id="5" name="Line 60"/>
            <p:cNvSpPr>
              <a:spLocks noChangeShapeType="1"/>
            </p:cNvSpPr>
            <p:nvPr/>
          </p:nvSpPr>
          <p:spPr bwMode="auto">
            <a:xfrm>
              <a:off x="2016" y="3504"/>
              <a:ext cx="1776" cy="0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aphicFrame>
        <p:nvGraphicFramePr>
          <p:cNvPr id="6" name="Group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114915"/>
              </p:ext>
            </p:extLst>
          </p:nvPr>
        </p:nvGraphicFramePr>
        <p:xfrm>
          <a:off x="1295400" y="1397000"/>
          <a:ext cx="6858000" cy="3175000"/>
        </p:xfrm>
        <a:graphic>
          <a:graphicData uri="http://schemas.openxmlformats.org/drawingml/2006/table">
            <a:tbl>
              <a:tblPr/>
              <a:tblGrid>
                <a:gridCol w="1600200"/>
                <a:gridCol w="1828800"/>
                <a:gridCol w="1714500"/>
                <a:gridCol w="1714500"/>
              </a:tblGrid>
              <a:tr h="1041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1AF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7" name="AutoShape 10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7550" y="5562600"/>
            <a:ext cx="1765300" cy="530225"/>
          </a:xfrm>
          <a:prstGeom prst="actionButtonBlank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Skip answer</a:t>
            </a:r>
          </a:p>
        </p:txBody>
      </p:sp>
      <p:sp>
        <p:nvSpPr>
          <p:cNvPr id="8" name="AutoShape 10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78750" y="5565775"/>
            <a:ext cx="1212850" cy="530225"/>
          </a:xfrm>
          <a:prstGeom prst="actionButtonBlank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2413814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Exercise – Convert …</a:t>
            </a:r>
          </a:p>
        </p:txBody>
      </p:sp>
      <p:graphicFrame>
        <p:nvGraphicFramePr>
          <p:cNvPr id="3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928065"/>
              </p:ext>
            </p:extLst>
          </p:nvPr>
        </p:nvGraphicFramePr>
        <p:xfrm>
          <a:off x="1295400" y="1397000"/>
          <a:ext cx="6858000" cy="3175000"/>
        </p:xfrm>
        <a:graphic>
          <a:graphicData uri="http://schemas.openxmlformats.org/drawingml/2006/table">
            <a:tbl>
              <a:tblPr/>
              <a:tblGrid>
                <a:gridCol w="1600200"/>
                <a:gridCol w="1828800"/>
                <a:gridCol w="1714500"/>
                <a:gridCol w="1714500"/>
              </a:tblGrid>
              <a:tr h="1041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111000011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1C3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110101111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1AF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44"/>
          <p:cNvSpPr>
            <a:spLocks noChangeArrowheads="1"/>
          </p:cNvSpPr>
          <p:nvPr/>
        </p:nvSpPr>
        <p:spPr bwMode="auto">
          <a:xfrm>
            <a:off x="4191000" y="5105400"/>
            <a:ext cx="762000" cy="762000"/>
          </a:xfrm>
          <a:prstGeom prst="smileyFace">
            <a:avLst>
              <a:gd name="adj" fmla="val 4653"/>
            </a:avLst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222250" y="893763"/>
            <a:ext cx="8699500" cy="3254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 anchor="ctr">
            <a:spAutoFit/>
          </a:bodyPr>
          <a:lstStyle/>
          <a:p>
            <a:pPr algn="ctr"/>
            <a:r>
              <a:rPr lang="en-US" sz="180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9415845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Common Powers (1 of 2)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Base 10</a:t>
            </a:r>
            <a:endParaRPr lang="en-US"/>
          </a:p>
        </p:txBody>
      </p:sp>
      <p:graphicFrame>
        <p:nvGraphicFramePr>
          <p:cNvPr id="4" name="Group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575583"/>
              </p:ext>
            </p:extLst>
          </p:nvPr>
        </p:nvGraphicFramePr>
        <p:xfrm>
          <a:off x="2819400" y="1828800"/>
          <a:ext cx="3505200" cy="4038603"/>
        </p:xfrm>
        <a:graphic>
          <a:graphicData uri="http://schemas.openxmlformats.org/drawingml/2006/table">
            <a:tbl>
              <a:tblPr/>
              <a:tblGrid>
                <a:gridCol w="800100"/>
                <a:gridCol w="1414463"/>
                <a:gridCol w="1290637"/>
              </a:tblGrid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Power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Preface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Symbol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-12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pico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-9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nano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-6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micro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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milli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kilo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mega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giga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tera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4759"/>
              </p:ext>
            </p:extLst>
          </p:nvPr>
        </p:nvGraphicFramePr>
        <p:xfrm>
          <a:off x="6324600" y="1828800"/>
          <a:ext cx="1752600" cy="4038603"/>
        </p:xfrm>
        <a:graphic>
          <a:graphicData uri="http://schemas.openxmlformats.org/drawingml/2006/table">
            <a:tbl>
              <a:tblPr/>
              <a:tblGrid>
                <a:gridCol w="1752600"/>
              </a:tblGrid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Value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.000000000001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.000000001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.000001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.001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1000000000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1000000000000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079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Quantities/Counting (2 of 3) </a:t>
            </a:r>
          </a:p>
        </p:txBody>
      </p:sp>
      <p:graphicFrame>
        <p:nvGraphicFramePr>
          <p:cNvPr id="5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520386"/>
              </p:ext>
            </p:extLst>
          </p:nvPr>
        </p:nvGraphicFramePr>
        <p:xfrm>
          <a:off x="2209800" y="1371600"/>
          <a:ext cx="4724400" cy="4553712"/>
        </p:xfrm>
        <a:graphic>
          <a:graphicData uri="http://schemas.openxmlformats.org/drawingml/2006/table">
            <a:tbl>
              <a:tblPr/>
              <a:tblGrid>
                <a:gridCol w="1371600"/>
                <a:gridCol w="1143000"/>
                <a:gridCol w="990600"/>
                <a:gridCol w="1219200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6478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Common Powers (2 of 2)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Base 2</a:t>
            </a:r>
            <a:endParaRPr lang="en-US"/>
          </a:p>
        </p:txBody>
      </p:sp>
      <p:graphicFrame>
        <p:nvGraphicFramePr>
          <p:cNvPr id="4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61194"/>
              </p:ext>
            </p:extLst>
          </p:nvPr>
        </p:nvGraphicFramePr>
        <p:xfrm>
          <a:off x="2781300" y="1828800"/>
          <a:ext cx="3543300" cy="1828801"/>
        </p:xfrm>
        <a:graphic>
          <a:graphicData uri="http://schemas.openxmlformats.org/drawingml/2006/table">
            <a:tbl>
              <a:tblPr/>
              <a:tblGrid>
                <a:gridCol w="808038"/>
                <a:gridCol w="1430337"/>
                <a:gridCol w="1304925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Power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Preface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Symbol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kilo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mega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Giga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445893"/>
              </p:ext>
            </p:extLst>
          </p:nvPr>
        </p:nvGraphicFramePr>
        <p:xfrm>
          <a:off x="6324600" y="1828800"/>
          <a:ext cx="1524000" cy="1828801"/>
        </p:xfrm>
        <a:graphic>
          <a:graphicData uri="http://schemas.openxmlformats.org/drawingml/2006/table">
            <a:tbl>
              <a:tblPr/>
              <a:tblGrid>
                <a:gridCol w="1524000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Value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1024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1048576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1073741824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110"/>
          <p:cNvSpPr txBox="1">
            <a:spLocks noChangeArrowheads="1"/>
          </p:cNvSpPr>
          <p:nvPr/>
        </p:nvSpPr>
        <p:spPr bwMode="auto">
          <a:xfrm>
            <a:off x="666750" y="4114800"/>
            <a:ext cx="71278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3200"/>
              <a:t>  What is the value of “k”, “M”, and “G”?</a:t>
            </a:r>
          </a:p>
        </p:txBody>
      </p:sp>
      <p:sp>
        <p:nvSpPr>
          <p:cNvPr id="7" name="Text Box 111"/>
          <p:cNvSpPr txBox="1">
            <a:spLocks noChangeArrowheads="1"/>
          </p:cNvSpPr>
          <p:nvPr/>
        </p:nvSpPr>
        <p:spPr bwMode="auto">
          <a:xfrm>
            <a:off x="685800" y="4648200"/>
            <a:ext cx="73088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3200"/>
              <a:t> In computing, particularly w.r.t. </a:t>
            </a:r>
            <a:r>
              <a:rPr lang="en-US" sz="3200" u="sng"/>
              <a:t>memory</a:t>
            </a:r>
            <a:r>
              <a:rPr lang="en-US" sz="3200"/>
              <a:t>,</a:t>
            </a:r>
            <a:br>
              <a:rPr lang="en-US" sz="3200"/>
            </a:br>
            <a:r>
              <a:rPr lang="en-US" sz="3200"/>
              <a:t>   the base-2 interpretation generally applies</a:t>
            </a:r>
          </a:p>
        </p:txBody>
      </p:sp>
    </p:spTree>
    <p:extLst>
      <p:ext uri="{BB962C8B-B14F-4D97-AF65-F5344CB8AC3E}">
        <p14:creationId xmlns:p14="http://schemas.microsoft.com/office/powerpoint/2010/main" val="33495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7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987425"/>
            <a:ext cx="42703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85800" y="2514600"/>
            <a:ext cx="8153400" cy="1576388"/>
            <a:chOff x="432" y="1584"/>
            <a:chExt cx="5136" cy="993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" y="2160"/>
              <a:ext cx="4733" cy="417"/>
            </a:xfrm>
            <a:prstGeom prst="rect">
              <a:avLst/>
            </a:pr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2" y="1584"/>
              <a:ext cx="2304" cy="192"/>
            </a:xfrm>
            <a:prstGeom prst="rect">
              <a:avLst/>
            </a:pr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432" y="1776"/>
              <a:ext cx="384" cy="384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688" y="1776"/>
              <a:ext cx="2880" cy="384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5486400" y="3962400"/>
            <a:ext cx="2667000" cy="1371600"/>
            <a:chOff x="3456" y="2496"/>
            <a:chExt cx="1680" cy="864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3936" y="30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Courier New" pitchFamily="49" charset="0"/>
                </a:rPr>
                <a:t>/ 2</a:t>
              </a:r>
              <a:r>
                <a:rPr lang="en-US" baseline="30000">
                  <a:latin typeface="Courier New" pitchFamily="49" charset="0"/>
                </a:rPr>
                <a:t>30</a:t>
              </a:r>
              <a:r>
                <a:rPr lang="en-US">
                  <a:latin typeface="Courier New" pitchFamily="49" charset="0"/>
                </a:rPr>
                <a:t> =</a:t>
              </a: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456" y="2496"/>
              <a:ext cx="432" cy="672"/>
            </a:xfrm>
            <a:custGeom>
              <a:avLst/>
              <a:gdLst>
                <a:gd name="T0" fmla="*/ 0 w 432"/>
                <a:gd name="T1" fmla="*/ 0 h 672"/>
                <a:gd name="T2" fmla="*/ 126 w 432"/>
                <a:gd name="T3" fmla="*/ 520 h 672"/>
                <a:gd name="T4" fmla="*/ 432 w 432"/>
                <a:gd name="T5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" h="672">
                  <a:moveTo>
                    <a:pt x="0" y="0"/>
                  </a:moveTo>
                  <a:cubicBezTo>
                    <a:pt x="21" y="87"/>
                    <a:pt x="54" y="408"/>
                    <a:pt x="126" y="520"/>
                  </a:cubicBezTo>
                  <a:cubicBezTo>
                    <a:pt x="198" y="632"/>
                    <a:pt x="368" y="640"/>
                    <a:pt x="432" y="672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848" y="2496"/>
              <a:ext cx="288" cy="672"/>
            </a:xfrm>
            <a:custGeom>
              <a:avLst/>
              <a:gdLst>
                <a:gd name="T0" fmla="*/ 0 w 288"/>
                <a:gd name="T1" fmla="*/ 672 h 672"/>
                <a:gd name="T2" fmla="*/ 225 w 288"/>
                <a:gd name="T3" fmla="*/ 415 h 672"/>
                <a:gd name="T4" fmla="*/ 288 w 288"/>
                <a:gd name="T5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672">
                  <a:moveTo>
                    <a:pt x="0" y="672"/>
                  </a:moveTo>
                  <a:cubicBezTo>
                    <a:pt x="37" y="629"/>
                    <a:pt x="177" y="527"/>
                    <a:pt x="225" y="415"/>
                  </a:cubicBezTo>
                  <a:cubicBezTo>
                    <a:pt x="273" y="303"/>
                    <a:pt x="275" y="86"/>
                    <a:pt x="288" y="0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105400" y="1109663"/>
            <a:ext cx="3429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In the lab…</a:t>
            </a:r>
            <a:br>
              <a:rPr lang="en-US" sz="1800"/>
            </a:br>
            <a:r>
              <a:rPr lang="en-US" sz="1800"/>
              <a:t>1. Double click on </a:t>
            </a:r>
            <a:r>
              <a:rPr lang="en-US" sz="1800" u="sng"/>
              <a:t>My Computer</a:t>
            </a:r>
            <a:r>
              <a:rPr lang="en-US" sz="1800"/>
              <a:t/>
            </a:r>
            <a:br>
              <a:rPr lang="en-US" sz="1800"/>
            </a:br>
            <a:r>
              <a:rPr lang="en-US" sz="1800"/>
              <a:t>2. Right click on </a:t>
            </a:r>
            <a:r>
              <a:rPr lang="en-US" sz="1800" u="sng"/>
              <a:t>C:</a:t>
            </a:r>
            <a:br>
              <a:rPr lang="en-US" sz="1800" u="sng"/>
            </a:br>
            <a:r>
              <a:rPr lang="en-US" sz="1800"/>
              <a:t>3. Click on </a:t>
            </a:r>
            <a:r>
              <a:rPr lang="en-US" sz="1800" u="sng"/>
              <a:t>Properties</a:t>
            </a:r>
          </a:p>
        </p:txBody>
      </p:sp>
    </p:spTree>
    <p:extLst>
      <p:ext uri="{BB962C8B-B14F-4D97-AF65-F5344CB8AC3E}">
        <p14:creationId xmlns:p14="http://schemas.microsoft.com/office/powerpoint/2010/main" val="14908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Exercise – Free Space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Determine the “free space” on all drives on a machine in the lab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248400" y="1592263"/>
            <a:ext cx="22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5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359679"/>
              </p:ext>
            </p:extLst>
          </p:nvPr>
        </p:nvGraphicFramePr>
        <p:xfrm>
          <a:off x="1676400" y="2625725"/>
          <a:ext cx="5867400" cy="2860676"/>
        </p:xfrm>
        <a:graphic>
          <a:graphicData uri="http://schemas.openxmlformats.org/drawingml/2006/table">
            <a:tbl>
              <a:tblPr/>
              <a:tblGrid>
                <a:gridCol w="1047750"/>
                <a:gridCol w="3141663"/>
                <a:gridCol w="1677987"/>
              </a:tblGrid>
              <a:tr h="40957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Drive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Free space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7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Bytes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5829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Review – multiplying powers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For common bases, add powers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08188" y="3937000"/>
            <a:ext cx="5126037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>
                <a:latin typeface="Courier New" pitchFamily="49" charset="0"/>
              </a:rPr>
              <a:t>2</a:t>
            </a:r>
            <a:r>
              <a:rPr lang="en-US" sz="2900" baseline="30000">
                <a:latin typeface="Courier New" pitchFamily="49" charset="0"/>
              </a:rPr>
              <a:t>6</a:t>
            </a:r>
            <a:r>
              <a:rPr lang="en-US" sz="2800">
                <a:latin typeface="Courier New" pitchFamily="49" charset="0"/>
              </a:rPr>
              <a:t> </a:t>
            </a:r>
            <a:r>
              <a:rPr lang="en-US" sz="2800">
                <a:latin typeface="Courier New" pitchFamily="49" charset="0"/>
                <a:sym typeface="Symbol" pitchFamily="18" charset="2"/>
              </a:rPr>
              <a:t></a:t>
            </a:r>
            <a:r>
              <a:rPr lang="en-US" sz="2800">
                <a:latin typeface="Courier New" pitchFamily="49" charset="0"/>
              </a:rPr>
              <a:t> 2</a:t>
            </a:r>
            <a:r>
              <a:rPr lang="en-US" sz="2900" baseline="30000">
                <a:latin typeface="Courier New" pitchFamily="49" charset="0"/>
              </a:rPr>
              <a:t>10</a:t>
            </a:r>
            <a:r>
              <a:rPr lang="en-US" sz="2800">
                <a:latin typeface="Courier New" pitchFamily="49" charset="0"/>
              </a:rPr>
              <a:t> = 2</a:t>
            </a:r>
            <a:r>
              <a:rPr lang="en-US" sz="2900" baseline="30000">
                <a:latin typeface="Courier New" pitchFamily="49" charset="0"/>
              </a:rPr>
              <a:t>16</a:t>
            </a:r>
            <a:r>
              <a:rPr lang="en-US" sz="2800">
                <a:latin typeface="Courier New" pitchFamily="49" charset="0"/>
              </a:rPr>
              <a:t> = 65,536</a:t>
            </a:r>
            <a:br>
              <a:rPr lang="en-US" sz="2800">
                <a:latin typeface="Courier New" pitchFamily="49" charset="0"/>
              </a:rPr>
            </a:br>
            <a:endParaRPr lang="en-US" sz="2800">
              <a:latin typeface="Courier New" pitchFamily="49" charset="0"/>
            </a:endParaRPr>
          </a:p>
          <a:p>
            <a:pPr algn="ctr">
              <a:lnSpc>
                <a:spcPct val="80000"/>
              </a:lnSpc>
            </a:pPr>
            <a:r>
              <a:rPr lang="en-US" sz="2800">
                <a:latin typeface="Courier New" pitchFamily="49" charset="0"/>
              </a:rPr>
              <a:t>or…</a:t>
            </a:r>
          </a:p>
          <a:p>
            <a:pPr algn="ctr">
              <a:lnSpc>
                <a:spcPct val="80000"/>
              </a:lnSpc>
            </a:pPr>
            <a:r>
              <a:rPr lang="en-US" sz="2800">
                <a:latin typeface="Courier New" pitchFamily="49" charset="0"/>
              </a:rPr>
              <a:t/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2</a:t>
            </a:r>
            <a:r>
              <a:rPr lang="en-US" sz="2900" baseline="30000">
                <a:latin typeface="Courier New" pitchFamily="49" charset="0"/>
              </a:rPr>
              <a:t>6</a:t>
            </a:r>
            <a:r>
              <a:rPr lang="en-US" sz="2800">
                <a:latin typeface="Courier New" pitchFamily="49" charset="0"/>
              </a:rPr>
              <a:t> </a:t>
            </a:r>
            <a:r>
              <a:rPr lang="en-US" sz="2800">
                <a:latin typeface="Courier New" pitchFamily="49" charset="0"/>
                <a:sym typeface="Symbol" pitchFamily="18" charset="2"/>
              </a:rPr>
              <a:t></a:t>
            </a:r>
            <a:r>
              <a:rPr lang="en-US" sz="2800">
                <a:latin typeface="Courier New" pitchFamily="49" charset="0"/>
              </a:rPr>
              <a:t> 2</a:t>
            </a:r>
            <a:r>
              <a:rPr lang="en-US" sz="2900" baseline="30000">
                <a:latin typeface="Courier New" pitchFamily="49" charset="0"/>
              </a:rPr>
              <a:t>10</a:t>
            </a:r>
            <a:r>
              <a:rPr lang="en-US" sz="2800">
                <a:latin typeface="Courier New" pitchFamily="49" charset="0"/>
              </a:rPr>
              <a:t> = 64 </a:t>
            </a:r>
            <a:r>
              <a:rPr lang="en-US" sz="2800">
                <a:latin typeface="Courier New" pitchFamily="49" charset="0"/>
                <a:sym typeface="Symbol" pitchFamily="18" charset="2"/>
              </a:rPr>
              <a:t></a:t>
            </a:r>
            <a:r>
              <a:rPr lang="en-US" sz="2800">
                <a:latin typeface="Courier New" pitchFamily="49" charset="0"/>
              </a:rPr>
              <a:t> 2</a:t>
            </a:r>
            <a:r>
              <a:rPr lang="en-US" sz="2900" baseline="30000">
                <a:latin typeface="Courier New" pitchFamily="49" charset="0"/>
              </a:rPr>
              <a:t>10</a:t>
            </a:r>
            <a:r>
              <a:rPr lang="en-US" sz="2800">
                <a:latin typeface="Courier New" pitchFamily="49" charset="0"/>
              </a:rPr>
              <a:t> = 64k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70238" y="2209800"/>
            <a:ext cx="2803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latin typeface="Courier New" pitchFamily="49" charset="0"/>
              </a:rPr>
              <a:t>a</a:t>
            </a:r>
            <a:r>
              <a:rPr lang="en-US" sz="2900" baseline="30000">
                <a:latin typeface="Courier New" pitchFamily="49" charset="0"/>
              </a:rPr>
              <a:t>b</a:t>
            </a:r>
            <a:r>
              <a:rPr lang="en-US" sz="2800">
                <a:latin typeface="Courier New" pitchFamily="49" charset="0"/>
              </a:rPr>
              <a:t> </a:t>
            </a:r>
            <a:r>
              <a:rPr lang="en-US" sz="2800">
                <a:latin typeface="Courier New" pitchFamily="49" charset="0"/>
                <a:sym typeface="Symbol" pitchFamily="18" charset="2"/>
              </a:rPr>
              <a:t></a:t>
            </a:r>
            <a:r>
              <a:rPr lang="en-US" sz="2800">
                <a:latin typeface="Courier New" pitchFamily="49" charset="0"/>
              </a:rPr>
              <a:t> a</a:t>
            </a:r>
            <a:r>
              <a:rPr lang="en-US" sz="2900" baseline="30000">
                <a:latin typeface="Courier New" pitchFamily="49" charset="0"/>
              </a:rPr>
              <a:t>c</a:t>
            </a:r>
            <a:r>
              <a:rPr lang="en-US" sz="2800">
                <a:latin typeface="Courier New" pitchFamily="49" charset="0"/>
              </a:rPr>
              <a:t> = a</a:t>
            </a:r>
            <a:r>
              <a:rPr lang="en-US" sz="2900" baseline="30000">
                <a:latin typeface="Courier New" pitchFamily="49" charset="0"/>
              </a:rPr>
              <a:t>b+c</a:t>
            </a:r>
          </a:p>
        </p:txBody>
      </p:sp>
    </p:spTree>
    <p:extLst>
      <p:ext uri="{BB962C8B-B14F-4D97-AF65-F5344CB8AC3E}">
        <p14:creationId xmlns:p14="http://schemas.microsoft.com/office/powerpoint/2010/main" val="34539996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Addition (1 of 2)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Two 1-bit values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pp. 36-38</a:t>
            </a:r>
          </a:p>
        </p:txBody>
      </p:sp>
      <p:graphicFrame>
        <p:nvGraphicFramePr>
          <p:cNvPr id="5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35007"/>
              </p:ext>
            </p:extLst>
          </p:nvPr>
        </p:nvGraphicFramePr>
        <p:xfrm>
          <a:off x="2324100" y="2514600"/>
          <a:ext cx="4495800" cy="2590800"/>
        </p:xfrm>
        <a:graphic>
          <a:graphicData uri="http://schemas.openxmlformats.org/drawingml/2006/table">
            <a:tbl>
              <a:tblPr/>
              <a:tblGrid>
                <a:gridCol w="1498600"/>
                <a:gridCol w="1498600"/>
                <a:gridCol w="1498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 +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7162800" y="4876800"/>
            <a:ext cx="1143000" cy="609600"/>
          </a:xfrm>
          <a:prstGeom prst="wedgeRoundRectCallout">
            <a:avLst>
              <a:gd name="adj1" fmla="val -109583"/>
              <a:gd name="adj2" fmla="val -55468"/>
              <a:gd name="adj3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/>
              <a:t>“two”</a:t>
            </a:r>
          </a:p>
        </p:txBody>
      </p:sp>
    </p:spTree>
    <p:extLst>
      <p:ext uri="{BB962C8B-B14F-4D97-AF65-F5344CB8AC3E}">
        <p14:creationId xmlns:p14="http://schemas.microsoft.com/office/powerpoint/2010/main" val="40359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Binary Addition (2 of 2)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Two </a:t>
            </a:r>
            <a:r>
              <a:rPr lang="en-US" i="1" smtClean="0"/>
              <a:t>n</a:t>
            </a:r>
            <a:r>
              <a:rPr lang="en-US" smtClean="0"/>
              <a:t>-bit values</a:t>
            </a:r>
          </a:p>
          <a:p>
            <a:pPr lvl="1"/>
            <a:r>
              <a:rPr lang="en-US" smtClean="0"/>
              <a:t>Add individual bits</a:t>
            </a:r>
          </a:p>
          <a:p>
            <a:pPr lvl="1"/>
            <a:r>
              <a:rPr lang="en-US" smtClean="0"/>
              <a:t>Propagate carries</a:t>
            </a:r>
          </a:p>
          <a:p>
            <a:pPr lvl="1"/>
            <a:r>
              <a:rPr lang="en-US" smtClean="0"/>
              <a:t>E.g.,</a:t>
            </a:r>
            <a:endParaRPr lang="en-US"/>
          </a:p>
        </p:txBody>
      </p:sp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2819400" y="3960813"/>
            <a:ext cx="365760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  10101     21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+ 11001   + 25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101110     46</a:t>
            </a:r>
          </a:p>
        </p:txBody>
      </p:sp>
      <p:sp>
        <p:nvSpPr>
          <p:cNvPr id="5" name="Line 32"/>
          <p:cNvSpPr>
            <a:spLocks noChangeShapeType="1"/>
          </p:cNvSpPr>
          <p:nvPr/>
        </p:nvSpPr>
        <p:spPr bwMode="auto">
          <a:xfrm>
            <a:off x="2971800" y="4799013"/>
            <a:ext cx="144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" name="Line 33"/>
          <p:cNvSpPr>
            <a:spLocks noChangeShapeType="1"/>
          </p:cNvSpPr>
          <p:nvPr/>
        </p:nvSpPr>
        <p:spPr bwMode="auto">
          <a:xfrm flipV="1">
            <a:off x="5029200" y="4799013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3962400" y="3776663"/>
            <a:ext cx="320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latin typeface="Courier New" pitchFamily="49" charset="0"/>
              </a:rPr>
              <a:t>1</a:t>
            </a:r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3048000" y="3776663"/>
            <a:ext cx="320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latin typeface="Courier New" pitchFamily="49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225902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Multiplication (1 of 3)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Decimal (just for fun)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pp. 39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733800" y="2514600"/>
            <a:ext cx="17526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   35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x 105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 175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000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35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3675</a:t>
            </a: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810000" y="3429000"/>
            <a:ext cx="10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810000" y="4648200"/>
            <a:ext cx="10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919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Multiplication (2 of 3)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Binary, two 1-bit values</a:t>
            </a:r>
            <a:endParaRPr lang="en-US"/>
          </a:p>
        </p:txBody>
      </p:sp>
      <p:graphicFrame>
        <p:nvGraphicFramePr>
          <p:cNvPr id="4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107910"/>
              </p:ext>
            </p:extLst>
          </p:nvPr>
        </p:nvGraphicFramePr>
        <p:xfrm>
          <a:off x="2324100" y="2514600"/>
          <a:ext cx="4495800" cy="2590800"/>
        </p:xfrm>
        <a:graphic>
          <a:graphicData uri="http://schemas.openxmlformats.org/drawingml/2006/table">
            <a:tbl>
              <a:tblPr/>
              <a:tblGrid>
                <a:gridCol w="1498600"/>
                <a:gridCol w="1498600"/>
                <a:gridCol w="1498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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8595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Multiplication (3 of 3)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Binary, two </a:t>
            </a:r>
            <a:r>
              <a:rPr lang="en-US" i="1" smtClean="0"/>
              <a:t>n</a:t>
            </a:r>
            <a:r>
              <a:rPr lang="en-US" smtClean="0"/>
              <a:t>-bit values</a:t>
            </a:r>
          </a:p>
          <a:p>
            <a:pPr lvl="1"/>
            <a:r>
              <a:rPr lang="en-US" smtClean="0"/>
              <a:t>As with decimal values</a:t>
            </a:r>
          </a:p>
          <a:p>
            <a:pPr lvl="1"/>
            <a:r>
              <a:rPr lang="en-US" smtClean="0"/>
              <a:t>E.g., </a:t>
            </a:r>
            <a:endParaRPr lang="en-US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3352800" y="2862263"/>
            <a:ext cx="3048000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    1110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 x 1011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   1110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  1110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 0000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 1110</a:t>
            </a:r>
            <a:br>
              <a:rPr lang="en-US" sz="2800">
                <a:latin typeface="Courier New" pitchFamily="49" charset="0"/>
              </a:rPr>
            </a:br>
            <a:r>
              <a:rPr lang="en-US" sz="2800">
                <a:latin typeface="Courier New" pitchFamily="49" charset="0"/>
              </a:rPr>
              <a:t>10011010</a:t>
            </a:r>
          </a:p>
        </p:txBody>
      </p:sp>
      <p:sp>
        <p:nvSpPr>
          <p:cNvPr id="5" name="Line 31"/>
          <p:cNvSpPr>
            <a:spLocks noChangeShapeType="1"/>
          </p:cNvSpPr>
          <p:nvPr/>
        </p:nvSpPr>
        <p:spPr bwMode="auto">
          <a:xfrm>
            <a:off x="3429000" y="3700463"/>
            <a:ext cx="1752600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" name="Line 32"/>
          <p:cNvSpPr>
            <a:spLocks noChangeShapeType="1"/>
          </p:cNvSpPr>
          <p:nvPr/>
        </p:nvSpPr>
        <p:spPr bwMode="auto">
          <a:xfrm>
            <a:off x="3429000" y="5453063"/>
            <a:ext cx="1752600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560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Fractions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Decimal to decimal (just for fun)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pp. 46-50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81200" y="2819400"/>
            <a:ext cx="55626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3.14 =&gt;	4 x 10</a:t>
            </a:r>
            <a:r>
              <a:rPr lang="en-US" baseline="30000">
                <a:latin typeface="Courier New" pitchFamily="49" charset="0"/>
              </a:rPr>
              <a:t>-2</a:t>
            </a:r>
            <a:r>
              <a:rPr lang="en-US">
                <a:latin typeface="Courier New" pitchFamily="49" charset="0"/>
              </a:rPr>
              <a:t> = 0.04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1 x 10</a:t>
            </a:r>
            <a:r>
              <a:rPr lang="en-US" baseline="30000">
                <a:latin typeface="Courier New" pitchFamily="49" charset="0"/>
              </a:rPr>
              <a:t>-1</a:t>
            </a:r>
            <a:r>
              <a:rPr lang="en-US">
                <a:latin typeface="Courier New" pitchFamily="49" charset="0"/>
              </a:rPr>
              <a:t> = 0.1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 		3 x 10</a:t>
            </a:r>
            <a:r>
              <a:rPr lang="en-US" baseline="30000">
                <a:latin typeface="Courier New" pitchFamily="49" charset="0"/>
              </a:rPr>
              <a:t>0</a:t>
            </a:r>
            <a:r>
              <a:rPr lang="en-US">
                <a:latin typeface="Courier New" pitchFamily="49" charset="0"/>
              </a:rPr>
              <a:t>  = 3</a:t>
            </a:r>
            <a:br>
              <a:rPr lang="en-US">
                <a:latin typeface="Courier New" pitchFamily="49" charset="0"/>
              </a:rPr>
            </a:br>
            <a:r>
              <a:rPr lang="en-US">
                <a:latin typeface="Courier New" pitchFamily="49" charset="0"/>
              </a:rPr>
              <a:t>		           3.14</a:t>
            </a: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5715000" y="39624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2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Quantities/Counting (3 of 3) </a:t>
            </a:r>
          </a:p>
        </p:txBody>
      </p:sp>
      <p:graphicFrame>
        <p:nvGraphicFramePr>
          <p:cNvPr id="7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951555"/>
              </p:ext>
            </p:extLst>
          </p:nvPr>
        </p:nvGraphicFramePr>
        <p:xfrm>
          <a:off x="2209800" y="1371600"/>
          <a:ext cx="4724400" cy="4553712"/>
        </p:xfrm>
        <a:graphic>
          <a:graphicData uri="http://schemas.openxmlformats.org/drawingml/2006/table">
            <a:tbl>
              <a:tblPr/>
              <a:tblGrid>
                <a:gridCol w="1371600"/>
                <a:gridCol w="1143000"/>
                <a:gridCol w="990600"/>
                <a:gridCol w="1219200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61"/>
          <p:cNvSpPr txBox="1">
            <a:spLocks noChangeArrowheads="1"/>
          </p:cNvSpPr>
          <p:nvPr/>
        </p:nvSpPr>
        <p:spPr bwMode="auto">
          <a:xfrm>
            <a:off x="7162800" y="5410200"/>
            <a:ext cx="66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29934639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 dirty="0"/>
              <a:t>Fractions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pp. 46-50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7800" y="2438400"/>
            <a:ext cx="61722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latin typeface="Courier New" pitchFamily="49" charset="0"/>
              </a:rPr>
              <a:t>10.1011 =&gt; 	1 x 2</a:t>
            </a:r>
            <a:r>
              <a:rPr lang="en-US" baseline="30000" dirty="0" smtClean="0">
                <a:latin typeface="Courier New" pitchFamily="49" charset="0"/>
              </a:rPr>
              <a:t>-4</a:t>
            </a:r>
            <a:r>
              <a:rPr lang="en-US" dirty="0" smtClean="0">
                <a:latin typeface="Courier New" pitchFamily="49" charset="0"/>
              </a:rPr>
              <a:t> = 0.0625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1 x 2</a:t>
            </a:r>
            <a:r>
              <a:rPr lang="en-US" baseline="30000" dirty="0" smtClean="0">
                <a:latin typeface="Courier New" pitchFamily="49" charset="0"/>
              </a:rPr>
              <a:t>-3</a:t>
            </a:r>
            <a:r>
              <a:rPr lang="en-US" dirty="0" smtClean="0">
                <a:latin typeface="Courier New" pitchFamily="49" charset="0"/>
              </a:rPr>
              <a:t> = 0.125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0 x 2</a:t>
            </a:r>
            <a:r>
              <a:rPr lang="en-US" baseline="30000" dirty="0" smtClean="0">
                <a:latin typeface="Courier New" pitchFamily="49" charset="0"/>
              </a:rPr>
              <a:t>-2</a:t>
            </a:r>
            <a:r>
              <a:rPr lang="en-US" dirty="0" smtClean="0">
                <a:latin typeface="Courier New" pitchFamily="49" charset="0"/>
              </a:rPr>
              <a:t> = 0.0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1 x 2</a:t>
            </a:r>
            <a:r>
              <a:rPr lang="en-US" baseline="30000" dirty="0" smtClean="0">
                <a:latin typeface="Courier New" pitchFamily="49" charset="0"/>
              </a:rPr>
              <a:t>-1</a:t>
            </a:r>
            <a:r>
              <a:rPr lang="en-US" dirty="0" smtClean="0">
                <a:latin typeface="Courier New" pitchFamily="49" charset="0"/>
              </a:rPr>
              <a:t> = 0.5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0 x 2</a:t>
            </a:r>
            <a:r>
              <a:rPr lang="en-US" baseline="30000" dirty="0" smtClean="0">
                <a:latin typeface="Courier New" pitchFamily="49" charset="0"/>
              </a:rPr>
              <a:t>0 </a:t>
            </a:r>
            <a:r>
              <a:rPr lang="en-US" dirty="0" smtClean="0">
                <a:latin typeface="Courier New" pitchFamily="49" charset="0"/>
              </a:rPr>
              <a:t> = 0.0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1 x 2</a:t>
            </a:r>
            <a:r>
              <a:rPr lang="en-US" baseline="30000" dirty="0" smtClean="0">
                <a:latin typeface="Courier New" pitchFamily="49" charset="0"/>
              </a:rPr>
              <a:t>1 </a:t>
            </a:r>
            <a:r>
              <a:rPr lang="en-US" dirty="0" smtClean="0">
                <a:latin typeface="Courier New" pitchFamily="49" charset="0"/>
              </a:rPr>
              <a:t> = 2.0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			         2.6875</a:t>
            </a:r>
            <a:endParaRPr lang="en-US" dirty="0">
              <a:latin typeface="Courier New" pitchFamily="49" charset="0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5867400" y="4648200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19477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Fractions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Decimal to binary</a:t>
            </a:r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p. 50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66800" y="2133600"/>
            <a:ext cx="148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urier New" pitchFamily="49" charset="0"/>
              </a:rPr>
              <a:t>3.14579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19800" y="1597025"/>
            <a:ext cx="1485900" cy="407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Courier New" pitchFamily="49" charset="0"/>
              </a:rPr>
              <a:t> .14579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0.29158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0.58316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1.16632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0.33264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0.66528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x     2</a:t>
            </a:r>
            <a:br>
              <a:rPr lang="en-US" sz="1800">
                <a:latin typeface="Courier New" pitchFamily="49" charset="0"/>
              </a:rPr>
            </a:br>
            <a:r>
              <a:rPr lang="en-US" sz="1800">
                <a:latin typeface="Courier New" pitchFamily="49" charset="0"/>
              </a:rPr>
              <a:t>1.33056</a:t>
            </a:r>
          </a:p>
          <a:p>
            <a:pPr>
              <a:spcBef>
                <a:spcPct val="50000"/>
              </a:spcBef>
            </a:pPr>
            <a:r>
              <a:rPr lang="en-US" sz="1800">
                <a:latin typeface="Courier New" pitchFamily="49" charset="0"/>
              </a:rPr>
              <a:t>etc.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6057900" y="2162175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6057900" y="2716213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6057900" y="3271838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6057900" y="3825875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6057900" y="43815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6057900" y="4937125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1524000" y="2514600"/>
            <a:ext cx="914400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1143000" y="2514600"/>
            <a:ext cx="228600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590800" y="1752600"/>
            <a:ext cx="3429000" cy="609600"/>
          </a:xfrm>
          <a:custGeom>
            <a:avLst/>
            <a:gdLst>
              <a:gd name="T0" fmla="*/ 0 w 2160"/>
              <a:gd name="T1" fmla="*/ 384 h 384"/>
              <a:gd name="T2" fmla="*/ 1440 w 2160"/>
              <a:gd name="T3" fmla="*/ 384 h 384"/>
              <a:gd name="T4" fmla="*/ 1632 w 2160"/>
              <a:gd name="T5" fmla="*/ 0 h 384"/>
              <a:gd name="T6" fmla="*/ 2160 w 2160"/>
              <a:gd name="T7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" h="384">
                <a:moveTo>
                  <a:pt x="0" y="384"/>
                </a:moveTo>
                <a:lnTo>
                  <a:pt x="1440" y="384"/>
                </a:lnTo>
                <a:lnTo>
                  <a:pt x="1632" y="0"/>
                </a:lnTo>
                <a:lnTo>
                  <a:pt x="2160" y="0"/>
                </a:lnTo>
              </a:path>
            </a:pathLst>
          </a:cu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990600" y="51816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latin typeface="Courier New" pitchFamily="49" charset="0"/>
              </a:rPr>
              <a:t>11.001001...</a:t>
            </a: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1219200" y="2590800"/>
            <a:ext cx="0" cy="2590800"/>
          </a:xfrm>
          <a:prstGeom prst="line">
            <a:avLst/>
          </a:pr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1676400" y="2286000"/>
            <a:ext cx="4343400" cy="2895600"/>
          </a:xfrm>
          <a:custGeom>
            <a:avLst/>
            <a:gdLst>
              <a:gd name="T0" fmla="*/ 2736 w 2736"/>
              <a:gd name="T1" fmla="*/ 0 h 1824"/>
              <a:gd name="T2" fmla="*/ 2304 w 2736"/>
              <a:gd name="T3" fmla="*/ 0 h 1824"/>
              <a:gd name="T4" fmla="*/ 2064 w 2736"/>
              <a:gd name="T5" fmla="*/ 432 h 1824"/>
              <a:gd name="T6" fmla="*/ 0 w 2736"/>
              <a:gd name="T7" fmla="*/ 432 h 1824"/>
              <a:gd name="T8" fmla="*/ 0 w 2736"/>
              <a:gd name="T9" fmla="*/ 1824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36" h="1824">
                <a:moveTo>
                  <a:pt x="2736" y="0"/>
                </a:moveTo>
                <a:lnTo>
                  <a:pt x="2304" y="0"/>
                </a:lnTo>
                <a:lnTo>
                  <a:pt x="2064" y="432"/>
                </a:lnTo>
                <a:lnTo>
                  <a:pt x="0" y="432"/>
                </a:lnTo>
                <a:lnTo>
                  <a:pt x="0" y="1824"/>
                </a:lnTo>
              </a:path>
            </a:pathLst>
          </a:cu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6105525" y="2209800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6105525" y="2759075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108700" y="3314700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6102350" y="3857625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102350" y="4406900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6102350" y="4959350"/>
            <a:ext cx="152400" cy="228600"/>
          </a:xfrm>
          <a:prstGeom prst="rect">
            <a:avLst/>
          </a:prstGeom>
          <a:noFill/>
          <a:ln w="190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2587625" y="4572000"/>
            <a:ext cx="3352800" cy="609600"/>
          </a:xfrm>
          <a:custGeom>
            <a:avLst/>
            <a:gdLst>
              <a:gd name="T0" fmla="*/ 2112 w 2112"/>
              <a:gd name="T1" fmla="*/ 336 h 384"/>
              <a:gd name="T2" fmla="*/ 1776 w 2112"/>
              <a:gd name="T3" fmla="*/ 336 h 384"/>
              <a:gd name="T4" fmla="*/ 1392 w 2112"/>
              <a:gd name="T5" fmla="*/ 0 h 384"/>
              <a:gd name="T6" fmla="*/ 0 w 2112"/>
              <a:gd name="T7" fmla="*/ 0 h 384"/>
              <a:gd name="T8" fmla="*/ 0 w 2112"/>
              <a:gd name="T9" fmla="*/ 38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2" h="384">
                <a:moveTo>
                  <a:pt x="2112" y="336"/>
                </a:moveTo>
                <a:lnTo>
                  <a:pt x="1776" y="336"/>
                </a:lnTo>
                <a:lnTo>
                  <a:pt x="1392" y="0"/>
                </a:lnTo>
                <a:lnTo>
                  <a:pt x="0" y="0"/>
                </a:lnTo>
                <a:lnTo>
                  <a:pt x="0" y="384"/>
                </a:lnTo>
              </a:path>
            </a:pathLst>
          </a:cu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659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Exercise – Convert ...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130550" y="4953000"/>
            <a:ext cx="2965450" cy="457200"/>
            <a:chOff x="1972" y="3242"/>
            <a:chExt cx="1868" cy="288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972" y="3242"/>
              <a:ext cx="18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Don’t use a calculator!</a:t>
              </a:r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2016" y="3504"/>
              <a:ext cx="1776" cy="0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aphicFrame>
        <p:nvGraphicFramePr>
          <p:cNvPr id="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963034"/>
              </p:ext>
            </p:extLst>
          </p:nvPr>
        </p:nvGraphicFramePr>
        <p:xfrm>
          <a:off x="609600" y="1600200"/>
          <a:ext cx="8153400" cy="3175000"/>
        </p:xfrm>
        <a:graphic>
          <a:graphicData uri="http://schemas.openxmlformats.org/drawingml/2006/table">
            <a:tbl>
              <a:tblPr/>
              <a:tblGrid>
                <a:gridCol w="1997075"/>
                <a:gridCol w="2765425"/>
                <a:gridCol w="1352550"/>
                <a:gridCol w="2038350"/>
              </a:tblGrid>
              <a:tr h="1041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29.8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101.1101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C.82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7" name="AutoShape 7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7550" y="5562600"/>
            <a:ext cx="1765300" cy="530225"/>
          </a:xfrm>
          <a:prstGeom prst="actionButtonBlank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Skip answer</a:t>
            </a:r>
          </a:p>
        </p:txBody>
      </p:sp>
      <p:sp>
        <p:nvSpPr>
          <p:cNvPr id="8" name="AutoShape 7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78750" y="5565775"/>
            <a:ext cx="1212850" cy="530225"/>
          </a:xfrm>
          <a:prstGeom prst="actionButtonBlank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7040478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Exercise – Convert …</a:t>
            </a:r>
          </a:p>
        </p:txBody>
      </p:sp>
      <p:graphicFrame>
        <p:nvGraphicFramePr>
          <p:cNvPr id="11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546625"/>
              </p:ext>
            </p:extLst>
          </p:nvPr>
        </p:nvGraphicFramePr>
        <p:xfrm>
          <a:off x="609600" y="1600200"/>
          <a:ext cx="8153400" cy="3175000"/>
        </p:xfrm>
        <a:graphic>
          <a:graphicData uri="http://schemas.openxmlformats.org/drawingml/2006/table">
            <a:tbl>
              <a:tblPr/>
              <a:tblGrid>
                <a:gridCol w="1997075"/>
                <a:gridCol w="2765425"/>
                <a:gridCol w="1352550"/>
                <a:gridCol w="2038350"/>
              </a:tblGrid>
              <a:tr h="1041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Hexa-</a:t>
                      </a:r>
                      <a:b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29.8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11101.110011…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35.63…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1D.CC…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5.8125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101.1101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3.109375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11.000111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3.1C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12.5078125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1100.10000010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14.404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C.82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12" name="AutoShape 48"/>
          <p:cNvSpPr>
            <a:spLocks noChangeArrowheads="1"/>
          </p:cNvSpPr>
          <p:nvPr/>
        </p:nvSpPr>
        <p:spPr bwMode="auto">
          <a:xfrm>
            <a:off x="4191000" y="5105400"/>
            <a:ext cx="762000" cy="762000"/>
          </a:xfrm>
          <a:prstGeom prst="smileyFace">
            <a:avLst>
              <a:gd name="adj" fmla="val 4653"/>
            </a:avLst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" name="AutoShape 51"/>
          <p:cNvSpPr>
            <a:spLocks noChangeArrowheads="1"/>
          </p:cNvSpPr>
          <p:nvPr/>
        </p:nvSpPr>
        <p:spPr bwMode="auto">
          <a:xfrm>
            <a:off x="222250" y="893763"/>
            <a:ext cx="8699500" cy="3254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 anchor="ctr">
            <a:spAutoFit/>
          </a:bodyPr>
          <a:lstStyle/>
          <a:p>
            <a:pPr algn="ctr"/>
            <a:r>
              <a:rPr lang="en-US" sz="180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33396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315913" y="312738"/>
            <a:ext cx="6781800" cy="2287587"/>
          </a:xfrm>
          <a:ln/>
        </p:spPr>
        <p:txBody>
          <a:bodyPr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dirty="0"/>
              <a:t>Digital Systems:</a:t>
            </a:r>
            <a:br>
              <a:rPr lang="en-US" sz="4800" dirty="0"/>
            </a:br>
            <a:r>
              <a:rPr lang="en-US" sz="4800" dirty="0"/>
              <a:t>Logic Gates and Boolean Algebra</a:t>
            </a:r>
          </a:p>
        </p:txBody>
      </p:sp>
    </p:spTree>
    <p:extLst>
      <p:ext uri="{BB962C8B-B14F-4D97-AF65-F5344CB8AC3E}">
        <p14:creationId xmlns:p14="http://schemas.microsoft.com/office/powerpoint/2010/main" val="41208677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/>
              <a:t>Objectives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783137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Perform the three basic logic operations.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Describe the operation of and construct the truth tables for the AND, NAND, OR, and NOR gates, and the NOT (INVERTER) circuit.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Draw timing diagrams for the various logic-circuit gates.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Write the Boolean expression for the logic gates and combinations of logic gates.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Implement logic circuits using basic AND, OR, and NOT gates.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Appreciate the potential of Boolean algebra to simplify complex logic circuits. </a:t>
            </a:r>
            <a:endParaRPr lang="en-US" sz="2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21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Objectives (cont’d)</a:t>
            </a:r>
            <a:r>
              <a:rPr lang="ar-SA">
                <a:cs typeface="Arial" charset="0"/>
              </a:rPr>
              <a:t>‏</a:t>
            </a:r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5138737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Use DeMorgan's theorems to simplify logic expressions.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Use either of the universal gates (NAND or NOR) to implement a circuit represented by a Boolean expression.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Explain the advantages of constructing a logic-circuit diagram using the alternate gate symbols versus the standard logic-gate symbols.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Describe the concept of active-LOW and active-HIGH logic symbols.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cs typeface="Arial" charset="0"/>
              </a:rPr>
              <a:t>Draw and interpret the IEEE/ANSI standard logic-gate symbols. </a:t>
            </a:r>
          </a:p>
          <a:p>
            <a:pPr>
              <a:spcBef>
                <a:spcPts val="650"/>
              </a:spcBef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1432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Boolean Constants and Variables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Boolean 0 and 1 do not represent actual numbers but instead represent the </a:t>
            </a:r>
            <a:r>
              <a:rPr lang="en-US" u="sng" smtClean="0"/>
              <a:t>state</a:t>
            </a:r>
            <a:r>
              <a:rPr lang="en-US" smtClean="0"/>
              <a:t>, or </a:t>
            </a:r>
            <a:r>
              <a:rPr lang="en-US" u="sng" smtClean="0"/>
              <a:t>logic level</a:t>
            </a:r>
            <a:r>
              <a:rPr lang="en-US" smtClean="0"/>
              <a:t>.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692275" y="3500438"/>
            <a:ext cx="6094413" cy="2922587"/>
            <a:chOff x="1066" y="2205"/>
            <a:chExt cx="3839" cy="1841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986" y="3740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Closed switch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066" y="3740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Open switch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986" y="3433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Yes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066" y="3433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No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986" y="3126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High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66" y="3126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Low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986" y="2819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On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066" y="2819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Off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986" y="2512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True</a:t>
              </a: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066" y="2512"/>
              <a:ext cx="1920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False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986" y="2205"/>
              <a:ext cx="1920" cy="307"/>
            </a:xfrm>
            <a:prstGeom prst="rect">
              <a:avLst/>
            </a:prstGeom>
            <a:solidFill>
              <a:srgbClr val="D8D8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Logic 1</a:t>
              </a: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66" y="2205"/>
              <a:ext cx="1920" cy="307"/>
            </a:xfrm>
            <a:prstGeom prst="rect">
              <a:avLst/>
            </a:prstGeom>
            <a:solidFill>
              <a:srgbClr val="D8D8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Logic 0</a:t>
              </a: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066" y="2205"/>
              <a:ext cx="192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1066" y="2512"/>
              <a:ext cx="384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1066" y="2819"/>
              <a:ext cx="384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1066" y="3126"/>
              <a:ext cx="384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1066" y="3433"/>
              <a:ext cx="384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1066" y="3740"/>
              <a:ext cx="3840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1066" y="4047"/>
              <a:ext cx="3840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1066" y="2205"/>
              <a:ext cx="1" cy="1842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2986" y="2205"/>
              <a:ext cx="1" cy="1842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906" y="2205"/>
              <a:ext cx="1" cy="1842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2986" y="2205"/>
              <a:ext cx="1920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6407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Three Basic Logic Operations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OR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AND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NOT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mtClean="0"/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236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Truth Tables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 truth table is a means for describing how a logic circuit’s output depends on the logic levels present at the circuit’s inputs.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331913" y="3429000"/>
            <a:ext cx="3732212" cy="2922588"/>
            <a:chOff x="839" y="2160"/>
            <a:chExt cx="2351" cy="1841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407" y="3695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623" y="3695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39" y="3695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07" y="3388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23" y="3388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839" y="3388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07" y="3081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623" y="3081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839" y="3081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407" y="2774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623" y="2774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39" y="2774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407" y="2467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623" y="2467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B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839" y="2467"/>
              <a:ext cx="78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A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407" y="2160"/>
              <a:ext cx="784" cy="307"/>
            </a:xfrm>
            <a:prstGeom prst="rect">
              <a:avLst/>
            </a:prstGeom>
            <a:solidFill>
              <a:srgbClr val="D8D8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Output</a:t>
              </a: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839" y="2160"/>
              <a:ext cx="1568" cy="307"/>
            </a:xfrm>
            <a:prstGeom prst="rect">
              <a:avLst/>
            </a:prstGeom>
            <a:solidFill>
              <a:srgbClr val="D8D8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>
                <a:spcBef>
                  <a:spcPts val="650"/>
                </a:spcBef>
                <a:buClr>
                  <a:srgbClr val="330066"/>
                </a:buClr>
                <a:buSzPct val="70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600">
                  <a:solidFill>
                    <a:srgbClr val="000000"/>
                  </a:solidFill>
                  <a:latin typeface="Arial" charset="0"/>
                </a:rPr>
                <a:t>Inputs</a:t>
              </a: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839" y="2160"/>
              <a:ext cx="235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839" y="2467"/>
              <a:ext cx="2352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839" y="2774"/>
              <a:ext cx="2352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839" y="3081"/>
              <a:ext cx="2352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839" y="3388"/>
              <a:ext cx="2352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839" y="3695"/>
              <a:ext cx="2352" cy="1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839" y="4002"/>
              <a:ext cx="235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839" y="2160"/>
              <a:ext cx="1" cy="1842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2407" y="2160"/>
              <a:ext cx="1" cy="1842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3191" y="2160"/>
              <a:ext cx="1" cy="1842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623" y="2467"/>
              <a:ext cx="1" cy="153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6248400" y="4572000"/>
            <a:ext cx="1143000" cy="609600"/>
          </a:xfrm>
          <a:prstGeom prst="rect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5638800" y="47244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5638800" y="50292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7391400" y="4876800"/>
            <a:ext cx="533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Text Box 36"/>
          <p:cNvSpPr txBox="1">
            <a:spLocks noChangeArrowheads="1"/>
          </p:cNvSpPr>
          <p:nvPr/>
        </p:nvSpPr>
        <p:spPr bwMode="auto">
          <a:xfrm>
            <a:off x="5410200" y="4267200"/>
            <a:ext cx="381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38" name="Text Box 37"/>
          <p:cNvSpPr txBox="1">
            <a:spLocks noChangeArrowheads="1"/>
          </p:cNvSpPr>
          <p:nvPr/>
        </p:nvSpPr>
        <p:spPr bwMode="auto">
          <a:xfrm>
            <a:off x="5410200" y="5105400"/>
            <a:ext cx="457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B</a:t>
            </a: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8001000" y="4648200"/>
            <a:ext cx="381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571362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Conversion Among Bases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The possibilities:</a:t>
            </a:r>
            <a:endParaRPr lang="en-US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5354638" y="4772025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1220788" y="25146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335588" y="25146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220788" y="467677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3733800" y="3076575"/>
            <a:ext cx="1676400" cy="1752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3733800" y="3076575"/>
            <a:ext cx="1676400" cy="1752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6629400" y="3381375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2438400" y="3305175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rot="5400000" flipV="1">
            <a:off x="4572000" y="2238375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rot="5400000" flipV="1">
            <a:off x="4572000" y="4448175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8001000" y="5805488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/>
              <a:t>pp. 40-46</a:t>
            </a:r>
          </a:p>
        </p:txBody>
      </p:sp>
    </p:spTree>
    <p:extLst>
      <p:ext uri="{BB962C8B-B14F-4D97-AF65-F5344CB8AC3E}">
        <p14:creationId xmlns:p14="http://schemas.microsoft.com/office/powerpoint/2010/main" val="28104902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OR Operation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Boolean expression for the OR operation:</a:t>
            </a:r>
            <a:br>
              <a:rPr lang="en-US" smtClean="0"/>
            </a:br>
            <a:r>
              <a:rPr lang="en-US" smtClean="0"/>
              <a:t>		x =A + B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The above expression is read as “x equals A OR B”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3-2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005263"/>
            <a:ext cx="580707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4711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OR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 OR gate is a gate that has two or more inputs and whose output is equal to the OR combination of the inputs.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3-3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005263"/>
            <a:ext cx="6456362" cy="255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7278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Example 3-1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Using an OR gate in an alarm system(refer to </a:t>
            </a:r>
            <a:r>
              <a:rPr lang="en-US" smtClean="0">
                <a:solidFill>
                  <a:srgbClr val="7E9CE8"/>
                </a:solidFill>
                <a:hlinkClick r:id="rId2"/>
              </a:rPr>
              <a:t>Fg03-04.ckt</a:t>
            </a:r>
            <a:r>
              <a:rPr lang="en-US" smtClean="0"/>
              <a:t>)</a:t>
            </a:r>
            <a:r>
              <a:rPr lang="ar-SA" smtClean="0">
                <a:cs typeface="Arial" charset="0"/>
              </a:rPr>
              <a:t>‏</a:t>
            </a: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141663"/>
            <a:ext cx="721201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0548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Example 3.2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Timing diagram (refer to </a:t>
            </a:r>
            <a:r>
              <a:rPr lang="en-US" smtClean="0">
                <a:solidFill>
                  <a:srgbClr val="7E9CE8"/>
                </a:solidFill>
                <a:hlinkClick r:id="rId2"/>
              </a:rPr>
              <a:t>Fg03-05.ckt</a:t>
            </a:r>
            <a:r>
              <a:rPr lang="en-US" smtClean="0"/>
              <a:t>)</a:t>
            </a:r>
            <a:r>
              <a:rPr lang="ar-SA" smtClean="0">
                <a:cs typeface="Arial" charset="0"/>
              </a:rPr>
              <a:t>‏</a:t>
            </a:r>
            <a:endParaRPr lang="en-US" smtClean="0"/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7129462" cy="402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5160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AND Operation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Boolean expression for the AND operation:</a:t>
            </a:r>
            <a:br>
              <a:rPr lang="en-US" smtClean="0"/>
            </a:br>
            <a:r>
              <a:rPr lang="en-US" smtClean="0"/>
              <a:t>		x =A  B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The above expression is read as “x equals A AND B”</a:t>
            </a:r>
          </a:p>
          <a:p>
            <a:pPr lvl="4"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203575" y="2420938"/>
            <a:ext cx="76200" cy="76200"/>
          </a:xfrm>
          <a:prstGeom prst="ellipse">
            <a:avLst/>
          </a:prstGeom>
          <a:solidFill>
            <a:srgbClr val="CC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89363"/>
            <a:ext cx="7056438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95400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AND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 AND gate is a gate that has two or more inputs and whose output is equal to the AND product of the inputs.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3-8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16338"/>
            <a:ext cx="7056437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41978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AND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 AND gate is a gate that has two or more inputs and whose output is equal to the AND product of the inputs.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3-8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16338"/>
            <a:ext cx="7056437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47058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AND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 AND gate is a gate that has two or more inputs and whose output is equal to the AND product of the inputs.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3-8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16338"/>
            <a:ext cx="7056437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27411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Timing Diagram for AND Gate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39913"/>
            <a:ext cx="8229600" cy="416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34053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NOT Operation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11188" y="1773238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The NOT operation is an unary operation, taking only one input variable.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Boolean expression for the NOT operation:</a:t>
            </a:r>
            <a:br>
              <a:rPr lang="en-US" sz="2600" smtClean="0"/>
            </a:br>
            <a:r>
              <a:rPr lang="en-US" sz="2600" smtClean="0"/>
              <a:t>x =  A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The above expression is read as “x equals the inverse of A”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Also known as inversion or complementation.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Can also be expressed as: A’ 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solidFill>
                  <a:srgbClr val="7E9CE8"/>
                </a:solidFill>
                <a:hlinkClick r:id="rId2"/>
              </a:rPr>
              <a:t>Figure 3-11</a:t>
            </a:r>
          </a:p>
          <a:p>
            <a:pPr>
              <a:spcBef>
                <a:spcPts val="650"/>
              </a:spcBef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943600" y="6019800"/>
            <a:ext cx="457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新細明體" pitchFamily="16" charset="-120"/>
              </a:defRPr>
            </a:lvl9pPr>
          </a:lstStyle>
          <a:p>
            <a:pPr>
              <a:spcBef>
                <a:spcPts val="1500"/>
              </a:spcBef>
            </a:pPr>
            <a:r>
              <a:rPr lang="en-US"/>
              <a:t>A</a:t>
            </a: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1692275" y="2997200"/>
            <a:ext cx="2159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057775"/>
            <a:ext cx="513556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4155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Quick Example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19200" y="2971800"/>
            <a:ext cx="6705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/>
              <a:t>25</a:t>
            </a:r>
            <a:r>
              <a:rPr lang="en-US" sz="4800" baseline="-25000"/>
              <a:t>10</a:t>
            </a:r>
            <a:r>
              <a:rPr lang="en-US" sz="4800"/>
              <a:t> = 11001</a:t>
            </a:r>
            <a:r>
              <a:rPr lang="en-US" sz="4800" baseline="-25000"/>
              <a:t>2</a:t>
            </a:r>
            <a:r>
              <a:rPr lang="en-US" sz="4800"/>
              <a:t> = 31</a:t>
            </a:r>
            <a:r>
              <a:rPr lang="en-US" sz="4800" baseline="-25000"/>
              <a:t>8</a:t>
            </a:r>
            <a:r>
              <a:rPr lang="en-US" sz="4800"/>
              <a:t> = 19</a:t>
            </a:r>
            <a:r>
              <a:rPr lang="en-US" sz="4800" baseline="-25000"/>
              <a:t>16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133600" y="4495800"/>
            <a:ext cx="1295400" cy="533400"/>
          </a:xfrm>
          <a:prstGeom prst="wedgeRoundRectCallout">
            <a:avLst>
              <a:gd name="adj1" fmla="val -40440"/>
              <a:gd name="adj2" fmla="val -165773"/>
              <a:gd name="adj3" fmla="val 16667"/>
            </a:avLst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/>
              <a:t>Base</a:t>
            </a:r>
          </a:p>
        </p:txBody>
      </p:sp>
    </p:spTree>
    <p:extLst>
      <p:ext uri="{BB962C8B-B14F-4D97-AF65-F5344CB8AC3E}">
        <p14:creationId xmlns:p14="http://schemas.microsoft.com/office/powerpoint/2010/main" val="9584857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NOT Circuit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Also known as inverter.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Always take a single input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Application: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284538"/>
            <a:ext cx="5761038" cy="325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814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Describing Logic Circuits Algebraically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Any logic circuits can be built from the three basic building blocks: OR, AND, NOT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Example 1: x = A B + C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Example 2: </a:t>
            </a:r>
            <a:r>
              <a:rPr lang="en-US" smtClean="0"/>
              <a:t>x = (A+B)C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Example 3: x = (A+B)</a:t>
            </a:r>
            <a:r>
              <a:rPr lang="ar-SA" smtClean="0">
                <a:cs typeface="Arial" charset="0"/>
              </a:rPr>
              <a:t>‏</a:t>
            </a:r>
            <a:endParaRPr lang="en-US" smtClean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Example 4: x = ABC(A+D)</a:t>
            </a:r>
            <a:r>
              <a:rPr lang="ar-SA" smtClean="0">
                <a:cs typeface="Arial" charset="0"/>
              </a:rPr>
              <a:t>‏</a:t>
            </a:r>
            <a:endParaRPr lang="en-US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3657600" y="3886200"/>
            <a:ext cx="762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3581400" y="4419600"/>
            <a:ext cx="228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572000" y="44196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2313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Examples 1,2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822960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356100"/>
            <a:ext cx="8688388" cy="250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27622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Examples 3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11475"/>
            <a:ext cx="8229600" cy="202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1609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Example 4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00213"/>
            <a:ext cx="7058025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89482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Evaluating Logic-Circuit Outputs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mtClean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x = ABC(A+D)</a:t>
            </a:r>
            <a:br>
              <a:rPr lang="en-US" smtClean="0"/>
            </a:br>
            <a:endParaRPr lang="en-US" smtClean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Determine the output x given A=0, B=1, C=1, D=1.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Can also determine output level from a diagram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1524000" y="2209800"/>
            <a:ext cx="228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2438400" y="2286000"/>
            <a:ext cx="762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0185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3.16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36838"/>
            <a:ext cx="86868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1881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Implementing Circuits from Boolean Expressions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We are not considering how to simplify the circuit in this chapter.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y = AC+BC’+A’BC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x = AB+B’C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x=(A+B)(B’+C)</a:t>
            </a:r>
            <a:r>
              <a:rPr lang="ar-SA" smtClean="0">
                <a:solidFill>
                  <a:srgbClr val="7E9CE8"/>
                </a:solidFill>
                <a:cs typeface="Arial" charset="0"/>
                <a:hlinkClick r:id="rId2"/>
              </a:rPr>
              <a:t>‏</a:t>
            </a:r>
            <a:endParaRPr lang="en-US">
              <a:solidFill>
                <a:srgbClr val="7E9C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0448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3.17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0213"/>
            <a:ext cx="6835775" cy="476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36469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3.18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86868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851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Decimal to Decimal (just for fun)</a:t>
            </a: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354638" y="4724400"/>
            <a:ext cx="2474912" cy="6286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Hexadecimal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220788" y="254952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Decimal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5588" y="2549525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Octal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220788" y="4711700"/>
            <a:ext cx="2513012" cy="666750"/>
          </a:xfrm>
          <a:prstGeom prst="ellipse">
            <a:avLst/>
          </a:prstGeom>
          <a:solidFill>
            <a:srgbClr val="FFCC6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Binary</a:t>
            </a:r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1905000" y="1447800"/>
            <a:ext cx="990600" cy="977900"/>
          </a:xfrm>
          <a:custGeom>
            <a:avLst/>
            <a:gdLst>
              <a:gd name="T0" fmla="*/ 240 w 624"/>
              <a:gd name="T1" fmla="*/ 616 h 616"/>
              <a:gd name="T2" fmla="*/ 192 w 624"/>
              <a:gd name="T3" fmla="*/ 88 h 616"/>
              <a:gd name="T4" fmla="*/ 576 w 624"/>
              <a:gd name="T5" fmla="*/ 88 h 616"/>
              <a:gd name="T6" fmla="*/ 480 w 624"/>
              <a:gd name="T7" fmla="*/ 616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4" h="616">
                <a:moveTo>
                  <a:pt x="240" y="616"/>
                </a:moveTo>
                <a:cubicBezTo>
                  <a:pt x="240" y="616"/>
                  <a:pt x="0" y="88"/>
                  <a:pt x="192" y="88"/>
                </a:cubicBezTo>
                <a:cubicBezTo>
                  <a:pt x="248" y="0"/>
                  <a:pt x="528" y="0"/>
                  <a:pt x="576" y="88"/>
                </a:cubicBezTo>
                <a:cubicBezTo>
                  <a:pt x="624" y="176"/>
                  <a:pt x="500" y="506"/>
                  <a:pt x="480" y="616"/>
                </a:cubicBezTo>
              </a:path>
            </a:pathLst>
          </a:cu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797800" y="5791200"/>
            <a:ext cx="1346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800"/>
              <a:t>Next slide…</a:t>
            </a:r>
          </a:p>
        </p:txBody>
      </p:sp>
    </p:spTree>
    <p:extLst>
      <p:ext uri="{BB962C8B-B14F-4D97-AF65-F5344CB8AC3E}">
        <p14:creationId xmlns:p14="http://schemas.microsoft.com/office/powerpoint/2010/main" val="9920039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NOR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39750" y="1700213"/>
            <a:ext cx="8001000" cy="4495800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Boolean expression for the NOR operation:</a:t>
            </a:r>
            <a:br>
              <a:rPr lang="en-US" smtClean="0"/>
            </a:br>
            <a:r>
              <a:rPr lang="en-US" smtClean="0"/>
              <a:t>x = A + B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3-20: timing </a:t>
            </a:r>
            <a:br>
              <a:rPr lang="en-US" smtClean="0">
                <a:solidFill>
                  <a:srgbClr val="7E9CE8"/>
                </a:solidFill>
                <a:hlinkClick r:id="rId2"/>
              </a:rPr>
            </a:br>
            <a:r>
              <a:rPr lang="en-US" smtClean="0">
                <a:solidFill>
                  <a:srgbClr val="7E9CE8"/>
                </a:solidFill>
                <a:hlinkClick r:id="rId2"/>
              </a:rPr>
              <a:t>diagram</a:t>
            </a:r>
            <a:endParaRPr lang="en-US">
              <a:solidFill>
                <a:srgbClr val="7E9CE8"/>
              </a:solidFill>
              <a:hlinkClick r:id="rId2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1600200" y="22098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420938"/>
            <a:ext cx="3757612" cy="443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7627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3.20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16200"/>
            <a:ext cx="8507413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48969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NAND Gate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Boolean expression for the NAND operation:</a:t>
            </a:r>
            <a:br>
              <a:rPr lang="en-US" smtClean="0"/>
            </a:br>
            <a:r>
              <a:rPr lang="en-US" smtClean="0"/>
              <a:t>x = A B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>
                <a:solidFill>
                  <a:srgbClr val="7E9CE8"/>
                </a:solidFill>
                <a:hlinkClick r:id="rId2"/>
              </a:rPr>
              <a:t>Figure 3-23: timing diagram</a:t>
            </a:r>
          </a:p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1524000" y="2209800"/>
            <a:ext cx="533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500438"/>
            <a:ext cx="6959600" cy="312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57109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3.23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43188"/>
            <a:ext cx="8229600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4266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Boolean Theorems (Single-Variable)</a:t>
            </a:r>
            <a:r>
              <a:rPr lang="ar-SA">
                <a:cs typeface="Arial" charset="0"/>
              </a:rPr>
              <a:t>‏</a:t>
            </a:r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x* 0 =0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x* 1 =x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x*x=x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x*x’=0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x+0=x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x+1=1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x+x=x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x+x’=1</a:t>
            </a:r>
            <a:endParaRPr lang="en-US" sz="26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125538"/>
            <a:ext cx="3546475" cy="538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000140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Boolean Theorems (Multivariable)</a:t>
            </a:r>
            <a:r>
              <a:rPr lang="ar-SA">
                <a:cs typeface="Arial" charset="0"/>
              </a:rPr>
              <a:t>‏</a:t>
            </a:r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x+y = y+x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x*y = y*x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x+(y+z) = (x+y)+z=x+y+z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x(yz)=(xy)z=xyz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x(y+z)=xy+xz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/>
              <a:t>(w+x)(y+z)=wy+xy+wz+xz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solidFill>
                  <a:srgbClr val="CC0000"/>
                </a:solidFill>
              </a:rPr>
              <a:t>x+xy=x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solidFill>
                  <a:srgbClr val="CC0000"/>
                </a:solidFill>
              </a:rPr>
              <a:t>x+x’y=x+y</a:t>
            </a:r>
          </a:p>
          <a:p>
            <a:pPr>
              <a:spcBef>
                <a:spcPts val="65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600" smtClean="0">
                <a:solidFill>
                  <a:srgbClr val="CC0000"/>
                </a:solidFill>
              </a:rPr>
              <a:t>x’+xy=x’+y</a:t>
            </a:r>
            <a:endParaRPr lang="en-US" sz="260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1962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DeMorgan’s Theorems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905000"/>
            <a:ext cx="8001000" cy="4572000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(x+y)’=x’y’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Implications and alternative symbol for NOR function (Figure 3-26)</a:t>
            </a:r>
            <a:r>
              <a:rPr lang="ar-SA" smtClean="0">
                <a:cs typeface="Arial" charset="0"/>
              </a:rPr>
              <a:t>‏</a:t>
            </a:r>
            <a:endParaRPr lang="en-US" smtClean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(xy)’=x’+y’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Implications and alternative symbol for NAND function (Figure 3-27)</a:t>
            </a:r>
            <a:r>
              <a:rPr lang="ar-SA" smtClean="0">
                <a:cs typeface="Arial" charset="0"/>
              </a:rPr>
              <a:t>‏</a:t>
            </a:r>
            <a:endParaRPr lang="en-US" smtClean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Example 3-17: </a:t>
            </a:r>
            <a:r>
              <a:rPr lang="en-US" smtClean="0">
                <a:solidFill>
                  <a:srgbClr val="7E9CE8"/>
                </a:solidFill>
                <a:hlinkClick r:id="rId2"/>
              </a:rPr>
              <a:t>Figure 3-28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Extension to N variables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779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3.26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8229600" cy="373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26755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Figure 3.27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24063"/>
            <a:ext cx="8229600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79672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543800" cy="12954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Universality of NAND Gates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mtClean="0"/>
              <a:t> </a:t>
            </a:r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8353425" cy="390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275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4838</Words>
  <Application>Microsoft Office PowerPoint</Application>
  <PresentationFormat>Custom</PresentationFormat>
  <Paragraphs>1520</Paragraphs>
  <Slides>254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254</vt:i4>
      </vt:variant>
    </vt:vector>
  </HeadingPairs>
  <TitlesOfParts>
    <vt:vector size="256" baseType="lpstr">
      <vt:lpstr>Office Theme</vt:lpstr>
      <vt:lpstr>Bitmap Image</vt:lpstr>
      <vt:lpstr>Digital Logic Design</vt:lpstr>
      <vt:lpstr>PowerPoint Presentation</vt:lpstr>
      <vt:lpstr>PowerPoint Presentation</vt:lpstr>
      <vt:lpstr>Quantities/Counting (1 of 3)</vt:lpstr>
      <vt:lpstr>Quantities/Counting (2 of 3) </vt:lpstr>
      <vt:lpstr>Quantities/Counting (3 of 3) </vt:lpstr>
      <vt:lpstr>Conversion Among Bases</vt:lpstr>
      <vt:lpstr>Quick Example</vt:lpstr>
      <vt:lpstr>Decimal to Decimal (just for fun)</vt:lpstr>
      <vt:lpstr>PowerPoint Presentation</vt:lpstr>
      <vt:lpstr>Binary to Decimal</vt:lpstr>
      <vt:lpstr>Binary to Decimal</vt:lpstr>
      <vt:lpstr>Example</vt:lpstr>
      <vt:lpstr>Octal to Decimal</vt:lpstr>
      <vt:lpstr>Octal to Decimal</vt:lpstr>
      <vt:lpstr>Example</vt:lpstr>
      <vt:lpstr>Hexadecimal to Decimal</vt:lpstr>
      <vt:lpstr>Hexadecimal to Decimal</vt:lpstr>
      <vt:lpstr>PowerPoint Presentation</vt:lpstr>
      <vt:lpstr>Decimal to Binary</vt:lpstr>
      <vt:lpstr>Decimal to Binary</vt:lpstr>
      <vt:lpstr>Example</vt:lpstr>
      <vt:lpstr>Octal to Binary</vt:lpstr>
      <vt:lpstr>Octal to Binary</vt:lpstr>
      <vt:lpstr>Example</vt:lpstr>
      <vt:lpstr>Hexadecimal to Binary</vt:lpstr>
      <vt:lpstr>Hexadecimal to Binary</vt:lpstr>
      <vt:lpstr>Example</vt:lpstr>
      <vt:lpstr>Decimal to Octal</vt:lpstr>
      <vt:lpstr>Decimal to Octal</vt:lpstr>
      <vt:lpstr>Example</vt:lpstr>
      <vt:lpstr>Decimal to Hexadecimal</vt:lpstr>
      <vt:lpstr>Decimal to Hexadecimal</vt:lpstr>
      <vt:lpstr>Example</vt:lpstr>
      <vt:lpstr>Binary to Octal</vt:lpstr>
      <vt:lpstr>Binary to Octal</vt:lpstr>
      <vt:lpstr>Example</vt:lpstr>
      <vt:lpstr>Binary to Hexadecimal</vt:lpstr>
      <vt:lpstr>Binary to Hexadecimal</vt:lpstr>
      <vt:lpstr>Example</vt:lpstr>
      <vt:lpstr>Octal to Hexadecimal</vt:lpstr>
      <vt:lpstr>Octal to Hexadecimal</vt:lpstr>
      <vt:lpstr>Example</vt:lpstr>
      <vt:lpstr>Hexadecimal to Octal</vt:lpstr>
      <vt:lpstr>Hexadecimal to Octal</vt:lpstr>
      <vt:lpstr>Example</vt:lpstr>
      <vt:lpstr>Exercise – Convert ...</vt:lpstr>
      <vt:lpstr>Exercise – Convert …</vt:lpstr>
      <vt:lpstr>Common Powers (1 of 2)</vt:lpstr>
      <vt:lpstr>Common Powers (2 of 2)</vt:lpstr>
      <vt:lpstr>Example</vt:lpstr>
      <vt:lpstr>Exercise – Free Space</vt:lpstr>
      <vt:lpstr>Review – multiplying powers</vt:lpstr>
      <vt:lpstr>Binary Addition (1 of 2)</vt:lpstr>
      <vt:lpstr>Binary Addition (2 of 2)</vt:lpstr>
      <vt:lpstr>Multiplication (1 of 3)</vt:lpstr>
      <vt:lpstr>Multiplication (2 of 3)</vt:lpstr>
      <vt:lpstr>Multiplication (3 of 3)</vt:lpstr>
      <vt:lpstr>Fractions</vt:lpstr>
      <vt:lpstr>Fractions</vt:lpstr>
      <vt:lpstr>Fractions</vt:lpstr>
      <vt:lpstr>Exercise – Convert ...</vt:lpstr>
      <vt:lpstr>Exercise – Convert …</vt:lpstr>
      <vt:lpstr>Digital Systems: Logic Gates and Boolean Algebra</vt:lpstr>
      <vt:lpstr>Objectives</vt:lpstr>
      <vt:lpstr>Objectives (cont’d)‏</vt:lpstr>
      <vt:lpstr>Boolean Constants and Variables</vt:lpstr>
      <vt:lpstr>Three Basic Logic Operations</vt:lpstr>
      <vt:lpstr>Truth Tables</vt:lpstr>
      <vt:lpstr>OR Operation</vt:lpstr>
      <vt:lpstr>OR Gate</vt:lpstr>
      <vt:lpstr>Example 3-1</vt:lpstr>
      <vt:lpstr>Example 3.2</vt:lpstr>
      <vt:lpstr>AND Operation</vt:lpstr>
      <vt:lpstr>AND Gate</vt:lpstr>
      <vt:lpstr>AND Gate</vt:lpstr>
      <vt:lpstr>AND Gate</vt:lpstr>
      <vt:lpstr>Timing Diagram for AND Gate</vt:lpstr>
      <vt:lpstr>NOT Operation</vt:lpstr>
      <vt:lpstr>NOT Circuit</vt:lpstr>
      <vt:lpstr>Describing Logic Circuits Algebraically</vt:lpstr>
      <vt:lpstr>Examples 1,2</vt:lpstr>
      <vt:lpstr>Examples 3</vt:lpstr>
      <vt:lpstr>Example 4</vt:lpstr>
      <vt:lpstr>Evaluating Logic-Circuit Outputs</vt:lpstr>
      <vt:lpstr>Figure 3.16</vt:lpstr>
      <vt:lpstr>Implementing Circuits from Boolean Expressions</vt:lpstr>
      <vt:lpstr>Figure 3.17</vt:lpstr>
      <vt:lpstr>Figure 3.18</vt:lpstr>
      <vt:lpstr>NOR Gate</vt:lpstr>
      <vt:lpstr>Figure 3.20</vt:lpstr>
      <vt:lpstr>NAND Gate</vt:lpstr>
      <vt:lpstr>Figure 3.23</vt:lpstr>
      <vt:lpstr>Boolean Theorems (Single-Variable)‏</vt:lpstr>
      <vt:lpstr>Boolean Theorems (Multivariable)‏</vt:lpstr>
      <vt:lpstr>DeMorgan’s Theorems</vt:lpstr>
      <vt:lpstr>Figure 3.26</vt:lpstr>
      <vt:lpstr>Figure 3.27</vt:lpstr>
      <vt:lpstr>Universality of NAND Gates</vt:lpstr>
      <vt:lpstr>Universality of NOR Gates</vt:lpstr>
      <vt:lpstr>Available ICs</vt:lpstr>
      <vt:lpstr>Alternate Logic Symbols</vt:lpstr>
      <vt:lpstr>Alternate Logic-Gate Representation</vt:lpstr>
      <vt:lpstr>Logic Symbol Interpretation</vt:lpstr>
      <vt:lpstr>Figure 3.34</vt:lpstr>
      <vt:lpstr>Figure 3.35</vt:lpstr>
      <vt:lpstr>Which Gate Representation to Use?</vt:lpstr>
      <vt:lpstr>Figure 3.36</vt:lpstr>
      <vt:lpstr>IEEE Standard Logic Symbols</vt:lpstr>
      <vt:lpstr>Combinational Logic</vt:lpstr>
      <vt:lpstr>4-2. Analysis procedure</vt:lpstr>
      <vt:lpstr>4-2. Analysis procedure</vt:lpstr>
      <vt:lpstr>Example</vt:lpstr>
      <vt:lpstr>Derive truth table from logic diagram</vt:lpstr>
      <vt:lpstr>4-3. Design procedure</vt:lpstr>
      <vt:lpstr>Karnaugh map</vt:lpstr>
      <vt:lpstr>Circuit implementation</vt:lpstr>
      <vt:lpstr>4-4. Binary Adder-Subtractor</vt:lpstr>
      <vt:lpstr>Implementation of Half-Adder</vt:lpstr>
      <vt:lpstr>Full-Adder</vt:lpstr>
      <vt:lpstr>Simplified  Expressions</vt:lpstr>
      <vt:lpstr>Full adder implemented in SOP</vt:lpstr>
      <vt:lpstr>Another implementation</vt:lpstr>
      <vt:lpstr>Binary adder</vt:lpstr>
      <vt:lpstr>Carry Propagation</vt:lpstr>
      <vt:lpstr>Carry Propagation</vt:lpstr>
      <vt:lpstr>Boolean functions</vt:lpstr>
      <vt:lpstr>Logic diagram of  carry look-ahead generator</vt:lpstr>
      <vt:lpstr>4-bit adder with carry lookahead</vt:lpstr>
      <vt:lpstr>Binary subtractor</vt:lpstr>
      <vt:lpstr>Overflow</vt:lpstr>
      <vt:lpstr>Overflow on signed and unsigned</vt:lpstr>
      <vt:lpstr>4-5 Decimal adder</vt:lpstr>
      <vt:lpstr>Rules of BCD adder</vt:lpstr>
      <vt:lpstr>Implementation of BCD adder</vt:lpstr>
      <vt:lpstr>4-6. Binary multiplier</vt:lpstr>
      <vt:lpstr>PowerPoint Presentation</vt:lpstr>
      <vt:lpstr>4-bit by 3-bit binary multiplier</vt:lpstr>
      <vt:lpstr>4-7. Magnitude comparator</vt:lpstr>
      <vt:lpstr>Magnitude comparator</vt:lpstr>
      <vt:lpstr>4-8. Decoders</vt:lpstr>
      <vt:lpstr>Implementation and truth table</vt:lpstr>
      <vt:lpstr>Decoder with enable input</vt:lpstr>
      <vt:lpstr>Demultiplexer</vt:lpstr>
      <vt:lpstr>3-to-8 decoder with enable implement the 4-to-16 decoder</vt:lpstr>
      <vt:lpstr>Implementation of a Full Adder with a Decoder</vt:lpstr>
      <vt:lpstr>4-9. Encoders</vt:lpstr>
      <vt:lpstr>Priority encoder</vt:lpstr>
      <vt:lpstr>Priority encoder</vt:lpstr>
      <vt:lpstr>4-input priority encoder</vt:lpstr>
      <vt:lpstr>4-10. Multiplexers</vt:lpstr>
      <vt:lpstr>4-to-1 Line Multiplexer</vt:lpstr>
      <vt:lpstr>Quadruple 2-to-1 Line Multiplexer</vt:lpstr>
      <vt:lpstr>Boolean function implementation</vt:lpstr>
      <vt:lpstr>4-input function with a multiplexer</vt:lpstr>
      <vt:lpstr>Three-State Gates</vt:lpstr>
      <vt:lpstr>Sequential logic circuits </vt:lpstr>
      <vt:lpstr>Outline</vt:lpstr>
      <vt:lpstr>Sequential logic circuits</vt:lpstr>
      <vt:lpstr>Sequential logic circuits</vt:lpstr>
      <vt:lpstr>Sequential Circuit Models </vt:lpstr>
      <vt:lpstr>PowerPoint Presentation</vt:lpstr>
      <vt:lpstr>Sequential Circuit Models</vt:lpstr>
      <vt:lpstr>Memory Devices</vt:lpstr>
      <vt:lpstr>PowerPoint Presentation</vt:lpstr>
      <vt:lpstr>Latch and Flip-Flop Devices</vt:lpstr>
      <vt:lpstr>Inverter Chains</vt:lpstr>
      <vt:lpstr>Latches</vt:lpstr>
      <vt:lpstr>PowerPoint Presentation</vt:lpstr>
      <vt:lpstr>PowerPoint Presentation</vt:lpstr>
      <vt:lpstr>PowerPoint Presentation</vt:lpstr>
      <vt:lpstr>RS Latch excitation table </vt:lpstr>
      <vt:lpstr>PowerPoint Presentation</vt:lpstr>
      <vt:lpstr>State, Clock, Setup Time, and Hold Time</vt:lpstr>
      <vt:lpstr>Timing Diagram of RS-Latch </vt:lpstr>
      <vt:lpstr>JK Latch</vt:lpstr>
      <vt:lpstr>Level-Sensitive Latches </vt:lpstr>
      <vt:lpstr>RS Latch with Enable</vt:lpstr>
      <vt:lpstr>D Latch</vt:lpstr>
      <vt:lpstr>Flip-Flops </vt:lpstr>
      <vt:lpstr>T (Toggle) flip-flop </vt:lpstr>
      <vt:lpstr>Master Slave Flip-Flops </vt:lpstr>
      <vt:lpstr>Master-Slave JK Flip-Flops </vt:lpstr>
      <vt:lpstr>PowerPoint Presentation</vt:lpstr>
      <vt:lpstr>Positive Edge-Triggered  Flip-Flops </vt:lpstr>
      <vt:lpstr>PowerPoint Presentation</vt:lpstr>
      <vt:lpstr>PowerPoint Presentation</vt:lpstr>
      <vt:lpstr>Positive Edge-Triggered Timing</vt:lpstr>
      <vt:lpstr>PowerPoint Presentation</vt:lpstr>
      <vt:lpstr>Exercises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This PC</dc:creator>
  <cp:lastModifiedBy>ghaith</cp:lastModifiedBy>
  <cp:revision>26</cp:revision>
  <dcterms:created xsi:type="dcterms:W3CDTF">2016-10-11T06:14:10Z</dcterms:created>
  <dcterms:modified xsi:type="dcterms:W3CDTF">2016-12-13T04:53:00Z</dcterms:modified>
</cp:coreProperties>
</file>