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09" r:id="rId61"/>
    <p:sldId id="310" r:id="rId62"/>
    <p:sldId id="311" r:id="rId63"/>
    <p:sldId id="312" r:id="rId64"/>
    <p:sldId id="313" r:id="rId65"/>
    <p:sldId id="314" r:id="rId66"/>
    <p:sldId id="322" r:id="rId67"/>
    <p:sldId id="323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24" r:id="rId7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29" autoAdjust="0"/>
  </p:normalViewPr>
  <p:slideViewPr>
    <p:cSldViewPr>
      <p:cViewPr varScale="1">
        <p:scale>
          <a:sx n="85" d="100"/>
          <a:sy n="85" d="100"/>
        </p:scale>
        <p:origin x="-7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36F7D-1BC8-456E-9ECD-0A95B34C3D89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0977C-2790-47AF-A5ED-3221CE36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578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36F7D-1BC8-456E-9ECD-0A95B34C3D89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0977C-2790-47AF-A5ED-3221CE36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810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36F7D-1BC8-456E-9ECD-0A95B34C3D89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0977C-2790-47AF-A5ED-3221CE36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872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36F7D-1BC8-456E-9ECD-0A95B34C3D89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0977C-2790-47AF-A5ED-3221CE36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610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36F7D-1BC8-456E-9ECD-0A95B34C3D89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0977C-2790-47AF-A5ED-3221CE36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54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36F7D-1BC8-456E-9ECD-0A95B34C3D89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0977C-2790-47AF-A5ED-3221CE36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62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36F7D-1BC8-456E-9ECD-0A95B34C3D89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0977C-2790-47AF-A5ED-3221CE36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384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36F7D-1BC8-456E-9ECD-0A95B34C3D89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0977C-2790-47AF-A5ED-3221CE36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308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36F7D-1BC8-456E-9ECD-0A95B34C3D89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0977C-2790-47AF-A5ED-3221CE36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505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36F7D-1BC8-456E-9ECD-0A95B34C3D89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0977C-2790-47AF-A5ED-3221CE36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434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36F7D-1BC8-456E-9ECD-0A95B34C3D89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0977C-2790-47AF-A5ED-3221CE36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101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36F7D-1BC8-456E-9ECD-0A95B34C3D89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0977C-2790-47AF-A5ED-3221CE36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739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914400" y="1456426"/>
            <a:ext cx="76200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ar-IQ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7853" y="1524000"/>
            <a:ext cx="7735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LECH. NO. 1 : </a:t>
            </a:r>
            <a:r>
              <a:rPr lang="en-US" sz="2000" b="1" dirty="0" smtClean="0"/>
              <a:t> DEFINITION AND EVOLUTION LEVELS OF MECHATRONICS</a:t>
            </a:r>
            <a:endParaRPr lang="en-US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90600" y="2057400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MECHATRONICS MAY BE DEFINED AS FOLLOWS:</a:t>
            </a:r>
            <a:endParaRPr lang="en-US" sz="2000" b="1" u="sng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2590800"/>
            <a:ext cx="7734300" cy="390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87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447800"/>
            <a:ext cx="8701779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715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447800" y="1371607"/>
            <a:ext cx="5971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LECH. 3:</a:t>
            </a:r>
            <a:r>
              <a:rPr lang="en-US" sz="2000" b="1" dirty="0" smtClean="0"/>
              <a:t> COMPONENTS OF A MECHATRONIC SYSTEMS</a:t>
            </a:r>
            <a:endParaRPr lang="en-US" sz="2000" b="1" u="sng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133" y="1812732"/>
            <a:ext cx="5529262" cy="5045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13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7477125" cy="5412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06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43674"/>
            <a:ext cx="8437631" cy="490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21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524000"/>
            <a:ext cx="8426282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65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94" y="1371600"/>
            <a:ext cx="8024812" cy="5314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83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914400" y="1323945"/>
            <a:ext cx="685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LECH. 4: </a:t>
            </a:r>
            <a:r>
              <a:rPr lang="en-US" sz="2000" b="1" dirty="0" smtClean="0"/>
              <a:t>THE BASIC ELEMENTS OF A MECHATRONICS SYSTEMS </a:t>
            </a:r>
            <a:endParaRPr lang="en-US" sz="20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724055"/>
            <a:ext cx="6400800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145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1258230"/>
            <a:ext cx="6881127" cy="3290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31" y="4600031"/>
            <a:ext cx="6918297" cy="210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126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371600"/>
            <a:ext cx="8378494" cy="507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1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147310"/>
            <a:ext cx="6220541" cy="540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333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06" y="1295400"/>
            <a:ext cx="750570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98706" y="3381345"/>
            <a:ext cx="449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EVOLUTION LEVELS OF MECHATRONICS</a:t>
            </a:r>
            <a:endParaRPr lang="en-US" sz="2000" b="1" u="sng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31" y="4038600"/>
            <a:ext cx="7572375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136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7924800" cy="3988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257800"/>
            <a:ext cx="7924800" cy="147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014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" y="1182623"/>
            <a:ext cx="7743825" cy="5610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846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1" y="1147310"/>
            <a:ext cx="7063750" cy="297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442" y="4267200"/>
            <a:ext cx="6991109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305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1" y="1143000"/>
            <a:ext cx="6019800" cy="5663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044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9" y="1371600"/>
            <a:ext cx="8654415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478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066800" y="1524000"/>
            <a:ext cx="731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LECH. NO. 5: </a:t>
            </a:r>
            <a:r>
              <a:rPr lang="en-US" sz="2000" b="1" dirty="0" smtClean="0"/>
              <a:t>EXAMPLES OF CONTROL SYSTEM APLICATIONS</a:t>
            </a:r>
            <a:endParaRPr lang="en-US" sz="2000" b="1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61281"/>
            <a:ext cx="7086599" cy="4812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057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34" y="1295400"/>
            <a:ext cx="7410566" cy="5417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504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57" y="1295400"/>
            <a:ext cx="8833576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599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54327"/>
            <a:ext cx="6553199" cy="557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84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51" y="1219200"/>
            <a:ext cx="7509749" cy="550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699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" y="1295400"/>
            <a:ext cx="721995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" y="2649112"/>
            <a:ext cx="7232960" cy="4047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342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9" y="1447800"/>
            <a:ext cx="8376219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271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00" y="1182622"/>
            <a:ext cx="7795399" cy="5508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4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15" y="1371600"/>
            <a:ext cx="8266769" cy="497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075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147310"/>
            <a:ext cx="5700132" cy="562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615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52400" y="1295400"/>
            <a:ext cx="883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LECH. NO. 6: </a:t>
            </a:r>
            <a:r>
              <a:rPr lang="en-US" sz="2000" b="1" dirty="0" smtClean="0"/>
              <a:t>THE CLOSED-LOOP CONTROL SYSTEM (FEEDBACK CONTROL SYSTEM)</a:t>
            </a:r>
            <a:endParaRPr lang="en-US" sz="2000" b="1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67" y="1905000"/>
            <a:ext cx="7879033" cy="47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108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5508"/>
            <a:ext cx="7673665" cy="5253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29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0" y="1371600"/>
            <a:ext cx="880729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15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7286625" cy="5437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22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8559199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199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400300" y="1276290"/>
            <a:ext cx="434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LECH. NO. 7: </a:t>
            </a:r>
            <a:r>
              <a:rPr lang="en-US" sz="2000" b="1" dirty="0" smtClean="0"/>
              <a:t>THE SERVO MECHANISM</a:t>
            </a:r>
            <a:endParaRPr lang="en-US" sz="2000" b="1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80" y="1981200"/>
            <a:ext cx="8746257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38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32" y="1295400"/>
            <a:ext cx="8577168" cy="2164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3581400"/>
            <a:ext cx="8577168" cy="2937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609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1" y="1295400"/>
            <a:ext cx="6819900" cy="2885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43400"/>
            <a:ext cx="7990417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32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08" y="1447800"/>
            <a:ext cx="8723269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371600"/>
            <a:ext cx="8737315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731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1295399"/>
            <a:ext cx="6858000" cy="5401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54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371600"/>
            <a:ext cx="8652136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442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057400" y="1278006"/>
            <a:ext cx="45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LECH. NO. 8: </a:t>
            </a:r>
            <a:r>
              <a:rPr lang="en-US" sz="2000" b="1" dirty="0" smtClean="0"/>
              <a:t>SIGNAL FLOW GRAPH (SFG)</a:t>
            </a:r>
            <a:endParaRPr lang="en-US" sz="2000" b="1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804639"/>
            <a:ext cx="5714999" cy="5008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636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292" y="1295400"/>
            <a:ext cx="5541818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0"/>
            <a:ext cx="5410200" cy="2739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176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95400"/>
            <a:ext cx="6858000" cy="5425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846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53" y="1295400"/>
            <a:ext cx="8051549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903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6" y="1295400"/>
            <a:ext cx="8448674" cy="5449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242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990600" y="1147310"/>
            <a:ext cx="746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LECH. NO. 2: </a:t>
            </a:r>
            <a:r>
              <a:rPr lang="en-US" sz="2000" b="1" dirty="0" smtClean="0"/>
              <a:t>ADVANTAGES AND DISADVANTAGES OF MECHATRONICS</a:t>
            </a:r>
            <a:endParaRPr lang="en-US" sz="2000" b="1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577157"/>
            <a:ext cx="6134100" cy="531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476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6859140" cy="541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004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8826448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693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905000" y="1363499"/>
            <a:ext cx="548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LECH. NO. 9: </a:t>
            </a:r>
            <a:r>
              <a:rPr lang="en-US" sz="2000" b="1" dirty="0" smtClean="0"/>
              <a:t>THE HYDRAULIC CONTROL SYSTEM</a:t>
            </a:r>
            <a:endParaRPr lang="en-US" sz="2000" b="1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08485"/>
            <a:ext cx="6914896" cy="4788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830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447800" y="1284773"/>
            <a:ext cx="594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LECH. NO. 10: </a:t>
            </a:r>
            <a:r>
              <a:rPr lang="en-US" sz="2000" b="1" dirty="0" smtClean="0"/>
              <a:t>THE PHASE LAG AND LEAD NETWORKS</a:t>
            </a:r>
            <a:endParaRPr lang="en-US" sz="2000" b="1" dirty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1" y="1828800"/>
            <a:ext cx="7086599" cy="4642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483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03556"/>
            <a:ext cx="7608996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1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34" y="1295399"/>
            <a:ext cx="6142461" cy="5502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461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428" y="1139876"/>
            <a:ext cx="6077309" cy="2935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428" y="4191000"/>
            <a:ext cx="6047572" cy="2572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491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59565"/>
            <a:ext cx="5905500" cy="554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43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371600"/>
            <a:ext cx="7161161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426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7086600" cy="5254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972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61519"/>
            <a:ext cx="6705600" cy="3002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343400"/>
            <a:ext cx="6705600" cy="2351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349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95" y="1371600"/>
            <a:ext cx="8077200" cy="5361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84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8738817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43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71600"/>
            <a:ext cx="7515225" cy="5400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499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996" y="1221019"/>
            <a:ext cx="5690409" cy="2205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121" y="3429000"/>
            <a:ext cx="5613283" cy="3359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165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079" y="1371600"/>
            <a:ext cx="5144077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4419600"/>
            <a:ext cx="6206795" cy="2424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249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1147310"/>
            <a:ext cx="6324600" cy="555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5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295400" y="1371600"/>
            <a:ext cx="693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LECH. NO. 11: </a:t>
            </a:r>
            <a:r>
              <a:rPr lang="en-US" sz="2000" b="1" dirty="0" smtClean="0"/>
              <a:t>THE TRANSDUCERS AND ANSWER OF GUESTIONS</a:t>
            </a:r>
            <a:endParaRPr lang="en-US" sz="2000" b="1" dirty="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769851"/>
            <a:ext cx="7620000" cy="49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539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18" y="1447799"/>
            <a:ext cx="8225882" cy="5017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493594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1371600"/>
            <a:ext cx="7086599" cy="525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69024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31" y="1371600"/>
            <a:ext cx="7153740" cy="5103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6070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295" y="1260088"/>
            <a:ext cx="5753100" cy="550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171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1371600"/>
            <a:ext cx="8491537" cy="5281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053383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95400"/>
            <a:ext cx="5867400" cy="5402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2007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8552636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86199"/>
            <a:ext cx="8458200" cy="2843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594076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177047"/>
            <a:ext cx="5943599" cy="543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686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360" y="1180764"/>
            <a:ext cx="5101682" cy="556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087101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17" y="1371600"/>
            <a:ext cx="8802296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021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5400"/>
            <a:ext cx="7439025" cy="5452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154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214402"/>
            <a:ext cx="3962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Technical University - Iraq</a:t>
            </a:r>
            <a:endParaRPr lang="ar-IQ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495" y="210482"/>
            <a:ext cx="29718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الجامعة التقنية الوسـطى - العراق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961"/>
            <a:ext cx="1104183" cy="984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89824"/>
            <a:ext cx="8882641" cy="4653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243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886</Words>
  <Application>Microsoft Office PowerPoint</Application>
  <PresentationFormat>On-screen Show (4:3)</PresentationFormat>
  <Paragraphs>164</Paragraphs>
  <Slides>75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7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Enjoy My Fine Releases.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DR.Ahmed Saker 2O11</dc:creator>
  <cp:lastModifiedBy>DR.Ahmed Saker 2O11</cp:lastModifiedBy>
  <cp:revision>22</cp:revision>
  <dcterms:created xsi:type="dcterms:W3CDTF">2016-12-05T09:09:51Z</dcterms:created>
  <dcterms:modified xsi:type="dcterms:W3CDTF">2016-12-06T08:08:09Z</dcterms:modified>
</cp:coreProperties>
</file>