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2"/>
  </p:notesMasterIdLst>
  <p:sldIdLst>
    <p:sldId id="259" r:id="rId2"/>
    <p:sldId id="442" r:id="rId3"/>
    <p:sldId id="443" r:id="rId4"/>
    <p:sldId id="444" r:id="rId5"/>
    <p:sldId id="445" r:id="rId6"/>
    <p:sldId id="446" r:id="rId7"/>
    <p:sldId id="447" r:id="rId8"/>
    <p:sldId id="448" r:id="rId9"/>
    <p:sldId id="449" r:id="rId10"/>
    <p:sldId id="450" r:id="rId11"/>
    <p:sldId id="451" r:id="rId12"/>
    <p:sldId id="452" r:id="rId13"/>
    <p:sldId id="453" r:id="rId14"/>
    <p:sldId id="454" r:id="rId15"/>
    <p:sldId id="455" r:id="rId16"/>
    <p:sldId id="456" r:id="rId17"/>
    <p:sldId id="457" r:id="rId18"/>
    <p:sldId id="458" r:id="rId19"/>
    <p:sldId id="459" r:id="rId20"/>
    <p:sldId id="460" r:id="rId21"/>
    <p:sldId id="461" r:id="rId22"/>
    <p:sldId id="462" r:id="rId23"/>
    <p:sldId id="463" r:id="rId24"/>
    <p:sldId id="464" r:id="rId25"/>
    <p:sldId id="465" r:id="rId26"/>
    <p:sldId id="466" r:id="rId27"/>
    <p:sldId id="467" r:id="rId28"/>
    <p:sldId id="468" r:id="rId29"/>
    <p:sldId id="469" r:id="rId30"/>
    <p:sldId id="470" r:id="rId31"/>
    <p:sldId id="471" r:id="rId32"/>
    <p:sldId id="472" r:id="rId33"/>
    <p:sldId id="473" r:id="rId34"/>
    <p:sldId id="474" r:id="rId35"/>
    <p:sldId id="475" r:id="rId36"/>
    <p:sldId id="476" r:id="rId37"/>
    <p:sldId id="477" r:id="rId38"/>
    <p:sldId id="478" r:id="rId39"/>
    <p:sldId id="479" r:id="rId40"/>
    <p:sldId id="480" r:id="rId41"/>
    <p:sldId id="481" r:id="rId42"/>
    <p:sldId id="482" r:id="rId43"/>
    <p:sldId id="483" r:id="rId44"/>
    <p:sldId id="484" r:id="rId45"/>
    <p:sldId id="485" r:id="rId46"/>
    <p:sldId id="486" r:id="rId47"/>
    <p:sldId id="487" r:id="rId48"/>
    <p:sldId id="488" r:id="rId49"/>
    <p:sldId id="489" r:id="rId50"/>
    <p:sldId id="490" r:id="rId51"/>
    <p:sldId id="491" r:id="rId52"/>
    <p:sldId id="546" r:id="rId53"/>
    <p:sldId id="547" r:id="rId54"/>
    <p:sldId id="548" r:id="rId55"/>
    <p:sldId id="549" r:id="rId56"/>
    <p:sldId id="550" r:id="rId57"/>
    <p:sldId id="551" r:id="rId58"/>
    <p:sldId id="552" r:id="rId59"/>
    <p:sldId id="553" r:id="rId60"/>
    <p:sldId id="554" r:id="rId61"/>
    <p:sldId id="555" r:id="rId62"/>
    <p:sldId id="556" r:id="rId63"/>
    <p:sldId id="557" r:id="rId64"/>
    <p:sldId id="558" r:id="rId65"/>
    <p:sldId id="559" r:id="rId66"/>
    <p:sldId id="560" r:id="rId67"/>
    <p:sldId id="561" r:id="rId68"/>
    <p:sldId id="562" r:id="rId69"/>
    <p:sldId id="563" r:id="rId70"/>
    <p:sldId id="564" r:id="rId71"/>
    <p:sldId id="565" r:id="rId72"/>
    <p:sldId id="566" r:id="rId73"/>
    <p:sldId id="567" r:id="rId74"/>
    <p:sldId id="568" r:id="rId75"/>
    <p:sldId id="569" r:id="rId76"/>
    <p:sldId id="570" r:id="rId77"/>
    <p:sldId id="571" r:id="rId78"/>
    <p:sldId id="572" r:id="rId79"/>
    <p:sldId id="573" r:id="rId80"/>
    <p:sldId id="574" r:id="rId81"/>
    <p:sldId id="575" r:id="rId82"/>
    <p:sldId id="576" r:id="rId83"/>
    <p:sldId id="577" r:id="rId84"/>
    <p:sldId id="578" r:id="rId85"/>
    <p:sldId id="579" r:id="rId86"/>
    <p:sldId id="580" r:id="rId87"/>
    <p:sldId id="581" r:id="rId88"/>
    <p:sldId id="582" r:id="rId89"/>
    <p:sldId id="583" r:id="rId90"/>
    <p:sldId id="584" r:id="rId91"/>
    <p:sldId id="585" r:id="rId92"/>
    <p:sldId id="586" r:id="rId93"/>
    <p:sldId id="587" r:id="rId94"/>
    <p:sldId id="588" r:id="rId95"/>
    <p:sldId id="589" r:id="rId96"/>
    <p:sldId id="590" r:id="rId97"/>
    <p:sldId id="591" r:id="rId98"/>
    <p:sldId id="592" r:id="rId99"/>
    <p:sldId id="593" r:id="rId100"/>
    <p:sldId id="594" r:id="rId101"/>
    <p:sldId id="595" r:id="rId102"/>
    <p:sldId id="596" r:id="rId103"/>
    <p:sldId id="597" r:id="rId104"/>
    <p:sldId id="598" r:id="rId105"/>
    <p:sldId id="599" r:id="rId106"/>
    <p:sldId id="600" r:id="rId107"/>
    <p:sldId id="601" r:id="rId108"/>
    <p:sldId id="602" r:id="rId109"/>
    <p:sldId id="603" r:id="rId110"/>
    <p:sldId id="604" r:id="rId111"/>
    <p:sldId id="605" r:id="rId112"/>
    <p:sldId id="606" r:id="rId113"/>
    <p:sldId id="607" r:id="rId114"/>
    <p:sldId id="608" r:id="rId115"/>
    <p:sldId id="609" r:id="rId116"/>
    <p:sldId id="610" r:id="rId117"/>
    <p:sldId id="611" r:id="rId118"/>
    <p:sldId id="612" r:id="rId119"/>
    <p:sldId id="613" r:id="rId120"/>
    <p:sldId id="614" r:id="rId121"/>
    <p:sldId id="615" r:id="rId122"/>
    <p:sldId id="616" r:id="rId123"/>
    <p:sldId id="617" r:id="rId124"/>
    <p:sldId id="618" r:id="rId125"/>
    <p:sldId id="619" r:id="rId126"/>
    <p:sldId id="620" r:id="rId127"/>
    <p:sldId id="621" r:id="rId128"/>
    <p:sldId id="622" r:id="rId129"/>
    <p:sldId id="623" r:id="rId130"/>
    <p:sldId id="624" r:id="rId131"/>
    <p:sldId id="625" r:id="rId132"/>
    <p:sldId id="626" r:id="rId133"/>
    <p:sldId id="627" r:id="rId134"/>
    <p:sldId id="628" r:id="rId135"/>
    <p:sldId id="629" r:id="rId136"/>
    <p:sldId id="630" r:id="rId137"/>
    <p:sldId id="631" r:id="rId138"/>
    <p:sldId id="632" r:id="rId139"/>
    <p:sldId id="633" r:id="rId140"/>
    <p:sldId id="634" r:id="rId141"/>
  </p:sldIdLst>
  <p:sldSz cx="12192000" cy="6858000"/>
  <p:notesSz cx="6858000" cy="9144000"/>
  <p:defaultText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EF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87" autoAdjust="0"/>
    <p:restoredTop sz="94660"/>
  </p:normalViewPr>
  <p:slideViewPr>
    <p:cSldViewPr snapToGrid="0">
      <p:cViewPr>
        <p:scale>
          <a:sx n="81" d="100"/>
          <a:sy n="81" d="100"/>
        </p:scale>
        <p:origin x="-510" y="72"/>
      </p:cViewPr>
      <p:guideLst>
        <p:guide orient="horz" pos="2160"/>
        <p:guide pos="3840"/>
      </p:guideLst>
    </p:cSldViewPr>
  </p:slideViewPr>
  <p:notesTextViewPr>
    <p:cViewPr>
      <p:scale>
        <a:sx n="1" d="1"/>
        <a:sy n="1" d="1"/>
      </p:scale>
      <p:origin x="0" y="0"/>
    </p:cViewPr>
  </p:notesTextViewPr>
  <p:notesViewPr>
    <p:cSldViewPr snapToGrid="0">
      <p:cViewPr varScale="1">
        <p:scale>
          <a:sx n="55" d="100"/>
          <a:sy n="55" d="100"/>
        </p:scale>
        <p:origin x="2022" y="84"/>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IQ"/>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A7F3BA2B-0596-4163-9D0A-5816B37B8B81}" type="datetimeFigureOut">
              <a:rPr lang="ar-IQ" smtClean="0"/>
              <a:t>18/03/1438</a:t>
            </a:fld>
            <a:endParaRPr lang="ar-IQ"/>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IQ"/>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23CACDC2-026F-488F-B28B-1D8312D75986}" type="slidenum">
              <a:rPr lang="ar-IQ" smtClean="0"/>
              <a:t>‹#›</a:t>
            </a:fld>
            <a:endParaRPr lang="ar-IQ"/>
          </a:p>
        </p:txBody>
      </p:sp>
    </p:spTree>
    <p:extLst>
      <p:ext uri="{BB962C8B-B14F-4D97-AF65-F5344CB8AC3E}">
        <p14:creationId xmlns:p14="http://schemas.microsoft.com/office/powerpoint/2010/main" val="1036947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D2C0F85-1BFC-406A-A257-FAA2EBBD1401}" type="slidenum">
              <a:rPr lang="en-US" smtClean="0"/>
              <a:pPr eaLnBrk="1" hangingPunct="1"/>
              <a:t>98</a:t>
            </a:fld>
            <a:endParaRPr lang="en-US" smtClean="0"/>
          </a:p>
        </p:txBody>
      </p:sp>
      <p:sp>
        <p:nvSpPr>
          <p:cNvPr id="94211" name="Rectangle 2"/>
          <p:cNvSpPr>
            <a:spLocks noGrp="1" noRot="1" noChangeAspect="1" noChangeArrowheads="1" noTextEdit="1"/>
          </p:cNvSpPr>
          <p:nvPr>
            <p:ph type="sldImg"/>
          </p:nvPr>
        </p:nvSpPr>
        <p:spPr>
          <a:xfrm>
            <a:off x="393700" y="692150"/>
            <a:ext cx="6070600" cy="3416300"/>
          </a:xfrm>
          <a:ln w="12700" cap="flat">
            <a:solidFill>
              <a:schemeClr val="tx1"/>
            </a:solidFill>
          </a:ln>
        </p:spPr>
      </p:sp>
      <p:sp>
        <p:nvSpPr>
          <p:cNvPr id="94212" name="Rectangle 3"/>
          <p:cNvSpPr>
            <a:spLocks noGrp="1" noChangeArrowheads="1"/>
          </p:cNvSpPr>
          <p:nvPr>
            <p:ph type="body" idx="1"/>
          </p:nvPr>
        </p:nvSpPr>
        <p:spPr>
          <a:xfrm>
            <a:off x="914400" y="4343400"/>
            <a:ext cx="50292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AE5E9D-69EA-487C-9748-B6A701804DF4}" type="slidenum">
              <a:rPr lang="en-US" smtClean="0"/>
              <a:pPr eaLnBrk="1" hangingPunct="1"/>
              <a:t>107</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039E5D2-F593-4007-A5C5-1D90EBC8D822}" type="slidenum">
              <a:rPr lang="en-US" smtClean="0"/>
              <a:pPr eaLnBrk="1" hangingPunct="1"/>
              <a:t>108</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69ABD8F-B1EE-4D98-931C-F93476BF21C4}" type="slidenum">
              <a:rPr lang="en-US" smtClean="0"/>
              <a:pPr eaLnBrk="1" hangingPunct="1"/>
              <a:t>109</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DB642A-35C9-41C5-A553-A095FAF845C7}" type="slidenum">
              <a:rPr lang="en-US" smtClean="0"/>
              <a:pPr eaLnBrk="1" hangingPunct="1"/>
              <a:t>110</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6916DE-A10C-4417-93A0-A64E79523FFD}" type="slidenum">
              <a:rPr lang="en-US" smtClean="0"/>
              <a:pPr eaLnBrk="1" hangingPunct="1"/>
              <a:t>111</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F0426B1-6F2D-4187-9878-0FE9D6966137}" type="slidenum">
              <a:rPr lang="en-US" smtClean="0"/>
              <a:pPr eaLnBrk="1" hangingPunct="1"/>
              <a:t>112</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00FE60-313F-4585-A3E3-C792D5F856CA}" type="slidenum">
              <a:rPr lang="en-US" smtClean="0"/>
              <a:pPr eaLnBrk="1" hangingPunct="1"/>
              <a:t>113</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581B22B-B5EF-45E5-BB6E-5B12ADBF3DF3}" type="slidenum">
              <a:rPr lang="en-US" smtClean="0"/>
              <a:pPr eaLnBrk="1" hangingPunct="1"/>
              <a:t>114</a:t>
            </a:fld>
            <a:endParaRPr lang="en-US"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C981F59-C38B-4937-8996-A4145B91D234}" type="slidenum">
              <a:rPr lang="en-US" smtClean="0"/>
              <a:pPr eaLnBrk="1" hangingPunct="1"/>
              <a:t>115</a:t>
            </a:fld>
            <a:endParaRPr lang="en-US"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C90A4A-5F44-40A3-AF01-B408AAE0389C}" type="slidenum">
              <a:rPr lang="en-US" smtClean="0"/>
              <a:pPr eaLnBrk="1" hangingPunct="1"/>
              <a:t>116</a:t>
            </a:fld>
            <a:endParaRPr lang="en-US"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C89F0E-BAC4-40EE-B01D-CD3A5A45DDF6}" type="slidenum">
              <a:rPr lang="en-US" smtClean="0"/>
              <a:pPr eaLnBrk="1" hangingPunct="1"/>
              <a:t>99</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269660-D90F-4DBF-A430-72A9D47227FE}" type="slidenum">
              <a:rPr lang="en-US" smtClean="0"/>
              <a:pPr eaLnBrk="1" hangingPunct="1"/>
              <a:t>117</a:t>
            </a:fld>
            <a:endParaRPr lang="en-US"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3E65AD-6855-4615-80E0-E2F7D0C8F6A5}" type="slidenum">
              <a:rPr lang="en-US" smtClean="0"/>
              <a:pPr eaLnBrk="1" hangingPunct="1"/>
              <a:t>118</a:t>
            </a:fld>
            <a:endParaRPr lang="en-US"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DA38D6-3E13-4690-851F-A3A0EE35185A}" type="slidenum">
              <a:rPr lang="en-US" smtClean="0"/>
              <a:pPr eaLnBrk="1" hangingPunct="1"/>
              <a:t>119</a:t>
            </a:fld>
            <a:endParaRPr lang="en-US"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06B1D6-2DA8-426B-A84E-BD1128D20AE4}" type="slidenum">
              <a:rPr lang="en-US" smtClean="0"/>
              <a:pPr eaLnBrk="1" hangingPunct="1"/>
              <a:t>120</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FAE2B67-F5E9-4BB7-8F78-9F97626421B6}" type="slidenum">
              <a:rPr lang="en-US" smtClean="0"/>
              <a:pPr eaLnBrk="1" hangingPunct="1"/>
              <a:t>121</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922F2E-43BA-495B-A71E-7858FF5BEC15}" type="slidenum">
              <a:rPr lang="en-US" smtClean="0"/>
              <a:pPr eaLnBrk="1" hangingPunct="1"/>
              <a:t>122</a:t>
            </a:fld>
            <a:endParaRPr lang="en-US"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en-US" smtClean="0">
              <a:ea typeface="굴림" pitchFamily="50" charset="-127"/>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BE413C0-DE9A-4181-9E10-A5792BCF01BE}" type="slidenum">
              <a:rPr lang="en-US" smtClean="0"/>
              <a:pPr eaLnBrk="1" hangingPunct="1"/>
              <a:t>123</a:t>
            </a:fld>
            <a:endParaRPr lang="en-US"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3D16F7-F9E2-455E-81AB-D2C81C8BDE99}" type="slidenum">
              <a:rPr lang="en-US" smtClean="0"/>
              <a:pPr eaLnBrk="1" hangingPunct="1"/>
              <a:t>124</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F028D8-9AEC-4450-BB7D-07689E20FB42}" type="slidenum">
              <a:rPr lang="en-US" smtClean="0"/>
              <a:pPr eaLnBrk="1" hangingPunct="1"/>
              <a:t>125</a:t>
            </a:fld>
            <a:endParaRPr lang="en-US"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E42A5B-819D-46A3-A1B7-5652A8CDBD83}" type="slidenum">
              <a:rPr lang="en-US" smtClean="0"/>
              <a:pPr eaLnBrk="1" hangingPunct="1"/>
              <a:t>126</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84EA65-34C2-47BB-926B-EC3526A8E4FE}" type="slidenum">
              <a:rPr lang="en-US" smtClean="0"/>
              <a:pPr eaLnBrk="1" hangingPunct="1"/>
              <a:t>100</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EF6AD4-FD4B-4A34-875E-377259BA9F98}" type="slidenum">
              <a:rPr lang="en-US" smtClean="0"/>
              <a:pPr eaLnBrk="1" hangingPunct="1"/>
              <a:t>127</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6B47E05-B07E-4D11-8013-F1C22B7431F5}" type="slidenum">
              <a:rPr lang="en-US" smtClean="0"/>
              <a:pPr eaLnBrk="1" hangingPunct="1"/>
              <a:t>128</a:t>
            </a:fld>
            <a:endParaRPr 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0025356-12CF-4C82-BF97-64B67ACB6A2F}" type="slidenum">
              <a:rPr lang="en-US" smtClean="0"/>
              <a:pPr eaLnBrk="1" hangingPunct="1"/>
              <a:t>129</a:t>
            </a:fld>
            <a:endParaRPr lang="en-US"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9D6CE5-3973-4E07-8754-241E6123518C}" type="slidenum">
              <a:rPr lang="en-US" smtClean="0"/>
              <a:pPr eaLnBrk="1" hangingPunct="1"/>
              <a:t>130</a:t>
            </a:fld>
            <a:endParaRPr lang="en-US" smtClean="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EC109D-C566-44D6-9FC8-5252158B2B1D}" type="slidenum">
              <a:rPr lang="en-US" smtClean="0"/>
              <a:pPr eaLnBrk="1" hangingPunct="1"/>
              <a:t>131</a:t>
            </a:fld>
            <a:endParaRPr lang="en-US" smtClean="0"/>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11B982-8807-4212-92DD-A9E1DC691AC0}" type="slidenum">
              <a:rPr lang="en-US" smtClean="0"/>
              <a:pPr eaLnBrk="1" hangingPunct="1"/>
              <a:t>132</a:t>
            </a:fld>
            <a:endParaRPr lang="en-US" smtClean="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4437E9E-3262-49D4-BC29-F0EAF496E32E}" type="slidenum">
              <a:rPr lang="en-US" smtClean="0"/>
              <a:pPr eaLnBrk="1" hangingPunct="1"/>
              <a:t>133</a:t>
            </a:fld>
            <a:endParaRPr lang="en-US" smtClean="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7C2BB0-60EB-49F9-BF7D-9A82B1909627}" type="slidenum">
              <a:rPr lang="en-US" smtClean="0"/>
              <a:pPr eaLnBrk="1" hangingPunct="1"/>
              <a:t>134</a:t>
            </a:fld>
            <a:endParaRPr lang="en-US" smtClean="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5722688-A981-4E68-A67C-B5C0CD8E07EE}" type="slidenum">
              <a:rPr lang="en-US" smtClean="0"/>
              <a:pPr eaLnBrk="1" hangingPunct="1"/>
              <a:t>135</a:t>
            </a:fld>
            <a:endParaRPr lang="en-US" smtClean="0"/>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B782A1-4570-47C7-B274-803336AFE2D0}" type="slidenum">
              <a:rPr lang="en-US" smtClean="0"/>
              <a:pPr eaLnBrk="1" hangingPunct="1"/>
              <a:t>136</a:t>
            </a:fld>
            <a:endParaRPr lang="en-U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98DC22-E963-487E-913A-7A73F9B9F737}" type="slidenum">
              <a:rPr lang="en-US" smtClean="0"/>
              <a:pPr eaLnBrk="1" hangingPunct="1"/>
              <a:t>101</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0A52D19-0C99-423C-9775-3D2713464D85}" type="slidenum">
              <a:rPr lang="en-US" smtClean="0"/>
              <a:pPr eaLnBrk="1" hangingPunct="1"/>
              <a:t>137</a:t>
            </a:fld>
            <a:endParaRPr lang="en-US"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9FB83B-FD69-4B9D-8A47-DC59401CB602}" type="slidenum">
              <a:rPr lang="en-US" smtClean="0"/>
              <a:pPr eaLnBrk="1" hangingPunct="1"/>
              <a:t>138</a:t>
            </a:fld>
            <a:endParaRPr lang="en-US"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CCE8EA-F3F8-4806-A432-FF00E14EBCE6}" type="slidenum">
              <a:rPr lang="en-US" smtClean="0"/>
              <a:pPr eaLnBrk="1" hangingPunct="1"/>
              <a:t>139</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8E5CB3-A251-4C17-9680-909D166E2E6C}" type="slidenum">
              <a:rPr lang="en-US" smtClean="0"/>
              <a:pPr eaLnBrk="1" hangingPunct="1"/>
              <a:t>140</a:t>
            </a:fld>
            <a:endParaRPr lang="en-US" smtClean="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FEA982-92B6-4D03-A675-03214637848A}" type="slidenum">
              <a:rPr lang="en-US" smtClean="0"/>
              <a:pPr eaLnBrk="1" hangingPunct="1"/>
              <a:t>102</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1182BD-9758-4B4F-A875-9CDB9BCC1D66}" type="slidenum">
              <a:rPr lang="en-US" smtClean="0"/>
              <a:pPr eaLnBrk="1" hangingPunct="1"/>
              <a:t>103</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81776D1-531E-4AA5-92B8-4F91DD6C8145}" type="slidenum">
              <a:rPr lang="en-US" smtClean="0"/>
              <a:pPr eaLnBrk="1" hangingPunct="1"/>
              <a:t>104</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3CFE21-B9AF-4AB9-A077-1FB7F59D0A4E}" type="slidenum">
              <a:rPr lang="en-US" smtClean="0"/>
              <a:pPr eaLnBrk="1" hangingPunct="1"/>
              <a:t>105</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3B1B7DB-7562-420E-99AF-D95A968301F0}" type="slidenum">
              <a:rPr lang="en-US" smtClean="0"/>
              <a:pPr eaLnBrk="1" hangingPunct="1"/>
              <a:t>106</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18/03/1438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825189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18/03/1438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1323465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18/03/1438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06988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C34FD00-E52E-4BDD-8DBD-13913A77A992}" type="slidenum">
              <a:rPr lang="en-US"/>
              <a:pPr>
                <a:defRPr/>
              </a:pPr>
              <a:t>‹#›</a:t>
            </a:fld>
            <a:endParaRPr lang="en-US"/>
          </a:p>
        </p:txBody>
      </p:sp>
    </p:spTree>
    <p:extLst>
      <p:ext uri="{BB962C8B-B14F-4D97-AF65-F5344CB8AC3E}">
        <p14:creationId xmlns:p14="http://schemas.microsoft.com/office/powerpoint/2010/main" val="2353697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87D382B6-E092-4678-AAC6-62A56A6CFF47}" type="datetimeFigureOut">
              <a:rPr lang="ar-IQ" smtClean="0"/>
              <a:t>18/03/1438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24168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382B6-E092-4678-AAC6-62A56A6CFF47}" type="datetimeFigureOut">
              <a:rPr lang="ar-IQ" smtClean="0"/>
              <a:t>18/03/1438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4201771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Date Placeholder 4"/>
          <p:cNvSpPr>
            <a:spLocks noGrp="1"/>
          </p:cNvSpPr>
          <p:nvPr>
            <p:ph type="dt" sz="half" idx="10"/>
          </p:nvPr>
        </p:nvSpPr>
        <p:spPr/>
        <p:txBody>
          <a:bodyPr/>
          <a:lstStyle/>
          <a:p>
            <a:fld id="{87D382B6-E092-4678-AAC6-62A56A6CFF47}" type="datetimeFigureOut">
              <a:rPr lang="ar-IQ" smtClean="0"/>
              <a:t>18/03/1438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968090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7" name="Date Placeholder 6"/>
          <p:cNvSpPr>
            <a:spLocks noGrp="1"/>
          </p:cNvSpPr>
          <p:nvPr>
            <p:ph type="dt" sz="half" idx="10"/>
          </p:nvPr>
        </p:nvSpPr>
        <p:spPr/>
        <p:txBody>
          <a:bodyPr/>
          <a:lstStyle/>
          <a:p>
            <a:fld id="{87D382B6-E092-4678-AAC6-62A56A6CFF47}" type="datetimeFigureOut">
              <a:rPr lang="ar-IQ" smtClean="0"/>
              <a:t>18/03/1438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426861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Date Placeholder 2"/>
          <p:cNvSpPr>
            <a:spLocks noGrp="1"/>
          </p:cNvSpPr>
          <p:nvPr>
            <p:ph type="dt" sz="half" idx="10"/>
          </p:nvPr>
        </p:nvSpPr>
        <p:spPr/>
        <p:txBody>
          <a:bodyPr/>
          <a:lstStyle/>
          <a:p>
            <a:fld id="{87D382B6-E092-4678-AAC6-62A56A6CFF47}" type="datetimeFigureOut">
              <a:rPr lang="ar-IQ" smtClean="0"/>
              <a:t>18/03/1438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72366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382B6-E092-4678-AAC6-62A56A6CFF47}" type="datetimeFigureOut">
              <a:rPr lang="ar-IQ" smtClean="0"/>
              <a:t>18/03/1438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1337416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D382B6-E092-4678-AAC6-62A56A6CFF47}" type="datetimeFigureOut">
              <a:rPr lang="ar-IQ" smtClean="0"/>
              <a:t>18/03/1438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240322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D382B6-E092-4678-AAC6-62A56A6CFF47}" type="datetimeFigureOut">
              <a:rPr lang="ar-IQ" smtClean="0"/>
              <a:t>18/03/1438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D74BB6-D637-4CC5-A65F-2EE8D7FE9AB4}" type="slidenum">
              <a:rPr lang="ar-IQ" smtClean="0"/>
              <a:t>‹#›</a:t>
            </a:fld>
            <a:endParaRPr lang="ar-IQ"/>
          </a:p>
        </p:txBody>
      </p:sp>
    </p:spTree>
    <p:extLst>
      <p:ext uri="{BB962C8B-B14F-4D97-AF65-F5344CB8AC3E}">
        <p14:creationId xmlns:p14="http://schemas.microsoft.com/office/powerpoint/2010/main" val="3857260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9000"/>
            <a:lum/>
          </a:blip>
          <a:srcRect/>
          <a:stretch>
            <a:fillRect l="7000" t="26000" r="4000" b="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D382B6-E092-4678-AAC6-62A56A6CFF47}" type="datetimeFigureOut">
              <a:rPr lang="ar-IQ" smtClean="0"/>
              <a:t>18/03/1438</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D74BB6-D637-4CC5-A65F-2EE8D7FE9AB4}" type="slidenum">
              <a:rPr lang="ar-IQ" smtClean="0"/>
              <a:t>‹#›</a:t>
            </a:fld>
            <a:endParaRPr lang="ar-IQ"/>
          </a:p>
        </p:txBody>
      </p:sp>
    </p:spTree>
    <p:extLst>
      <p:ext uri="{BB962C8B-B14F-4D97-AF65-F5344CB8AC3E}">
        <p14:creationId xmlns:p14="http://schemas.microsoft.com/office/powerpoint/2010/main" val="4068805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dr.nasri@mtu.edu.iq"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7.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58.png"/></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5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64.emf"/></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709" y="247924"/>
            <a:ext cx="9324109" cy="1325563"/>
          </a:xfrm>
        </p:spPr>
        <p:txBody>
          <a:bodyPr/>
          <a:lstStyle/>
          <a:p>
            <a:pPr algn="ctr" rtl="1"/>
            <a:r>
              <a:rPr lang="en-US" dirty="0" smtClean="0"/>
              <a:t>Microcontroller &amp; Microprocessor</a:t>
            </a:r>
            <a:endParaRPr lang="ar-IQ" dirty="0"/>
          </a:p>
        </p:txBody>
      </p:sp>
      <p:sp>
        <p:nvSpPr>
          <p:cNvPr id="3" name="Content Placeholder 2"/>
          <p:cNvSpPr>
            <a:spLocks noGrp="1"/>
          </p:cNvSpPr>
          <p:nvPr>
            <p:ph idx="1"/>
          </p:nvPr>
        </p:nvSpPr>
        <p:spPr/>
        <p:txBody>
          <a:bodyPr/>
          <a:lstStyle/>
          <a:p>
            <a:pPr marL="0" indent="0" algn="ctr" rtl="1">
              <a:lnSpc>
                <a:spcPct val="150000"/>
              </a:lnSpc>
              <a:buNone/>
            </a:pPr>
            <a:r>
              <a:rPr lang="ar-IQ" dirty="0"/>
              <a:t/>
            </a:r>
            <a:br>
              <a:rPr lang="ar-IQ" dirty="0"/>
            </a:br>
            <a:r>
              <a:rPr lang="ar-IQ" dirty="0" smtClean="0"/>
              <a:t>م . م غيث عبد الودود تقي</a:t>
            </a:r>
            <a:r>
              <a:rPr lang="ar-IQ" dirty="0"/>
              <a:t/>
            </a:r>
            <a:br>
              <a:rPr lang="ar-IQ" dirty="0"/>
            </a:br>
            <a:r>
              <a:rPr lang="ar-IQ" dirty="0"/>
              <a:t>الكلية التقنية الهندسية / بغداد</a:t>
            </a:r>
            <a:br>
              <a:rPr lang="ar-IQ" dirty="0"/>
            </a:br>
            <a:r>
              <a:rPr lang="en-US" dirty="0">
                <a:hlinkClick r:id="rId2"/>
              </a:rPr>
              <a:t>dr.nasri@mtu.edu.iq</a:t>
            </a:r>
            <a:endParaRPr lang="ar-IQ" dirty="0"/>
          </a:p>
        </p:txBody>
      </p:sp>
      <p:pic>
        <p:nvPicPr>
          <p:cNvPr id="4" name="Picture 3"/>
          <p:cNvPicPr>
            <a:picLocks noChangeAspect="1"/>
          </p:cNvPicPr>
          <p:nvPr/>
        </p:nvPicPr>
        <p:blipFill>
          <a:blip r:embed="rId3"/>
          <a:stretch>
            <a:fillRect/>
          </a:stretch>
        </p:blipFill>
        <p:spPr>
          <a:xfrm>
            <a:off x="226200" y="359542"/>
            <a:ext cx="1224000" cy="10911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Action Button: Go Home 4">
            <a:hlinkClick r:id="" action="ppaction://hlinkshowjump?jump=firstslide" highlightClick="1"/>
          </p:cNvPr>
          <p:cNvSpPr/>
          <p:nvPr/>
        </p:nvSpPr>
        <p:spPr>
          <a:xfrm>
            <a:off x="8173681" y="6311900"/>
            <a:ext cx="450000" cy="450000"/>
          </a:xfrm>
          <a:prstGeom prst="actionButtonHome">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6" name="Action Button: Go to Beginning 5">
            <a:hlinkClick r:id="" action="ppaction://hlinkshowjump?jump=firstslide" highlightClick="1"/>
          </p:cNvPr>
          <p:cNvSpPr/>
          <p:nvPr/>
        </p:nvSpPr>
        <p:spPr>
          <a:xfrm>
            <a:off x="8858078" y="6311900"/>
            <a:ext cx="450000" cy="450000"/>
          </a:xfrm>
          <a:prstGeom prst="actionButtonBeginning">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7" name="Action Button: Go Back or Previous 6">
            <a:hlinkClick r:id="" action="ppaction://hlinkshowjump?jump=previousslide" highlightClick="1"/>
          </p:cNvPr>
          <p:cNvSpPr/>
          <p:nvPr/>
        </p:nvSpPr>
        <p:spPr>
          <a:xfrm>
            <a:off x="9542475" y="6311900"/>
            <a:ext cx="450000" cy="450000"/>
          </a:xfrm>
          <a:prstGeom prst="actionButtonBackPrevious">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dirty="0"/>
          </a:p>
        </p:txBody>
      </p:sp>
      <p:sp>
        <p:nvSpPr>
          <p:cNvPr id="8" name="Action Button: Go Forward or Next 7">
            <a:hlinkClick r:id="" action="ppaction://hlinkshowjump?jump=nextslide" highlightClick="1"/>
          </p:cNvPr>
          <p:cNvSpPr/>
          <p:nvPr/>
        </p:nvSpPr>
        <p:spPr>
          <a:xfrm>
            <a:off x="10226872" y="6311900"/>
            <a:ext cx="450000" cy="450000"/>
          </a:xfrm>
          <a:prstGeom prst="actionButtonForwardNext">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9" name="Action Button: Go to End 8">
            <a:hlinkClick r:id="" action="ppaction://hlinkshowjump?jump=lastslide" highlightClick="1"/>
          </p:cNvPr>
          <p:cNvSpPr/>
          <p:nvPr/>
        </p:nvSpPr>
        <p:spPr>
          <a:xfrm>
            <a:off x="10911269" y="6311900"/>
            <a:ext cx="450000" cy="450000"/>
          </a:xfrm>
          <a:prstGeom prst="actionButtonEnd">
            <a:avLst/>
          </a:prstGeom>
          <a:solidFill>
            <a:schemeClr val="accent2">
              <a:lumMod val="7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05035" y="370705"/>
            <a:ext cx="1072425" cy="1080000"/>
          </a:xfrm>
          <a:prstGeom prst="rect">
            <a:avLst/>
          </a:prstGeom>
          <a:ln>
            <a:noFill/>
          </a:ln>
        </p:spPr>
      </p:pic>
      <p:sp>
        <p:nvSpPr>
          <p:cNvPr id="12" name="TextBox 11"/>
          <p:cNvSpPr txBox="1"/>
          <p:nvPr/>
        </p:nvSpPr>
        <p:spPr>
          <a:xfrm>
            <a:off x="1504597" y="6243465"/>
            <a:ext cx="2767895" cy="523220"/>
          </a:xfrm>
          <a:prstGeom prst="rect">
            <a:avLst/>
          </a:prstGeom>
          <a:noFill/>
        </p:spPr>
        <p:txBody>
          <a:bodyPr wrap="square" rtlCol="1">
            <a:spAutoFit/>
          </a:bodyPr>
          <a:lstStyle/>
          <a:p>
            <a:r>
              <a:rPr lang="en-US" sz="1400" b="1" dirty="0" smtClean="0">
                <a:effectLst>
                  <a:outerShdw blurRad="38100" dist="38100" dir="2700000" algn="tl">
                    <a:srgbClr val="000000">
                      <a:alpha val="43137"/>
                    </a:srgbClr>
                  </a:outerShdw>
                </a:effectLst>
              </a:rPr>
              <a:t>Assistant Lecturer </a:t>
            </a:r>
            <a:r>
              <a:rPr lang="en-US" sz="1400" b="1" dirty="0" err="1" smtClean="0">
                <a:effectLst>
                  <a:outerShdw blurRad="38100" dist="38100" dir="2700000" algn="tl">
                    <a:srgbClr val="000000">
                      <a:alpha val="43137"/>
                    </a:srgbClr>
                  </a:outerShdw>
                </a:effectLst>
              </a:rPr>
              <a:t>Ghaith</a:t>
            </a:r>
            <a:r>
              <a:rPr lang="en-US" sz="1400" b="1" dirty="0" smtClean="0">
                <a:effectLst>
                  <a:outerShdw blurRad="38100" dist="38100" dir="2700000" algn="tl">
                    <a:srgbClr val="000000">
                      <a:alpha val="43137"/>
                    </a:srgbClr>
                  </a:outerShdw>
                </a:effectLst>
              </a:rPr>
              <a:t> A. </a:t>
            </a:r>
            <a:r>
              <a:rPr lang="en-US" sz="1400" b="1" dirty="0" err="1" smtClean="0">
                <a:effectLst>
                  <a:outerShdw blurRad="38100" dist="38100" dir="2700000" algn="tl">
                    <a:srgbClr val="000000">
                      <a:alpha val="43137"/>
                    </a:srgbClr>
                  </a:outerShdw>
                </a:effectLst>
              </a:rPr>
              <a:t>Taki</a:t>
            </a:r>
            <a:endParaRPr lang="en-US" sz="1400" b="1" dirty="0">
              <a:effectLst>
                <a:outerShdw blurRad="38100" dist="38100" dir="2700000" algn="tl">
                  <a:srgbClr val="000000">
                    <a:alpha val="43137"/>
                  </a:srgbClr>
                </a:outerShdw>
              </a:effectLst>
            </a:endParaRPr>
          </a:p>
          <a:p>
            <a:r>
              <a:rPr lang="en-US" sz="1400" b="1" dirty="0" smtClean="0">
                <a:effectLst>
                  <a:outerShdw blurRad="38100" dist="38100" dir="2700000" algn="tl">
                    <a:srgbClr val="000000">
                      <a:alpha val="43137"/>
                    </a:srgbClr>
                  </a:outerShdw>
                </a:effectLst>
              </a:rPr>
              <a:t>Ghaith.taki@gmail.com</a:t>
            </a:r>
            <a:endParaRPr lang="ar-IQ" sz="1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2462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Text Box 6"/>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pic>
        <p:nvPicPr>
          <p:cNvPr id="4103" name="Picture 7" descr="harva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5700" y="1628776"/>
            <a:ext cx="4351867"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8"/>
          <p:cNvSpPr txBox="1">
            <a:spLocks noChangeArrowheads="1"/>
          </p:cNvSpPr>
          <p:nvPr/>
        </p:nvSpPr>
        <p:spPr bwMode="auto">
          <a:xfrm>
            <a:off x="431801" y="1341438"/>
            <a:ext cx="7776633" cy="495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Harvard architecture</a:t>
            </a:r>
          </a:p>
          <a:p>
            <a:endParaRPr lang="en-US" sz="2000" b="1"/>
          </a:p>
          <a:p>
            <a:r>
              <a:rPr lang="en-US" b="1">
                <a:solidFill>
                  <a:schemeClr val="accent2"/>
                </a:solidFill>
                <a:cs typeface="Arial" charset="0"/>
              </a:rPr>
              <a:t>● </a:t>
            </a:r>
            <a:r>
              <a:rPr lang="en-US" b="1">
                <a:solidFill>
                  <a:schemeClr val="accent2"/>
                </a:solidFill>
              </a:rPr>
              <a:t>Separate storage and signal pathways for </a:t>
            </a:r>
            <a:br>
              <a:rPr lang="en-US" b="1">
                <a:solidFill>
                  <a:schemeClr val="accent2"/>
                </a:solidFill>
              </a:rPr>
            </a:br>
            <a:r>
              <a:rPr lang="en-US" b="1">
                <a:solidFill>
                  <a:schemeClr val="accent2"/>
                </a:solidFill>
              </a:rPr>
              <a:t>    instructions and data. </a:t>
            </a:r>
          </a:p>
          <a:p>
            <a:endParaRPr lang="en-US" b="1">
              <a:solidFill>
                <a:schemeClr val="accent2"/>
              </a:solidFill>
            </a:endParaRPr>
          </a:p>
          <a:p>
            <a:r>
              <a:rPr lang="en-US" b="1">
                <a:solidFill>
                  <a:schemeClr val="accent2"/>
                </a:solidFill>
              </a:rPr>
              <a:t>●  History: Harvard Mark I </a:t>
            </a:r>
          </a:p>
          <a:p>
            <a:r>
              <a:rPr lang="en-US" b="1">
                <a:solidFill>
                  <a:schemeClr val="accent2"/>
                </a:solidFill>
              </a:rPr>
              <a:t>     relay-based computer</a:t>
            </a:r>
          </a:p>
          <a:p>
            <a:endParaRPr lang="en-US" b="1">
              <a:solidFill>
                <a:schemeClr val="accent2"/>
              </a:solidFill>
            </a:endParaRPr>
          </a:p>
          <a:p>
            <a:r>
              <a:rPr lang="en-US" b="1">
                <a:solidFill>
                  <a:schemeClr val="accent2"/>
                </a:solidFill>
              </a:rPr>
              <a:t>● word width, timing, and implementation </a:t>
            </a:r>
            <a:br>
              <a:rPr lang="en-US" b="1">
                <a:solidFill>
                  <a:schemeClr val="accent2"/>
                </a:solidFill>
              </a:rPr>
            </a:br>
            <a:r>
              <a:rPr lang="en-US" b="1">
                <a:solidFill>
                  <a:schemeClr val="accent2"/>
                </a:solidFill>
              </a:rPr>
              <a:t>   technology of instruction and data memories </a:t>
            </a:r>
            <a:br>
              <a:rPr lang="en-US" b="1">
                <a:solidFill>
                  <a:schemeClr val="accent2"/>
                </a:solidFill>
              </a:rPr>
            </a:br>
            <a:r>
              <a:rPr lang="en-US" b="1">
                <a:solidFill>
                  <a:schemeClr val="accent2"/>
                </a:solidFill>
              </a:rPr>
              <a:t>   can differ. </a:t>
            </a:r>
          </a:p>
          <a:p>
            <a:endParaRPr lang="en-US" b="1">
              <a:solidFill>
                <a:schemeClr val="accent2"/>
              </a:solidFill>
            </a:endParaRPr>
          </a:p>
          <a:p>
            <a:r>
              <a:rPr lang="en-US" b="1">
                <a:solidFill>
                  <a:schemeClr val="accent2"/>
                </a:solidFill>
              </a:rPr>
              <a:t>● Contrast: ‘Von Neumann’ - architecture:   </a:t>
            </a:r>
            <a:br>
              <a:rPr lang="en-US" b="1">
                <a:solidFill>
                  <a:schemeClr val="accent2"/>
                </a:solidFill>
              </a:rPr>
            </a:br>
            <a:r>
              <a:rPr lang="en-US" b="1">
                <a:solidFill>
                  <a:schemeClr val="accent2"/>
                </a:solidFill>
              </a:rPr>
              <a:t>   Instructions and data use the same signal </a:t>
            </a:r>
            <a:br>
              <a:rPr lang="en-US" b="1">
                <a:solidFill>
                  <a:schemeClr val="accent2"/>
                </a:solidFill>
              </a:rPr>
            </a:br>
            <a:r>
              <a:rPr lang="en-US" b="1">
                <a:solidFill>
                  <a:schemeClr val="accent2"/>
                </a:solidFill>
              </a:rPr>
              <a:t>   pathways and memory. </a:t>
            </a:r>
          </a:p>
          <a:p>
            <a:endParaRPr lang="en-US" b="1">
              <a:solidFill>
                <a:schemeClr val="accent2"/>
              </a:solidFill>
            </a:endParaRPr>
          </a:p>
          <a:p>
            <a:pPr>
              <a:spcBef>
                <a:spcPct val="50000"/>
              </a:spcBef>
            </a:pPr>
            <a:endParaRPr lang="de-AT" b="1"/>
          </a:p>
        </p:txBody>
      </p:sp>
    </p:spTree>
    <p:extLst>
      <p:ext uri="{BB962C8B-B14F-4D97-AF65-F5344CB8AC3E}">
        <p14:creationId xmlns:p14="http://schemas.microsoft.com/office/powerpoint/2010/main" val="99107933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What Is Assembly Language</a:t>
            </a:r>
          </a:p>
        </p:txBody>
      </p:sp>
      <p:sp>
        <p:nvSpPr>
          <p:cNvPr id="51203" name="Rectangle 3"/>
          <p:cNvSpPr>
            <a:spLocks noGrp="1" noChangeArrowheads="1"/>
          </p:cNvSpPr>
          <p:nvPr>
            <p:ph type="body" idx="1"/>
          </p:nvPr>
        </p:nvSpPr>
        <p:spPr/>
        <p:txBody>
          <a:bodyPr/>
          <a:lstStyle/>
          <a:p>
            <a:pPr eaLnBrk="1" hangingPunct="1"/>
            <a:r>
              <a:rPr lang="en-US" smtClean="0"/>
              <a:t>Machine-Specific Programming Language</a:t>
            </a:r>
          </a:p>
          <a:p>
            <a:pPr lvl="1" eaLnBrk="1" hangingPunct="1"/>
            <a:r>
              <a:rPr lang="en-US" smtClean="0"/>
              <a:t>one-one correspondence between statements and native machine language</a:t>
            </a:r>
          </a:p>
          <a:p>
            <a:pPr lvl="1" eaLnBrk="1" hangingPunct="1"/>
            <a:r>
              <a:rPr lang="en-US" smtClean="0"/>
              <a:t>matches machine instruction set and architecture</a:t>
            </a:r>
          </a:p>
          <a:p>
            <a:pPr eaLnBrk="1" hangingPunct="1"/>
            <a:r>
              <a:rPr lang="en-US" smtClean="0"/>
              <a:t>IBM-PC Assembly Language</a:t>
            </a:r>
          </a:p>
          <a:p>
            <a:pPr lvl="1" eaLnBrk="1" hangingPunct="1"/>
            <a:r>
              <a:rPr lang="en-US" smtClean="0"/>
              <a:t>refers to 8086, 8088, 80186, 80286, 80386, 80486, and Pentium Processors</a:t>
            </a:r>
          </a:p>
        </p:txBody>
      </p:sp>
    </p:spTree>
    <p:extLst>
      <p:ext uri="{BB962C8B-B14F-4D97-AF65-F5344CB8AC3E}">
        <p14:creationId xmlns:p14="http://schemas.microsoft.com/office/powerpoint/2010/main" val="91918831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What Is An Assembler?</a:t>
            </a:r>
          </a:p>
        </p:txBody>
      </p:sp>
      <p:sp>
        <p:nvSpPr>
          <p:cNvPr id="52227" name="Rectangle 3"/>
          <p:cNvSpPr>
            <a:spLocks noGrp="1" noChangeArrowheads="1"/>
          </p:cNvSpPr>
          <p:nvPr>
            <p:ph type="body" idx="1"/>
          </p:nvPr>
        </p:nvSpPr>
        <p:spPr/>
        <p:txBody>
          <a:bodyPr/>
          <a:lstStyle/>
          <a:p>
            <a:pPr eaLnBrk="1" hangingPunct="1"/>
            <a:r>
              <a:rPr lang="en-US" smtClean="0"/>
              <a:t>Systems Level Program</a:t>
            </a:r>
          </a:p>
          <a:p>
            <a:pPr lvl="1" eaLnBrk="1" hangingPunct="1"/>
            <a:r>
              <a:rPr lang="en-US" smtClean="0"/>
              <a:t>translates assembly language source code to machine language</a:t>
            </a:r>
          </a:p>
          <a:p>
            <a:pPr lvl="2" eaLnBrk="1" hangingPunct="1"/>
            <a:r>
              <a:rPr lang="en-US" smtClean="0"/>
              <a:t>object file - contains machine instructions, initial data, and information used when loading the program</a:t>
            </a:r>
          </a:p>
          <a:p>
            <a:pPr lvl="2" eaLnBrk="1" hangingPunct="1"/>
            <a:r>
              <a:rPr lang="en-US" smtClean="0"/>
              <a:t>listing file - contains a record of the translation process, line numbers, addresses, generated code and data, and a symbol table</a:t>
            </a:r>
          </a:p>
        </p:txBody>
      </p:sp>
    </p:spTree>
    <p:extLst>
      <p:ext uri="{BB962C8B-B14F-4D97-AF65-F5344CB8AC3E}">
        <p14:creationId xmlns:p14="http://schemas.microsoft.com/office/powerpoint/2010/main" val="430557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Why Learn Assembly Language?</a:t>
            </a:r>
          </a:p>
        </p:txBody>
      </p:sp>
      <p:sp>
        <p:nvSpPr>
          <p:cNvPr id="53251" name="Rectangle 3"/>
          <p:cNvSpPr>
            <a:spLocks noGrp="1" noChangeArrowheads="1"/>
          </p:cNvSpPr>
          <p:nvPr>
            <p:ph type="body" sz="half" idx="1"/>
          </p:nvPr>
        </p:nvSpPr>
        <p:spPr>
          <a:xfrm>
            <a:off x="609600" y="1600201"/>
            <a:ext cx="5380567" cy="4525963"/>
          </a:xfrm>
        </p:spPr>
        <p:txBody>
          <a:bodyPr/>
          <a:lstStyle/>
          <a:p>
            <a:pPr eaLnBrk="1" hangingPunct="1"/>
            <a:r>
              <a:rPr lang="en-US" smtClean="0"/>
              <a:t>Learn how a processor works</a:t>
            </a:r>
          </a:p>
          <a:p>
            <a:pPr eaLnBrk="1" hangingPunct="1"/>
            <a:r>
              <a:rPr lang="en-US" smtClean="0"/>
              <a:t>Understand basic computer architecture</a:t>
            </a:r>
          </a:p>
          <a:p>
            <a:pPr eaLnBrk="1" hangingPunct="1"/>
            <a:r>
              <a:rPr lang="en-US" smtClean="0"/>
              <a:t>Explore the internal representation of data and instructions</a:t>
            </a:r>
          </a:p>
          <a:p>
            <a:pPr eaLnBrk="1" hangingPunct="1"/>
            <a:r>
              <a:rPr lang="en-US" smtClean="0"/>
              <a:t>Gain insight into hardware concepts</a:t>
            </a:r>
          </a:p>
        </p:txBody>
      </p:sp>
      <p:sp>
        <p:nvSpPr>
          <p:cNvPr id="53252" name="Rectangle 4"/>
          <p:cNvSpPr>
            <a:spLocks noGrp="1" noChangeArrowheads="1"/>
          </p:cNvSpPr>
          <p:nvPr>
            <p:ph type="body" sz="half" idx="2"/>
          </p:nvPr>
        </p:nvSpPr>
        <p:spPr>
          <a:xfrm>
            <a:off x="6201834" y="1600201"/>
            <a:ext cx="5380567" cy="4525963"/>
          </a:xfrm>
        </p:spPr>
        <p:txBody>
          <a:bodyPr/>
          <a:lstStyle/>
          <a:p>
            <a:pPr eaLnBrk="1" hangingPunct="1"/>
            <a:r>
              <a:rPr lang="en-US" smtClean="0"/>
              <a:t>Allows creation of small and efficient programs</a:t>
            </a:r>
          </a:p>
          <a:p>
            <a:pPr eaLnBrk="1" hangingPunct="1"/>
            <a:r>
              <a:rPr lang="en-US" smtClean="0"/>
              <a:t>Allows programmers to bypass high-level language restrictions</a:t>
            </a:r>
          </a:p>
          <a:p>
            <a:pPr eaLnBrk="1" hangingPunct="1"/>
            <a:r>
              <a:rPr lang="en-US" smtClean="0"/>
              <a:t>Might be necessary to accomplish certain operations</a:t>
            </a:r>
          </a:p>
        </p:txBody>
      </p:sp>
    </p:spTree>
    <p:extLst>
      <p:ext uri="{BB962C8B-B14F-4D97-AF65-F5344CB8AC3E}">
        <p14:creationId xmlns:p14="http://schemas.microsoft.com/office/powerpoint/2010/main" val="174888129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Data Representation</a:t>
            </a:r>
          </a:p>
        </p:txBody>
      </p:sp>
      <p:sp>
        <p:nvSpPr>
          <p:cNvPr id="54275" name="Rectangle 3"/>
          <p:cNvSpPr>
            <a:spLocks noGrp="1" noChangeArrowheads="1"/>
          </p:cNvSpPr>
          <p:nvPr>
            <p:ph type="body" sz="half" idx="1"/>
          </p:nvPr>
        </p:nvSpPr>
        <p:spPr>
          <a:xfrm>
            <a:off x="609600" y="1600201"/>
            <a:ext cx="5380567" cy="4525963"/>
          </a:xfrm>
        </p:spPr>
        <p:txBody>
          <a:bodyPr/>
          <a:lstStyle/>
          <a:p>
            <a:pPr eaLnBrk="1" hangingPunct="1"/>
            <a:r>
              <a:rPr lang="en-US" smtClean="0"/>
              <a:t>Binary 0-1</a:t>
            </a:r>
          </a:p>
          <a:p>
            <a:pPr lvl="1" eaLnBrk="1" hangingPunct="1"/>
            <a:r>
              <a:rPr lang="en-US" smtClean="0"/>
              <a:t>represents the state of electronic components used in computer systems</a:t>
            </a:r>
          </a:p>
          <a:p>
            <a:pPr eaLnBrk="1" hangingPunct="1"/>
            <a:r>
              <a:rPr lang="en-US" smtClean="0"/>
              <a:t>Bit - Binary digit</a:t>
            </a:r>
          </a:p>
          <a:p>
            <a:pPr eaLnBrk="1" hangingPunct="1"/>
            <a:r>
              <a:rPr lang="en-US" smtClean="0"/>
              <a:t>Byte - 8 Bits</a:t>
            </a:r>
          </a:p>
          <a:p>
            <a:pPr lvl="1" eaLnBrk="1" hangingPunct="1"/>
            <a:r>
              <a:rPr lang="en-US" smtClean="0"/>
              <a:t>smallest addressable memory location (on the IBM-PC)</a:t>
            </a:r>
          </a:p>
        </p:txBody>
      </p:sp>
      <p:sp>
        <p:nvSpPr>
          <p:cNvPr id="54276" name="Rectangle 4"/>
          <p:cNvSpPr>
            <a:spLocks noGrp="1" noChangeArrowheads="1"/>
          </p:cNvSpPr>
          <p:nvPr>
            <p:ph type="body" sz="half" idx="2"/>
          </p:nvPr>
        </p:nvSpPr>
        <p:spPr>
          <a:xfrm>
            <a:off x="6201834" y="1600201"/>
            <a:ext cx="5380567" cy="4525963"/>
          </a:xfrm>
        </p:spPr>
        <p:txBody>
          <a:bodyPr/>
          <a:lstStyle/>
          <a:p>
            <a:pPr eaLnBrk="1" hangingPunct="1"/>
            <a:r>
              <a:rPr lang="en-US" smtClean="0"/>
              <a:t>Word - 16 Bits</a:t>
            </a:r>
          </a:p>
          <a:p>
            <a:pPr lvl="1" eaLnBrk="1" hangingPunct="1"/>
            <a:r>
              <a:rPr lang="en-US" smtClean="0"/>
              <a:t>Each architecture may define its own “wordsize”</a:t>
            </a:r>
          </a:p>
          <a:p>
            <a:pPr eaLnBrk="1" hangingPunct="1"/>
            <a:r>
              <a:rPr lang="en-US" smtClean="0"/>
              <a:t>Doubleword - 32 Bits</a:t>
            </a:r>
          </a:p>
          <a:p>
            <a:pPr eaLnBrk="1" hangingPunct="1"/>
            <a:r>
              <a:rPr lang="en-US" smtClean="0"/>
              <a:t>Quadword - 64 Bits</a:t>
            </a:r>
          </a:p>
          <a:p>
            <a:pPr eaLnBrk="1" hangingPunct="1"/>
            <a:r>
              <a:rPr lang="en-US" smtClean="0"/>
              <a:t>Nybble - 4 Bits</a:t>
            </a:r>
          </a:p>
        </p:txBody>
      </p:sp>
    </p:spTree>
    <p:extLst>
      <p:ext uri="{BB962C8B-B14F-4D97-AF65-F5344CB8AC3E}">
        <p14:creationId xmlns:p14="http://schemas.microsoft.com/office/powerpoint/2010/main" val="366795548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Numbering Systems</a:t>
            </a:r>
          </a:p>
        </p:txBody>
      </p:sp>
      <p:sp>
        <p:nvSpPr>
          <p:cNvPr id="55299" name="Rectangle 3"/>
          <p:cNvSpPr>
            <a:spLocks noGrp="1" noChangeArrowheads="1"/>
          </p:cNvSpPr>
          <p:nvPr>
            <p:ph type="body" sz="half" idx="1"/>
          </p:nvPr>
        </p:nvSpPr>
        <p:spPr>
          <a:xfrm>
            <a:off x="609600" y="1600201"/>
            <a:ext cx="5380567" cy="4525963"/>
          </a:xfrm>
        </p:spPr>
        <p:txBody>
          <a:bodyPr/>
          <a:lstStyle/>
          <a:p>
            <a:pPr eaLnBrk="1" hangingPunct="1"/>
            <a:r>
              <a:rPr lang="en-US" smtClean="0"/>
              <a:t>Binary - Base 2</a:t>
            </a:r>
          </a:p>
          <a:p>
            <a:pPr lvl="1" eaLnBrk="1" hangingPunct="1"/>
            <a:r>
              <a:rPr lang="en-US" smtClean="0"/>
              <a:t>0, 1</a:t>
            </a:r>
          </a:p>
          <a:p>
            <a:pPr eaLnBrk="1" hangingPunct="1"/>
            <a:r>
              <a:rPr lang="en-US" smtClean="0"/>
              <a:t>Octal - Base 8</a:t>
            </a:r>
          </a:p>
          <a:p>
            <a:pPr lvl="1" eaLnBrk="1" hangingPunct="1"/>
            <a:r>
              <a:rPr lang="en-US" smtClean="0"/>
              <a:t>0, 1, 2, … 7</a:t>
            </a:r>
          </a:p>
          <a:p>
            <a:pPr eaLnBrk="1" hangingPunct="1"/>
            <a:r>
              <a:rPr lang="en-US" smtClean="0"/>
              <a:t>Decimal - Base 10</a:t>
            </a:r>
          </a:p>
          <a:p>
            <a:pPr lvl="1" eaLnBrk="1" hangingPunct="1"/>
            <a:r>
              <a:rPr lang="en-US" smtClean="0"/>
              <a:t>0, 1, 2, …, 9</a:t>
            </a:r>
          </a:p>
          <a:p>
            <a:pPr eaLnBrk="1" hangingPunct="1"/>
            <a:r>
              <a:rPr lang="en-US" smtClean="0"/>
              <a:t>Hexadecimal (Hex)</a:t>
            </a:r>
          </a:p>
          <a:p>
            <a:pPr lvl="1" eaLnBrk="1" hangingPunct="1"/>
            <a:r>
              <a:rPr lang="en-US" smtClean="0"/>
              <a:t>0, 1, …, 9, A, B, …, F</a:t>
            </a:r>
          </a:p>
        </p:txBody>
      </p:sp>
      <p:sp>
        <p:nvSpPr>
          <p:cNvPr id="55300" name="Rectangle 4"/>
          <p:cNvSpPr>
            <a:spLocks noGrp="1" noChangeArrowheads="1"/>
          </p:cNvSpPr>
          <p:nvPr>
            <p:ph type="body" sz="half" idx="2"/>
          </p:nvPr>
        </p:nvSpPr>
        <p:spPr>
          <a:xfrm>
            <a:off x="6201834" y="1600201"/>
            <a:ext cx="5380567" cy="4525963"/>
          </a:xfrm>
        </p:spPr>
        <p:txBody>
          <a:bodyPr/>
          <a:lstStyle/>
          <a:p>
            <a:pPr eaLnBrk="1" hangingPunct="1"/>
            <a:r>
              <a:rPr lang="en-US" smtClean="0"/>
              <a:t>Raw Binary format</a:t>
            </a:r>
          </a:p>
          <a:p>
            <a:pPr lvl="1" eaLnBrk="1" hangingPunct="1"/>
            <a:r>
              <a:rPr lang="en-US" smtClean="0"/>
              <a:t>All information is coded for internal storage</a:t>
            </a:r>
          </a:p>
          <a:p>
            <a:pPr lvl="1" eaLnBrk="1" hangingPunct="1"/>
            <a:r>
              <a:rPr lang="en-US" smtClean="0"/>
              <a:t>Externally, we may choose to express the information in any numeration system, or in a decoded form using other symbols</a:t>
            </a:r>
          </a:p>
        </p:txBody>
      </p:sp>
    </p:spTree>
    <p:extLst>
      <p:ext uri="{BB962C8B-B14F-4D97-AF65-F5344CB8AC3E}">
        <p14:creationId xmlns:p14="http://schemas.microsoft.com/office/powerpoint/2010/main" val="260550931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Decoding a Byte</a:t>
            </a:r>
          </a:p>
        </p:txBody>
      </p:sp>
      <p:sp>
        <p:nvSpPr>
          <p:cNvPr id="56323" name="Rectangle 3"/>
          <p:cNvSpPr>
            <a:spLocks noGrp="1" noChangeArrowheads="1"/>
          </p:cNvSpPr>
          <p:nvPr>
            <p:ph type="body" sz="half" idx="1"/>
          </p:nvPr>
        </p:nvSpPr>
        <p:spPr>
          <a:xfrm>
            <a:off x="609600" y="1600201"/>
            <a:ext cx="5380567" cy="4525963"/>
          </a:xfrm>
        </p:spPr>
        <p:txBody>
          <a:bodyPr/>
          <a:lstStyle/>
          <a:p>
            <a:pPr eaLnBrk="1" hangingPunct="1"/>
            <a:r>
              <a:rPr lang="en-US" smtClean="0"/>
              <a:t>Raw</a:t>
            </a:r>
          </a:p>
          <a:p>
            <a:pPr lvl="1" eaLnBrk="1" hangingPunct="1"/>
            <a:r>
              <a:rPr lang="en-US" smtClean="0"/>
              <a:t>01010000b</a:t>
            </a:r>
          </a:p>
          <a:p>
            <a:pPr eaLnBrk="1" hangingPunct="1"/>
            <a:r>
              <a:rPr lang="en-US" smtClean="0"/>
              <a:t>Hex</a:t>
            </a:r>
          </a:p>
          <a:p>
            <a:pPr lvl="1" eaLnBrk="1" hangingPunct="1"/>
            <a:r>
              <a:rPr lang="en-US" smtClean="0"/>
              <a:t>50h</a:t>
            </a:r>
          </a:p>
          <a:p>
            <a:pPr eaLnBrk="1" hangingPunct="1"/>
            <a:r>
              <a:rPr lang="en-US" smtClean="0"/>
              <a:t>Octal</a:t>
            </a:r>
          </a:p>
          <a:p>
            <a:pPr lvl="1" eaLnBrk="1" hangingPunct="1"/>
            <a:r>
              <a:rPr lang="en-US" smtClean="0"/>
              <a:t>120</a:t>
            </a:r>
            <a:r>
              <a:rPr lang="en-US" baseline="-25000" smtClean="0"/>
              <a:t>8</a:t>
            </a:r>
            <a:endParaRPr lang="en-US" smtClean="0"/>
          </a:p>
          <a:p>
            <a:pPr eaLnBrk="1" hangingPunct="1"/>
            <a:r>
              <a:rPr lang="en-US" smtClean="0"/>
              <a:t>Decimal</a:t>
            </a:r>
          </a:p>
          <a:p>
            <a:pPr lvl="1" eaLnBrk="1" hangingPunct="1"/>
            <a:r>
              <a:rPr lang="en-US" smtClean="0"/>
              <a:t>80d</a:t>
            </a:r>
          </a:p>
        </p:txBody>
      </p:sp>
      <p:sp>
        <p:nvSpPr>
          <p:cNvPr id="56324" name="Rectangle 4"/>
          <p:cNvSpPr>
            <a:spLocks noGrp="1" noChangeArrowheads="1"/>
          </p:cNvSpPr>
          <p:nvPr>
            <p:ph type="body" sz="half" idx="2"/>
          </p:nvPr>
        </p:nvSpPr>
        <p:spPr>
          <a:xfrm>
            <a:off x="6201834" y="1600201"/>
            <a:ext cx="5380567" cy="4525963"/>
          </a:xfrm>
        </p:spPr>
        <p:txBody>
          <a:bodyPr/>
          <a:lstStyle/>
          <a:p>
            <a:pPr eaLnBrk="1" hangingPunct="1"/>
            <a:r>
              <a:rPr lang="en-US" smtClean="0"/>
              <a:t>Machine Instruction</a:t>
            </a:r>
          </a:p>
          <a:p>
            <a:pPr lvl="1" eaLnBrk="1" hangingPunct="1"/>
            <a:r>
              <a:rPr lang="en-US" smtClean="0"/>
              <a:t>Push AX</a:t>
            </a:r>
          </a:p>
          <a:p>
            <a:pPr eaLnBrk="1" hangingPunct="1"/>
            <a:r>
              <a:rPr lang="en-US" smtClean="0"/>
              <a:t>ASCII Character code</a:t>
            </a:r>
          </a:p>
          <a:p>
            <a:pPr lvl="1" eaLnBrk="1" hangingPunct="1"/>
            <a:r>
              <a:rPr lang="en-US" smtClean="0"/>
              <a:t>‘P’</a:t>
            </a:r>
          </a:p>
          <a:p>
            <a:pPr eaLnBrk="1" hangingPunct="1"/>
            <a:r>
              <a:rPr lang="en-US" smtClean="0"/>
              <a:t>Integer</a:t>
            </a:r>
          </a:p>
          <a:p>
            <a:pPr lvl="1" eaLnBrk="1" hangingPunct="1"/>
            <a:r>
              <a:rPr lang="en-US" smtClean="0"/>
              <a:t>80 (eighty)</a:t>
            </a:r>
          </a:p>
          <a:p>
            <a:pPr eaLnBrk="1" hangingPunct="1"/>
            <a:r>
              <a:rPr lang="en-US" smtClean="0"/>
              <a:t>BCD</a:t>
            </a:r>
          </a:p>
          <a:p>
            <a:pPr lvl="1" eaLnBrk="1" hangingPunct="1"/>
            <a:r>
              <a:rPr lang="en-US" smtClean="0"/>
              <a:t>50 (fifty)</a:t>
            </a:r>
          </a:p>
          <a:p>
            <a:pPr eaLnBrk="1" hangingPunct="1"/>
            <a:r>
              <a:rPr lang="en-US" smtClean="0"/>
              <a:t>Custom code ???</a:t>
            </a:r>
          </a:p>
        </p:txBody>
      </p:sp>
    </p:spTree>
    <p:extLst>
      <p:ext uri="{BB962C8B-B14F-4D97-AF65-F5344CB8AC3E}">
        <p14:creationId xmlns:p14="http://schemas.microsoft.com/office/powerpoint/2010/main" val="347296297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Machine Language</a:t>
            </a:r>
          </a:p>
        </p:txBody>
      </p:sp>
      <p:sp>
        <p:nvSpPr>
          <p:cNvPr id="57347" name="Rectangle 3"/>
          <p:cNvSpPr>
            <a:spLocks noGrp="1" noChangeArrowheads="1"/>
          </p:cNvSpPr>
          <p:nvPr>
            <p:ph type="body" idx="1"/>
          </p:nvPr>
        </p:nvSpPr>
        <p:spPr/>
        <p:txBody>
          <a:bodyPr/>
          <a:lstStyle/>
          <a:p>
            <a:pPr eaLnBrk="1" hangingPunct="1"/>
            <a:r>
              <a:rPr lang="en-US" smtClean="0"/>
              <a:t>A language of numbers, called the Processor’s Instruction Set</a:t>
            </a:r>
          </a:p>
          <a:p>
            <a:pPr lvl="1" eaLnBrk="1" hangingPunct="1"/>
            <a:r>
              <a:rPr lang="en-US" smtClean="0"/>
              <a:t>The set of basic operations a processor can perform</a:t>
            </a:r>
          </a:p>
          <a:p>
            <a:pPr eaLnBrk="1" hangingPunct="1"/>
            <a:r>
              <a:rPr lang="en-US" smtClean="0"/>
              <a:t>Each instruction is coded as a number</a:t>
            </a:r>
          </a:p>
          <a:p>
            <a:pPr eaLnBrk="1" hangingPunct="1"/>
            <a:r>
              <a:rPr lang="en-US" smtClean="0"/>
              <a:t>Instructions may be one or more bytes</a:t>
            </a:r>
          </a:p>
          <a:p>
            <a:pPr eaLnBrk="1" hangingPunct="1"/>
            <a:r>
              <a:rPr lang="en-US" smtClean="0"/>
              <a:t>Every number corresponds to an instruction</a:t>
            </a:r>
          </a:p>
        </p:txBody>
      </p:sp>
    </p:spTree>
    <p:extLst>
      <p:ext uri="{BB962C8B-B14F-4D97-AF65-F5344CB8AC3E}">
        <p14:creationId xmlns:p14="http://schemas.microsoft.com/office/powerpoint/2010/main" val="404924864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09600" y="274638"/>
            <a:ext cx="10972800" cy="952500"/>
          </a:xfrm>
        </p:spPr>
        <p:txBody>
          <a:bodyPr>
            <a:normAutofit fontScale="90000"/>
          </a:bodyPr>
          <a:lstStyle/>
          <a:p>
            <a:pPr eaLnBrk="1" hangingPunct="1"/>
            <a:r>
              <a:rPr lang="en-US" sz="4000" smtClean="0"/>
              <a:t>Assembly Language vs Machine Language Programming</a:t>
            </a:r>
          </a:p>
        </p:txBody>
      </p:sp>
      <p:sp>
        <p:nvSpPr>
          <p:cNvPr id="58371" name="Rectangle 3"/>
          <p:cNvSpPr>
            <a:spLocks noGrp="1" noChangeArrowheads="1"/>
          </p:cNvSpPr>
          <p:nvPr>
            <p:ph type="body" idx="1"/>
          </p:nvPr>
        </p:nvSpPr>
        <p:spPr>
          <a:xfrm>
            <a:off x="609600" y="1981201"/>
            <a:ext cx="10972800" cy="4525963"/>
          </a:xfrm>
        </p:spPr>
        <p:txBody>
          <a:bodyPr/>
          <a:lstStyle/>
          <a:p>
            <a:pPr eaLnBrk="1" hangingPunct="1"/>
            <a:r>
              <a:rPr lang="en-US" smtClean="0"/>
              <a:t>Machine Language Programming</a:t>
            </a:r>
          </a:p>
          <a:p>
            <a:pPr lvl="1" eaLnBrk="1" hangingPunct="1"/>
            <a:r>
              <a:rPr lang="en-US" smtClean="0"/>
              <a:t>Writing a list of numbers representing the bytes of machine instructions to be executed and data constants to be used by the program</a:t>
            </a:r>
          </a:p>
          <a:p>
            <a:pPr eaLnBrk="1" hangingPunct="1"/>
            <a:r>
              <a:rPr lang="en-US" smtClean="0"/>
              <a:t>Assembly Language Programming</a:t>
            </a:r>
          </a:p>
          <a:p>
            <a:pPr lvl="1" eaLnBrk="1" hangingPunct="1"/>
            <a:r>
              <a:rPr lang="en-US" smtClean="0"/>
              <a:t>Using symbolic instructions to represent the raw data that will form the machine language program and initial data constants</a:t>
            </a:r>
          </a:p>
        </p:txBody>
      </p:sp>
    </p:spTree>
    <p:extLst>
      <p:ext uri="{BB962C8B-B14F-4D97-AF65-F5344CB8AC3E}">
        <p14:creationId xmlns:p14="http://schemas.microsoft.com/office/powerpoint/2010/main" val="213016619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Assembly Language Instructions</a:t>
            </a:r>
          </a:p>
        </p:txBody>
      </p:sp>
      <p:sp>
        <p:nvSpPr>
          <p:cNvPr id="59395" name="Rectangle 3"/>
          <p:cNvSpPr>
            <a:spLocks noGrp="1" noChangeArrowheads="1"/>
          </p:cNvSpPr>
          <p:nvPr>
            <p:ph type="body" idx="1"/>
          </p:nvPr>
        </p:nvSpPr>
        <p:spPr/>
        <p:txBody>
          <a:bodyPr/>
          <a:lstStyle/>
          <a:p>
            <a:pPr eaLnBrk="1" hangingPunct="1"/>
            <a:r>
              <a:rPr lang="en-US" smtClean="0"/>
              <a:t>Mnemonics represent Machine Instructions</a:t>
            </a:r>
          </a:p>
          <a:p>
            <a:pPr lvl="1" eaLnBrk="1" hangingPunct="1"/>
            <a:r>
              <a:rPr lang="en-US" smtClean="0"/>
              <a:t>Each mnemonic used represents a single machine instruction</a:t>
            </a:r>
          </a:p>
          <a:p>
            <a:pPr lvl="1" eaLnBrk="1" hangingPunct="1"/>
            <a:r>
              <a:rPr lang="en-US" smtClean="0"/>
              <a:t>The assembler performs the translation</a:t>
            </a:r>
          </a:p>
          <a:p>
            <a:pPr eaLnBrk="1" hangingPunct="1"/>
            <a:r>
              <a:rPr lang="en-US" smtClean="0"/>
              <a:t>Some mnemonics require operands</a:t>
            </a:r>
          </a:p>
          <a:p>
            <a:pPr lvl="1" eaLnBrk="1" hangingPunct="1"/>
            <a:r>
              <a:rPr lang="en-US" smtClean="0"/>
              <a:t>Operands provide additional information</a:t>
            </a:r>
          </a:p>
          <a:p>
            <a:pPr lvl="2" eaLnBrk="1" hangingPunct="1"/>
            <a:r>
              <a:rPr lang="en-US" smtClean="0"/>
              <a:t>register, constant, address, or variable</a:t>
            </a:r>
          </a:p>
          <a:p>
            <a:pPr eaLnBrk="1" hangingPunct="1"/>
            <a:r>
              <a:rPr lang="en-US" smtClean="0"/>
              <a:t>Assembler Directives</a:t>
            </a:r>
          </a:p>
        </p:txBody>
      </p:sp>
    </p:spTree>
    <p:extLst>
      <p:ext uri="{BB962C8B-B14F-4D97-AF65-F5344CB8AC3E}">
        <p14:creationId xmlns:p14="http://schemas.microsoft.com/office/powerpoint/2010/main" val="281094350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0" y="133351"/>
            <a:ext cx="12192000" cy="676275"/>
          </a:xfrm>
        </p:spPr>
        <p:txBody>
          <a:bodyPr/>
          <a:lstStyle/>
          <a:p>
            <a:pPr eaLnBrk="1" hangingPunct="1"/>
            <a:r>
              <a:rPr lang="en-US" altLang="ko-KR" sz="3600" b="1" smtClean="0">
                <a:solidFill>
                  <a:schemeClr val="tx1"/>
                </a:solidFill>
                <a:ea typeface="굴림" pitchFamily="50" charset="-127"/>
              </a:rPr>
              <a:t>8086 Instruction - Basic Structure</a:t>
            </a:r>
            <a:endParaRPr lang="en-US" altLang="ko-KR" b="1" smtClean="0">
              <a:solidFill>
                <a:schemeClr val="tx1"/>
              </a:solidFill>
              <a:ea typeface="굴림" pitchFamily="50" charset="-127"/>
            </a:endParaRPr>
          </a:p>
        </p:txBody>
      </p:sp>
      <p:sp>
        <p:nvSpPr>
          <p:cNvPr id="60419" name="Text Box 3"/>
          <p:cNvSpPr txBox="1">
            <a:spLocks noChangeArrowheads="1"/>
          </p:cNvSpPr>
          <p:nvPr/>
        </p:nvSpPr>
        <p:spPr bwMode="auto">
          <a:xfrm>
            <a:off x="203200" y="1136651"/>
            <a:ext cx="11988800"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lnSpc>
                <a:spcPct val="90000"/>
              </a:lnSpc>
            </a:pPr>
            <a:r>
              <a:rPr lang="ko-KR" altLang="en-US" sz="2000">
                <a:ea typeface="굴림" pitchFamily="50" charset="-127"/>
              </a:rPr>
              <a:t> </a:t>
            </a:r>
            <a:r>
              <a:rPr lang="en-US" altLang="ko-KR" sz="2000" i="1">
                <a:solidFill>
                  <a:schemeClr val="accent2"/>
                </a:solidFill>
                <a:ea typeface="굴림" pitchFamily="50" charset="-127"/>
              </a:rPr>
              <a:t>Label		Operator	Operand[s]	;Comment</a:t>
            </a:r>
          </a:p>
          <a:p>
            <a:pPr lvl="2">
              <a:lnSpc>
                <a:spcPct val="90000"/>
              </a:lnSpc>
            </a:pPr>
            <a:r>
              <a:rPr lang="en-US" altLang="ko-KR" sz="2000">
                <a:ea typeface="굴림" pitchFamily="50" charset="-127"/>
              </a:rPr>
              <a:t> </a:t>
            </a:r>
          </a:p>
          <a:p>
            <a:pPr>
              <a:lnSpc>
                <a:spcPct val="90000"/>
              </a:lnSpc>
            </a:pPr>
            <a:r>
              <a:rPr lang="en-US" altLang="ko-KR" sz="2000">
                <a:ea typeface="굴림" pitchFamily="50" charset="-127"/>
              </a:rPr>
              <a:t> </a:t>
            </a:r>
            <a:r>
              <a:rPr lang="en-US" altLang="ko-KR" sz="2000" i="1">
                <a:ea typeface="굴림" pitchFamily="50" charset="-127"/>
              </a:rPr>
              <a:t>Label</a:t>
            </a:r>
            <a:r>
              <a:rPr lang="en-US" altLang="ko-KR" sz="2000">
                <a:ea typeface="굴림" pitchFamily="50" charset="-127"/>
              </a:rPr>
              <a:t> - optional alphanumeric string</a:t>
            </a:r>
          </a:p>
          <a:p>
            <a:pPr>
              <a:lnSpc>
                <a:spcPct val="90000"/>
              </a:lnSpc>
            </a:pPr>
            <a:r>
              <a:rPr lang="en-US" altLang="ko-KR" sz="2000">
                <a:ea typeface="굴림" pitchFamily="50" charset="-127"/>
              </a:rPr>
              <a:t>	1st character must be </a:t>
            </a:r>
            <a:r>
              <a:rPr lang="en-US" altLang="ko-KR" sz="2000" b="1">
                <a:latin typeface="Courier New" pitchFamily="49" charset="0"/>
                <a:ea typeface="굴림" pitchFamily="50" charset="-127"/>
              </a:rPr>
              <a:t>a-z</a:t>
            </a:r>
            <a:r>
              <a:rPr lang="en-US" altLang="ko-KR" sz="2000">
                <a:ea typeface="굴림" pitchFamily="50" charset="-127"/>
              </a:rPr>
              <a:t>,</a:t>
            </a:r>
            <a:r>
              <a:rPr lang="en-US" altLang="ko-KR" sz="2000" b="1">
                <a:latin typeface="Courier New" pitchFamily="49" charset="0"/>
                <a:ea typeface="굴림" pitchFamily="50" charset="-127"/>
              </a:rPr>
              <a:t>A-Z</a:t>
            </a:r>
            <a:r>
              <a:rPr lang="en-US" altLang="ko-KR" sz="2000">
                <a:ea typeface="굴림" pitchFamily="50" charset="-127"/>
              </a:rPr>
              <a:t>,</a:t>
            </a:r>
            <a:r>
              <a:rPr lang="en-US" altLang="ko-KR" sz="2000" b="1">
                <a:latin typeface="Courier New" pitchFamily="49" charset="0"/>
                <a:ea typeface="굴림" pitchFamily="50" charset="-127"/>
              </a:rPr>
              <a:t>?</a:t>
            </a:r>
            <a:r>
              <a:rPr lang="en-US" altLang="ko-KR" sz="2000">
                <a:ea typeface="굴림" pitchFamily="50" charset="-127"/>
              </a:rPr>
              <a:t>,</a:t>
            </a:r>
            <a:r>
              <a:rPr lang="en-US" altLang="ko-KR" sz="2000" b="1">
                <a:latin typeface="Courier New" pitchFamily="49" charset="0"/>
                <a:ea typeface="굴림" pitchFamily="50" charset="-127"/>
              </a:rPr>
              <a:t>@</a:t>
            </a:r>
            <a:r>
              <a:rPr lang="en-US" altLang="ko-KR" sz="2000">
                <a:ea typeface="굴림" pitchFamily="50" charset="-127"/>
              </a:rPr>
              <a:t>,</a:t>
            </a:r>
            <a:r>
              <a:rPr lang="en-US" altLang="ko-KR" sz="2000" b="1">
                <a:latin typeface="Courier New" pitchFamily="49" charset="0"/>
                <a:ea typeface="굴림" pitchFamily="50" charset="-127"/>
              </a:rPr>
              <a:t>_</a:t>
            </a:r>
            <a:r>
              <a:rPr lang="en-US" altLang="ko-KR" sz="2000">
                <a:ea typeface="굴림" pitchFamily="50" charset="-127"/>
              </a:rPr>
              <a:t>,</a:t>
            </a:r>
            <a:r>
              <a:rPr lang="en-US" altLang="ko-KR" sz="2000" b="1">
                <a:latin typeface="Courier New" pitchFamily="49" charset="0"/>
                <a:ea typeface="굴림" pitchFamily="50" charset="-127"/>
              </a:rPr>
              <a:t>$</a:t>
            </a:r>
            <a:endParaRPr lang="en-US" altLang="ko-KR" sz="2000">
              <a:ea typeface="굴림" pitchFamily="50" charset="-127"/>
            </a:endParaRPr>
          </a:p>
          <a:p>
            <a:pPr>
              <a:lnSpc>
                <a:spcPct val="90000"/>
              </a:lnSpc>
            </a:pPr>
            <a:r>
              <a:rPr lang="en-US" altLang="ko-KR" sz="2000">
                <a:ea typeface="굴림" pitchFamily="50" charset="-127"/>
              </a:rPr>
              <a:t>	Last character must be </a:t>
            </a:r>
            <a:r>
              <a:rPr lang="en-US" altLang="ko-KR" sz="2000" b="1">
                <a:latin typeface="Courier New" pitchFamily="49" charset="0"/>
                <a:ea typeface="굴림" pitchFamily="50" charset="-127"/>
              </a:rPr>
              <a:t>:</a:t>
            </a:r>
          </a:p>
          <a:p>
            <a:pPr>
              <a:lnSpc>
                <a:spcPct val="90000"/>
              </a:lnSpc>
            </a:pPr>
            <a:r>
              <a:rPr lang="en-US" altLang="ko-KR" sz="2000" i="1">
                <a:ea typeface="굴림" pitchFamily="50" charset="-127"/>
              </a:rPr>
              <a:t>Operator</a:t>
            </a:r>
            <a:r>
              <a:rPr lang="en-US" altLang="ko-KR" sz="2000">
                <a:ea typeface="굴림" pitchFamily="50" charset="-127"/>
              </a:rPr>
              <a:t> - assembly language instruction</a:t>
            </a:r>
          </a:p>
          <a:p>
            <a:pPr>
              <a:lnSpc>
                <a:spcPct val="90000"/>
              </a:lnSpc>
            </a:pPr>
            <a:r>
              <a:rPr lang="en-US" altLang="ko-KR" sz="2000">
                <a:ea typeface="굴림" pitchFamily="50" charset="-127"/>
              </a:rPr>
              <a:t>	</a:t>
            </a:r>
            <a:r>
              <a:rPr lang="en-US" altLang="ko-KR" sz="2000" i="1">
                <a:ea typeface="굴림" pitchFamily="50" charset="-127"/>
              </a:rPr>
              <a:t>mnemonic</a:t>
            </a:r>
            <a:r>
              <a:rPr lang="en-US" altLang="ko-KR" sz="2000">
                <a:ea typeface="굴림" pitchFamily="50" charset="-127"/>
              </a:rPr>
              <a:t>: an instruction format for humans</a:t>
            </a:r>
          </a:p>
          <a:p>
            <a:pPr>
              <a:lnSpc>
                <a:spcPct val="90000"/>
              </a:lnSpc>
            </a:pPr>
            <a:r>
              <a:rPr lang="en-US" altLang="ko-KR" sz="2000">
                <a:ea typeface="굴림" pitchFamily="50" charset="-127"/>
              </a:rPr>
              <a:t>	Assembler translates mnemonic into hexadecimal </a:t>
            </a:r>
            <a:r>
              <a:rPr lang="en-US" altLang="ko-KR" sz="2000" i="1">
                <a:ea typeface="굴림" pitchFamily="50" charset="-127"/>
              </a:rPr>
              <a:t>opcode</a:t>
            </a:r>
          </a:p>
          <a:p>
            <a:pPr>
              <a:lnSpc>
                <a:spcPct val="90000"/>
              </a:lnSpc>
            </a:pPr>
            <a:r>
              <a:rPr lang="en-US" altLang="ko-KR" sz="2000" i="1">
                <a:ea typeface="굴림" pitchFamily="50" charset="-127"/>
              </a:rPr>
              <a:t>	</a:t>
            </a:r>
            <a:r>
              <a:rPr lang="en-US" altLang="ko-KR" sz="2000">
                <a:ea typeface="굴림" pitchFamily="50" charset="-127"/>
              </a:rPr>
              <a:t>example:   </a:t>
            </a:r>
            <a:r>
              <a:rPr lang="en-US" altLang="ko-KR" sz="2000">
                <a:latin typeface="Courier New" pitchFamily="49" charset="0"/>
                <a:ea typeface="굴림" pitchFamily="50" charset="-127"/>
              </a:rPr>
              <a:t>mov</a:t>
            </a:r>
            <a:r>
              <a:rPr lang="en-US" altLang="ko-KR" sz="2000">
                <a:ea typeface="굴림" pitchFamily="50" charset="-127"/>
              </a:rPr>
              <a:t> is f8h</a:t>
            </a:r>
          </a:p>
          <a:p>
            <a:pPr>
              <a:lnSpc>
                <a:spcPct val="90000"/>
              </a:lnSpc>
            </a:pPr>
            <a:r>
              <a:rPr lang="en-US" altLang="ko-KR" sz="2000" i="1">
                <a:ea typeface="굴림" pitchFamily="50" charset="-127"/>
              </a:rPr>
              <a:t>Operand[s]</a:t>
            </a:r>
            <a:r>
              <a:rPr lang="en-US" altLang="ko-KR" sz="2000">
                <a:ea typeface="굴림" pitchFamily="50" charset="-127"/>
              </a:rPr>
              <a:t> - 0 to 3 pieces of data required by instruction</a:t>
            </a:r>
          </a:p>
          <a:p>
            <a:pPr>
              <a:lnSpc>
                <a:spcPct val="90000"/>
              </a:lnSpc>
            </a:pPr>
            <a:r>
              <a:rPr lang="en-US" altLang="ko-KR" sz="2000">
                <a:ea typeface="굴림" pitchFamily="50" charset="-127"/>
              </a:rPr>
              <a:t>	Can be several different forms</a:t>
            </a:r>
          </a:p>
          <a:p>
            <a:pPr>
              <a:lnSpc>
                <a:spcPct val="90000"/>
              </a:lnSpc>
            </a:pPr>
            <a:r>
              <a:rPr lang="en-US" altLang="ko-KR" sz="2000">
                <a:ea typeface="굴림" pitchFamily="50" charset="-127"/>
              </a:rPr>
              <a:t>	Delineated by commas</a:t>
            </a:r>
          </a:p>
          <a:p>
            <a:pPr>
              <a:lnSpc>
                <a:spcPct val="90000"/>
              </a:lnSpc>
            </a:pPr>
            <a:r>
              <a:rPr lang="en-US" altLang="ko-KR" sz="2000">
                <a:ea typeface="굴림" pitchFamily="50" charset="-127"/>
              </a:rPr>
              <a:t>	immediate, register name, memory data, memory address</a:t>
            </a:r>
          </a:p>
          <a:p>
            <a:pPr>
              <a:lnSpc>
                <a:spcPct val="90000"/>
              </a:lnSpc>
            </a:pPr>
            <a:r>
              <a:rPr lang="en-US" altLang="ko-KR" sz="2000" i="1">
                <a:ea typeface="굴림" pitchFamily="50" charset="-127"/>
              </a:rPr>
              <a:t>Comment</a:t>
            </a:r>
            <a:r>
              <a:rPr lang="en-US" altLang="ko-KR" sz="2000">
                <a:ea typeface="굴림" pitchFamily="50" charset="-127"/>
              </a:rPr>
              <a:t> - Extremely useful in assembler language</a:t>
            </a:r>
          </a:p>
          <a:p>
            <a:pPr>
              <a:lnSpc>
                <a:spcPct val="90000"/>
              </a:lnSpc>
            </a:pPr>
            <a:r>
              <a:rPr lang="en-US" altLang="ko-KR" sz="2000">
                <a:ea typeface="굴림" pitchFamily="50" charset="-127"/>
              </a:rPr>
              <a:t>	</a:t>
            </a:r>
          </a:p>
          <a:p>
            <a:pPr>
              <a:lnSpc>
                <a:spcPct val="90000"/>
              </a:lnSpc>
            </a:pPr>
            <a:r>
              <a:rPr lang="en-US" altLang="ko-KR" sz="2000" i="1">
                <a:ea typeface="굴림" pitchFamily="50" charset="-127"/>
              </a:rPr>
              <a:t>These fields are separated by White Space (tab, blank, \n, etc.)</a:t>
            </a:r>
          </a:p>
        </p:txBody>
      </p:sp>
    </p:spTree>
    <p:extLst>
      <p:ext uri="{BB962C8B-B14F-4D97-AF65-F5344CB8AC3E}">
        <p14:creationId xmlns:p14="http://schemas.microsoft.com/office/powerpoint/2010/main" val="2199226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Text Box 6"/>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a:t>
            </a:r>
            <a:r>
              <a:rPr lang="de-AT" b="1">
                <a:solidFill>
                  <a:schemeClr val="bg1"/>
                </a:solidFill>
              </a:rPr>
              <a:t>–  Basic features</a:t>
            </a:r>
          </a:p>
        </p:txBody>
      </p:sp>
      <p:pic>
        <p:nvPicPr>
          <p:cNvPr id="5127" name="Picture 7" descr="harva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2700" y="1554163"/>
            <a:ext cx="4351867" cy="237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 Box 8"/>
          <p:cNvSpPr txBox="1">
            <a:spLocks noChangeArrowheads="1"/>
          </p:cNvSpPr>
          <p:nvPr/>
        </p:nvSpPr>
        <p:spPr bwMode="auto">
          <a:xfrm>
            <a:off x="431801" y="1628776"/>
            <a:ext cx="7200900" cy="28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Harvard architecture</a:t>
            </a:r>
          </a:p>
          <a:p>
            <a:endParaRPr lang="en-US" sz="2000" b="1">
              <a:solidFill>
                <a:schemeClr val="accent2"/>
              </a:solidFill>
            </a:endParaRPr>
          </a:p>
          <a:p>
            <a:r>
              <a:rPr lang="en-US" b="1">
                <a:solidFill>
                  <a:schemeClr val="accent2"/>
                </a:solidFill>
                <a:cs typeface="Arial" charset="0"/>
              </a:rPr>
              <a:t>● </a:t>
            </a:r>
            <a:r>
              <a:rPr lang="en-US" b="1">
                <a:solidFill>
                  <a:schemeClr val="accent2"/>
                </a:solidFill>
              </a:rPr>
              <a:t>Ability to fetch the next instruction at the </a:t>
            </a:r>
            <a:br>
              <a:rPr lang="en-US" b="1">
                <a:solidFill>
                  <a:schemeClr val="accent2"/>
                </a:solidFill>
              </a:rPr>
            </a:br>
            <a:r>
              <a:rPr lang="en-US" b="1">
                <a:solidFill>
                  <a:schemeClr val="accent2"/>
                </a:solidFill>
              </a:rPr>
              <a:t>   same time it completes the current </a:t>
            </a:r>
            <a:br>
              <a:rPr lang="en-US" b="1">
                <a:solidFill>
                  <a:schemeClr val="accent2"/>
                </a:solidFill>
              </a:rPr>
            </a:br>
            <a:r>
              <a:rPr lang="en-US" b="1">
                <a:solidFill>
                  <a:schemeClr val="accent2"/>
                </a:solidFill>
              </a:rPr>
              <a:t>   instruction. </a:t>
            </a:r>
          </a:p>
          <a:p>
            <a:endParaRPr lang="en-US" b="1">
              <a:solidFill>
                <a:schemeClr val="accent2"/>
              </a:solidFill>
            </a:endParaRPr>
          </a:p>
          <a:p>
            <a:r>
              <a:rPr lang="en-US" b="1">
                <a:solidFill>
                  <a:schemeClr val="accent2"/>
                </a:solidFill>
              </a:rPr>
              <a:t>● Speed is gained at the expense of more </a:t>
            </a:r>
            <a:br>
              <a:rPr lang="en-US" b="1">
                <a:solidFill>
                  <a:schemeClr val="accent2"/>
                </a:solidFill>
              </a:rPr>
            </a:br>
            <a:r>
              <a:rPr lang="en-US" b="1">
                <a:solidFill>
                  <a:schemeClr val="accent2"/>
                </a:solidFill>
              </a:rPr>
              <a:t>   complex electrical circuitry.</a:t>
            </a:r>
          </a:p>
          <a:p>
            <a:endParaRPr lang="en-US" b="1">
              <a:solidFill>
                <a:schemeClr val="accent2"/>
              </a:solidFill>
            </a:endParaRPr>
          </a:p>
          <a:p>
            <a:endParaRPr lang="en-US" sz="1600"/>
          </a:p>
        </p:txBody>
      </p:sp>
      <p:sp>
        <p:nvSpPr>
          <p:cNvPr id="5129" name="Rectangle 9"/>
          <p:cNvSpPr>
            <a:spLocks noChangeArrowheads="1"/>
          </p:cNvSpPr>
          <p:nvPr/>
        </p:nvSpPr>
        <p:spPr bwMode="auto">
          <a:xfrm>
            <a:off x="624417" y="5157788"/>
            <a:ext cx="11140016"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a:solidFill>
                  <a:schemeClr val="folHlink"/>
                </a:solidFill>
              </a:rPr>
              <a:t>In a computer with Harvard architecture, the CPU can read </a:t>
            </a:r>
          </a:p>
          <a:p>
            <a:r>
              <a:rPr lang="en-US" b="1">
                <a:solidFill>
                  <a:schemeClr val="folHlink"/>
                </a:solidFill>
              </a:rPr>
              <a:t>an instruction and data from memory at the same time.</a:t>
            </a:r>
            <a:r>
              <a:rPr lang="en-US">
                <a:solidFill>
                  <a:schemeClr val="folHlink"/>
                </a:solidFill>
              </a:rPr>
              <a:t> </a:t>
            </a:r>
          </a:p>
        </p:txBody>
      </p:sp>
    </p:spTree>
    <p:extLst>
      <p:ext uri="{BB962C8B-B14F-4D97-AF65-F5344CB8AC3E}">
        <p14:creationId xmlns:p14="http://schemas.microsoft.com/office/powerpoint/2010/main" val="176355398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14401" y="133351"/>
            <a:ext cx="10375900" cy="665163"/>
          </a:xfrm>
        </p:spPr>
        <p:txBody>
          <a:bodyPr/>
          <a:lstStyle/>
          <a:p>
            <a:pPr eaLnBrk="1" hangingPunct="1"/>
            <a:r>
              <a:rPr lang="ko-KR" altLang="en-US" sz="3600" b="1" smtClean="0">
                <a:solidFill>
                  <a:schemeClr val="tx1"/>
                </a:solidFill>
                <a:ea typeface="굴림" pitchFamily="50" charset="-127"/>
              </a:rPr>
              <a:t>8086 </a:t>
            </a:r>
            <a:r>
              <a:rPr lang="en-US" altLang="ko-KR" sz="3600" b="1" smtClean="0">
                <a:solidFill>
                  <a:schemeClr val="tx1"/>
                </a:solidFill>
                <a:ea typeface="굴림" pitchFamily="50" charset="-127"/>
              </a:rPr>
              <a:t>Instruction - Example</a:t>
            </a:r>
            <a:endParaRPr lang="en-US" altLang="ko-KR" b="1" smtClean="0">
              <a:solidFill>
                <a:schemeClr val="tx1"/>
              </a:solidFill>
              <a:ea typeface="굴림" pitchFamily="50" charset="-127"/>
            </a:endParaRPr>
          </a:p>
        </p:txBody>
      </p:sp>
      <p:sp>
        <p:nvSpPr>
          <p:cNvPr id="61443" name="Text Box 3"/>
          <p:cNvSpPr txBox="1">
            <a:spLocks noChangeArrowheads="1"/>
          </p:cNvSpPr>
          <p:nvPr/>
        </p:nvSpPr>
        <p:spPr bwMode="auto">
          <a:xfrm>
            <a:off x="203200" y="923925"/>
            <a:ext cx="119888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ko-KR" altLang="en-US" sz="2400">
                <a:solidFill>
                  <a:schemeClr val="accent2"/>
                </a:solidFill>
                <a:ea typeface="굴림" pitchFamily="50" charset="-127"/>
              </a:rPr>
              <a:t> </a:t>
            </a:r>
            <a:r>
              <a:rPr lang="en-US" altLang="ko-KR" sz="2400" i="1">
                <a:solidFill>
                  <a:schemeClr val="accent2"/>
                </a:solidFill>
                <a:ea typeface="굴림" pitchFamily="50" charset="-127"/>
              </a:rPr>
              <a:t>Label		Operator	Operand[s]	;Comment</a:t>
            </a:r>
          </a:p>
          <a:p>
            <a:pPr lvl="2"/>
            <a:r>
              <a:rPr lang="en-US" altLang="ko-KR" sz="2400">
                <a:ea typeface="굴림" pitchFamily="50" charset="-127"/>
              </a:rPr>
              <a:t> </a:t>
            </a:r>
          </a:p>
          <a:p>
            <a:pPr algn="ctr"/>
            <a:r>
              <a:rPr lang="en-US" altLang="ko-KR" sz="2000" b="1">
                <a:latin typeface="Courier New" pitchFamily="49" charset="0"/>
                <a:ea typeface="굴림" pitchFamily="50" charset="-127"/>
              </a:rPr>
              <a:t>INIT:	mov	ax, bx	; Copy contents of bx into ax</a:t>
            </a:r>
          </a:p>
          <a:p>
            <a:pPr algn="ctr"/>
            <a:endParaRPr lang="en-US" altLang="ko-KR" sz="2000" b="1">
              <a:latin typeface="Courier New" pitchFamily="49" charset="0"/>
              <a:ea typeface="굴림" pitchFamily="50" charset="-127"/>
            </a:endParaRPr>
          </a:p>
          <a:p>
            <a:r>
              <a:rPr lang="en-US" altLang="ko-KR" sz="2400">
                <a:ea typeface="굴림" pitchFamily="50" charset="-127"/>
              </a:rPr>
              <a:t>Label 		- 	</a:t>
            </a:r>
            <a:r>
              <a:rPr lang="en-US" altLang="ko-KR" sz="2400" b="1">
                <a:latin typeface="Courier New" pitchFamily="49" charset="0"/>
                <a:ea typeface="굴림" pitchFamily="50" charset="-127"/>
              </a:rPr>
              <a:t>INIT:</a:t>
            </a:r>
            <a:endParaRPr lang="en-US" altLang="ko-KR" sz="2400">
              <a:ea typeface="굴림" pitchFamily="50" charset="-127"/>
            </a:endParaRPr>
          </a:p>
          <a:p>
            <a:r>
              <a:rPr lang="en-US" altLang="ko-KR" sz="2400">
                <a:ea typeface="굴림" pitchFamily="50" charset="-127"/>
              </a:rPr>
              <a:t>Operator 	-	</a:t>
            </a:r>
            <a:r>
              <a:rPr lang="en-US" altLang="ko-KR" sz="2400" b="1">
                <a:latin typeface="Courier New" pitchFamily="49" charset="0"/>
                <a:ea typeface="굴림" pitchFamily="50" charset="-127"/>
              </a:rPr>
              <a:t>mov</a:t>
            </a:r>
            <a:endParaRPr lang="en-US" altLang="ko-KR" sz="2400">
              <a:ea typeface="굴림" pitchFamily="50" charset="-127"/>
            </a:endParaRPr>
          </a:p>
          <a:p>
            <a:r>
              <a:rPr lang="en-US" altLang="ko-KR" sz="2400">
                <a:ea typeface="굴림" pitchFamily="50" charset="-127"/>
              </a:rPr>
              <a:t>Operands 	-	</a:t>
            </a:r>
            <a:r>
              <a:rPr lang="en-US" altLang="ko-KR" sz="2400" b="1">
                <a:latin typeface="Courier New" pitchFamily="49" charset="0"/>
                <a:ea typeface="굴림" pitchFamily="50" charset="-127"/>
              </a:rPr>
              <a:t>ax</a:t>
            </a:r>
            <a:r>
              <a:rPr lang="en-US" altLang="ko-KR" sz="2400">
                <a:ea typeface="굴림" pitchFamily="50" charset="-127"/>
              </a:rPr>
              <a:t> and </a:t>
            </a:r>
            <a:r>
              <a:rPr lang="en-US" altLang="ko-KR" sz="2400" b="1">
                <a:latin typeface="Courier New" pitchFamily="49" charset="0"/>
                <a:ea typeface="굴림" pitchFamily="50" charset="-127"/>
              </a:rPr>
              <a:t>bx</a:t>
            </a:r>
            <a:endParaRPr lang="en-US" altLang="ko-KR" sz="2400">
              <a:ea typeface="굴림" pitchFamily="50" charset="-127"/>
            </a:endParaRPr>
          </a:p>
          <a:p>
            <a:r>
              <a:rPr lang="en-US" altLang="ko-KR" sz="2400">
                <a:ea typeface="굴림" pitchFamily="50" charset="-127"/>
              </a:rPr>
              <a:t>Comment  	-	alphanumeric string between </a:t>
            </a:r>
            <a:r>
              <a:rPr lang="en-US" altLang="ko-KR" sz="2400" b="1">
                <a:latin typeface="Courier New" pitchFamily="49" charset="0"/>
                <a:ea typeface="굴림" pitchFamily="50" charset="-127"/>
              </a:rPr>
              <a:t>;</a:t>
            </a:r>
            <a:r>
              <a:rPr lang="en-US" altLang="ko-KR" sz="2400">
                <a:ea typeface="굴림" pitchFamily="50" charset="-127"/>
              </a:rPr>
              <a:t> and </a:t>
            </a:r>
            <a:r>
              <a:rPr lang="en-US" altLang="ko-KR" sz="2400" b="1">
                <a:latin typeface="Courier New" pitchFamily="49" charset="0"/>
                <a:ea typeface="굴림" pitchFamily="50" charset="-127"/>
              </a:rPr>
              <a:t>\n</a:t>
            </a:r>
            <a:endParaRPr lang="en-US" altLang="ko-KR" sz="2400">
              <a:ea typeface="굴림" pitchFamily="50" charset="-127"/>
            </a:endParaRPr>
          </a:p>
          <a:p>
            <a:pPr>
              <a:buFontTx/>
              <a:buChar char="•"/>
            </a:pPr>
            <a:endParaRPr lang="en-US" altLang="ko-KR" sz="2400">
              <a:ea typeface="굴림" pitchFamily="50" charset="-127"/>
            </a:endParaRPr>
          </a:p>
          <a:p>
            <a:pPr>
              <a:buFontTx/>
              <a:buChar char="•"/>
            </a:pPr>
            <a:r>
              <a:rPr lang="en-US" altLang="ko-KR" sz="2400">
                <a:ea typeface="굴림" pitchFamily="50" charset="-127"/>
              </a:rPr>
              <a:t> Not case sensitive</a:t>
            </a:r>
          </a:p>
          <a:p>
            <a:pPr>
              <a:buFontTx/>
              <a:buChar char="•"/>
            </a:pPr>
            <a:r>
              <a:rPr lang="en-US" altLang="ko-KR" sz="2400">
                <a:ea typeface="굴림" pitchFamily="50" charset="-127"/>
              </a:rPr>
              <a:t> Unlike other assemblers, destination operand is first</a:t>
            </a:r>
          </a:p>
          <a:p>
            <a:pPr>
              <a:buFontTx/>
              <a:buChar char="•"/>
            </a:pPr>
            <a:r>
              <a:rPr lang="en-US" altLang="ko-KR" sz="2400">
                <a:ea typeface="굴림" pitchFamily="50" charset="-127"/>
              </a:rPr>
              <a:t> </a:t>
            </a:r>
            <a:r>
              <a:rPr lang="en-US" altLang="ko-KR" sz="2400" b="1">
                <a:latin typeface="Courier New" pitchFamily="49" charset="0"/>
                <a:ea typeface="굴림" pitchFamily="50" charset="-127"/>
              </a:rPr>
              <a:t>mov</a:t>
            </a:r>
            <a:r>
              <a:rPr lang="en-US" altLang="ko-KR" sz="2400">
                <a:ea typeface="굴림" pitchFamily="50" charset="-127"/>
              </a:rPr>
              <a:t> is the </a:t>
            </a:r>
            <a:r>
              <a:rPr lang="en-US" altLang="ko-KR" sz="2400" i="1">
                <a:ea typeface="굴림" pitchFamily="50" charset="-127"/>
              </a:rPr>
              <a:t>mnemonic</a:t>
            </a:r>
            <a:r>
              <a:rPr lang="en-US" altLang="ko-KR" sz="2400">
                <a:ea typeface="굴림" pitchFamily="50" charset="-127"/>
              </a:rPr>
              <a:t> that the assembler translates into an 		</a:t>
            </a:r>
            <a:r>
              <a:rPr lang="en-US" altLang="ko-KR" sz="2400" i="1">
                <a:ea typeface="굴림" pitchFamily="50" charset="-127"/>
              </a:rPr>
              <a:t>opcode</a:t>
            </a:r>
            <a:endParaRPr lang="en-US" altLang="ko-KR" sz="2400">
              <a:ea typeface="굴림" pitchFamily="50" charset="-127"/>
            </a:endParaRPr>
          </a:p>
        </p:txBody>
      </p:sp>
    </p:spTree>
    <p:extLst>
      <p:ext uri="{BB962C8B-B14F-4D97-AF65-F5344CB8AC3E}">
        <p14:creationId xmlns:p14="http://schemas.microsoft.com/office/powerpoint/2010/main" val="161564638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75685" y="152400"/>
            <a:ext cx="11101916" cy="665163"/>
          </a:xfrm>
        </p:spPr>
        <p:txBody>
          <a:bodyPr/>
          <a:lstStyle/>
          <a:p>
            <a:pPr eaLnBrk="1" hangingPunct="1"/>
            <a:r>
              <a:rPr lang="en-US" altLang="ko-KR" sz="3600" b="1" smtClean="0">
                <a:solidFill>
                  <a:schemeClr val="tx1"/>
                </a:solidFill>
                <a:ea typeface="굴림" pitchFamily="50" charset="-127"/>
              </a:rPr>
              <a:t>Assembler Language Segment Types</a:t>
            </a:r>
            <a:endParaRPr lang="en-US" altLang="ko-KR" sz="4800" b="1" smtClean="0">
              <a:solidFill>
                <a:schemeClr val="tx1"/>
              </a:solidFill>
              <a:ea typeface="굴림" pitchFamily="50" charset="-127"/>
            </a:endParaRPr>
          </a:p>
        </p:txBody>
      </p:sp>
      <p:sp>
        <p:nvSpPr>
          <p:cNvPr id="62467" name="Rectangle 3"/>
          <p:cNvSpPr>
            <a:spLocks noGrp="1" noChangeArrowheads="1"/>
          </p:cNvSpPr>
          <p:nvPr>
            <p:ph type="body" idx="1"/>
          </p:nvPr>
        </p:nvSpPr>
        <p:spPr>
          <a:xfrm>
            <a:off x="2133600" y="838200"/>
            <a:ext cx="9144000" cy="5638800"/>
          </a:xfrm>
        </p:spPr>
        <p:txBody>
          <a:bodyPr/>
          <a:lstStyle/>
          <a:p>
            <a:pPr eaLnBrk="1" hangingPunct="1">
              <a:lnSpc>
                <a:spcPct val="90000"/>
              </a:lnSpc>
            </a:pPr>
            <a:r>
              <a:rPr lang="en-US" altLang="ko-KR" sz="2700" smtClean="0">
                <a:ea typeface="굴림" pitchFamily="50" charset="-127"/>
              </a:rPr>
              <a:t>Stack</a:t>
            </a:r>
          </a:p>
          <a:p>
            <a:pPr lvl="1" eaLnBrk="1" hangingPunct="1">
              <a:lnSpc>
                <a:spcPct val="90000"/>
              </a:lnSpc>
            </a:pPr>
            <a:r>
              <a:rPr lang="en-US" altLang="ko-KR" smtClean="0">
                <a:ea typeface="굴림" pitchFamily="50" charset="-127"/>
              </a:rPr>
              <a:t>For </a:t>
            </a:r>
            <a:r>
              <a:rPr lang="en-US" altLang="ko-KR" u="sng" smtClean="0">
                <a:ea typeface="굴림" pitchFamily="50" charset="-127"/>
              </a:rPr>
              <a:t>dynamic</a:t>
            </a:r>
            <a:r>
              <a:rPr lang="en-US" altLang="ko-KR" smtClean="0">
                <a:ea typeface="굴림" pitchFamily="50" charset="-127"/>
              </a:rPr>
              <a:t> data storage</a:t>
            </a:r>
          </a:p>
          <a:p>
            <a:pPr lvl="1" eaLnBrk="1" hangingPunct="1">
              <a:lnSpc>
                <a:spcPct val="90000"/>
              </a:lnSpc>
            </a:pPr>
            <a:r>
              <a:rPr lang="en-US" altLang="ko-KR" smtClean="0">
                <a:ea typeface="굴림" pitchFamily="50" charset="-127"/>
              </a:rPr>
              <a:t>Source file defines size</a:t>
            </a:r>
          </a:p>
          <a:p>
            <a:pPr lvl="1" eaLnBrk="1" hangingPunct="1">
              <a:lnSpc>
                <a:spcPct val="90000"/>
              </a:lnSpc>
            </a:pPr>
            <a:r>
              <a:rPr lang="en-US" altLang="ko-KR" smtClean="0">
                <a:ea typeface="굴림" pitchFamily="50" charset="-127"/>
              </a:rPr>
              <a:t>Must have exactly 1</a:t>
            </a:r>
          </a:p>
          <a:p>
            <a:pPr eaLnBrk="1" hangingPunct="1">
              <a:lnSpc>
                <a:spcPct val="90000"/>
              </a:lnSpc>
            </a:pPr>
            <a:r>
              <a:rPr lang="en-US" altLang="ko-KR" sz="2700" smtClean="0">
                <a:ea typeface="굴림" pitchFamily="50" charset="-127"/>
              </a:rPr>
              <a:t>Data</a:t>
            </a:r>
          </a:p>
          <a:p>
            <a:pPr lvl="1" eaLnBrk="1" hangingPunct="1">
              <a:lnSpc>
                <a:spcPct val="90000"/>
              </a:lnSpc>
            </a:pPr>
            <a:r>
              <a:rPr lang="en-US" altLang="ko-KR" smtClean="0">
                <a:ea typeface="굴림" pitchFamily="50" charset="-127"/>
              </a:rPr>
              <a:t>For </a:t>
            </a:r>
            <a:r>
              <a:rPr lang="en-US" altLang="ko-KR" u="sng" smtClean="0">
                <a:ea typeface="굴림" pitchFamily="50" charset="-127"/>
              </a:rPr>
              <a:t>static</a:t>
            </a:r>
            <a:r>
              <a:rPr lang="en-US" altLang="ko-KR" smtClean="0">
                <a:ea typeface="굴림" pitchFamily="50" charset="-127"/>
              </a:rPr>
              <a:t> data Storage</a:t>
            </a:r>
          </a:p>
          <a:p>
            <a:pPr lvl="1" eaLnBrk="1" hangingPunct="1">
              <a:lnSpc>
                <a:spcPct val="90000"/>
              </a:lnSpc>
            </a:pPr>
            <a:r>
              <a:rPr lang="en-US" altLang="ko-KR" smtClean="0">
                <a:ea typeface="굴림" pitchFamily="50" charset="-127"/>
              </a:rPr>
              <a:t>Source file defines size</a:t>
            </a:r>
          </a:p>
          <a:p>
            <a:pPr lvl="1" eaLnBrk="1" hangingPunct="1">
              <a:lnSpc>
                <a:spcPct val="90000"/>
              </a:lnSpc>
            </a:pPr>
            <a:r>
              <a:rPr lang="en-US" altLang="ko-KR" smtClean="0">
                <a:ea typeface="굴림" pitchFamily="50" charset="-127"/>
              </a:rPr>
              <a:t>Source file defines content (optional)</a:t>
            </a:r>
          </a:p>
          <a:p>
            <a:pPr lvl="1" eaLnBrk="1" hangingPunct="1">
              <a:lnSpc>
                <a:spcPct val="90000"/>
              </a:lnSpc>
            </a:pPr>
            <a:r>
              <a:rPr lang="en-US" altLang="ko-KR" smtClean="0">
                <a:ea typeface="굴림" pitchFamily="50" charset="-127"/>
              </a:rPr>
              <a:t>Can have 0 or more</a:t>
            </a:r>
          </a:p>
          <a:p>
            <a:pPr eaLnBrk="1" hangingPunct="1">
              <a:lnSpc>
                <a:spcPct val="90000"/>
              </a:lnSpc>
            </a:pPr>
            <a:r>
              <a:rPr lang="en-US" altLang="ko-KR" sz="2700" smtClean="0">
                <a:ea typeface="굴림" pitchFamily="50" charset="-127"/>
              </a:rPr>
              <a:t>Code</a:t>
            </a:r>
          </a:p>
          <a:p>
            <a:pPr lvl="1" eaLnBrk="1" hangingPunct="1">
              <a:lnSpc>
                <a:spcPct val="90000"/>
              </a:lnSpc>
            </a:pPr>
            <a:r>
              <a:rPr lang="en-US" altLang="ko-KR" smtClean="0">
                <a:ea typeface="굴림" pitchFamily="50" charset="-127"/>
              </a:rPr>
              <a:t>For </a:t>
            </a:r>
            <a:r>
              <a:rPr lang="en-US" altLang="ko-KR" u="sng" smtClean="0">
                <a:ea typeface="굴림" pitchFamily="50" charset="-127"/>
              </a:rPr>
              <a:t>machine Instructions</a:t>
            </a:r>
          </a:p>
          <a:p>
            <a:pPr lvl="1" eaLnBrk="1" hangingPunct="1">
              <a:lnSpc>
                <a:spcPct val="90000"/>
              </a:lnSpc>
            </a:pPr>
            <a:r>
              <a:rPr lang="en-US" altLang="ko-KR" smtClean="0">
                <a:ea typeface="굴림" pitchFamily="50" charset="-127"/>
              </a:rPr>
              <a:t>Must have 1 or more</a:t>
            </a:r>
          </a:p>
        </p:txBody>
      </p:sp>
    </p:spTree>
    <p:extLst>
      <p:ext uri="{BB962C8B-B14F-4D97-AF65-F5344CB8AC3E}">
        <p14:creationId xmlns:p14="http://schemas.microsoft.com/office/powerpoint/2010/main" val="240699645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14400" y="152400"/>
            <a:ext cx="10363200" cy="685800"/>
          </a:xfrm>
        </p:spPr>
        <p:txBody>
          <a:bodyPr/>
          <a:lstStyle/>
          <a:p>
            <a:pPr eaLnBrk="1" hangingPunct="1"/>
            <a:r>
              <a:rPr lang="en-US" altLang="ko-KR" sz="3600" b="1" smtClean="0">
                <a:solidFill>
                  <a:schemeClr val="tx1"/>
                </a:solidFill>
                <a:ea typeface="굴림" pitchFamily="50" charset="-127"/>
              </a:rPr>
              <a:t>Using MASM Assembler</a:t>
            </a:r>
            <a:endParaRPr lang="en-US" altLang="ko-KR" sz="4800" b="1" smtClean="0">
              <a:solidFill>
                <a:schemeClr val="tx1"/>
              </a:solidFill>
              <a:ea typeface="굴림" pitchFamily="50" charset="-127"/>
            </a:endParaRPr>
          </a:p>
        </p:txBody>
      </p:sp>
      <p:sp>
        <p:nvSpPr>
          <p:cNvPr id="63491" name="Rectangle 3"/>
          <p:cNvSpPr>
            <a:spLocks noGrp="1" noChangeArrowheads="1"/>
          </p:cNvSpPr>
          <p:nvPr>
            <p:ph type="body" idx="1"/>
          </p:nvPr>
        </p:nvSpPr>
        <p:spPr>
          <a:xfrm>
            <a:off x="508000" y="762000"/>
            <a:ext cx="11277600" cy="5638800"/>
          </a:xfrm>
        </p:spPr>
        <p:txBody>
          <a:bodyPr/>
          <a:lstStyle/>
          <a:p>
            <a:pPr eaLnBrk="1" hangingPunct="1">
              <a:lnSpc>
                <a:spcPct val="90000"/>
              </a:lnSpc>
            </a:pPr>
            <a:r>
              <a:rPr lang="en-US" altLang="ko-KR" sz="2000" smtClean="0">
                <a:ea typeface="굴림" pitchFamily="50" charset="-127"/>
              </a:rPr>
              <a:t>to get help:</a:t>
            </a:r>
          </a:p>
          <a:p>
            <a:pPr lvl="1" algn="ctr" eaLnBrk="1" hangingPunct="1">
              <a:lnSpc>
                <a:spcPct val="90000"/>
              </a:lnSpc>
              <a:buFontTx/>
              <a:buNone/>
            </a:pPr>
            <a:r>
              <a:rPr lang="en-US" altLang="ko-KR" sz="2000" b="1" smtClean="0">
                <a:latin typeface="Courier New" pitchFamily="49" charset="0"/>
                <a:ea typeface="굴림" pitchFamily="50" charset="-127"/>
              </a:rPr>
              <a:t>C:\&gt; masm /h</a:t>
            </a:r>
          </a:p>
          <a:p>
            <a:pPr eaLnBrk="1" hangingPunct="1">
              <a:lnSpc>
                <a:spcPct val="90000"/>
              </a:lnSpc>
            </a:pPr>
            <a:r>
              <a:rPr lang="en-US" altLang="ko-KR" sz="2000" smtClean="0">
                <a:ea typeface="굴림" pitchFamily="50" charset="-127"/>
              </a:rPr>
              <a:t>Can just invoke MASM with no arguments:</a:t>
            </a:r>
          </a:p>
          <a:p>
            <a:pPr lvl="1" eaLnBrk="1" hangingPunct="1">
              <a:lnSpc>
                <a:spcPct val="90000"/>
              </a:lnSpc>
              <a:buFontTx/>
              <a:buNone/>
            </a:pPr>
            <a:r>
              <a:rPr lang="en-US" altLang="ko-KR" sz="2000" b="1" smtClean="0">
                <a:latin typeface="Courier New" pitchFamily="49" charset="0"/>
                <a:ea typeface="굴림" pitchFamily="50" charset="-127"/>
              </a:rPr>
              <a:t>C:\&gt; masm</a:t>
            </a:r>
          </a:p>
          <a:p>
            <a:pPr lvl="1" eaLnBrk="1" hangingPunct="1">
              <a:lnSpc>
                <a:spcPct val="90000"/>
              </a:lnSpc>
              <a:buFontTx/>
              <a:buNone/>
            </a:pPr>
            <a:r>
              <a:rPr lang="en-US" altLang="ko-KR" sz="2000" smtClean="0">
                <a:latin typeface="Courier New" pitchFamily="49" charset="0"/>
                <a:ea typeface="굴림" pitchFamily="50" charset="-127"/>
              </a:rPr>
              <a:t>Source Filename	     [.ASM]:    </a:t>
            </a:r>
            <a:r>
              <a:rPr lang="en-US" altLang="ko-KR" sz="2000" i="1" smtClean="0">
                <a:latin typeface="Courier New" pitchFamily="49" charset="0"/>
                <a:ea typeface="굴림" pitchFamily="50" charset="-127"/>
              </a:rPr>
              <a:t>hello</a:t>
            </a:r>
            <a:endParaRPr lang="en-US" altLang="ko-KR" sz="2000" smtClean="0">
              <a:latin typeface="Courier New" pitchFamily="49" charset="0"/>
              <a:ea typeface="굴림" pitchFamily="50" charset="-127"/>
            </a:endParaRPr>
          </a:p>
          <a:p>
            <a:pPr lvl="1" eaLnBrk="1" hangingPunct="1">
              <a:lnSpc>
                <a:spcPct val="90000"/>
              </a:lnSpc>
              <a:buFontTx/>
              <a:buNone/>
            </a:pPr>
            <a:r>
              <a:rPr lang="en-US" altLang="ko-KR" sz="2000" smtClean="0">
                <a:latin typeface="Courier New" pitchFamily="49" charset="0"/>
                <a:ea typeface="굴림" pitchFamily="50" charset="-127"/>
              </a:rPr>
              <a:t>Object Filename	[HELLO.OBJ]:</a:t>
            </a:r>
          </a:p>
          <a:p>
            <a:pPr lvl="1" eaLnBrk="1" hangingPunct="1">
              <a:lnSpc>
                <a:spcPct val="90000"/>
              </a:lnSpc>
              <a:buFontTx/>
              <a:buNone/>
            </a:pPr>
            <a:r>
              <a:rPr lang="en-US" altLang="ko-KR" sz="2000" smtClean="0">
                <a:latin typeface="Courier New" pitchFamily="49" charset="0"/>
                <a:ea typeface="굴림" pitchFamily="50" charset="-127"/>
              </a:rPr>
              <a:t>Source Listing		  [NUL.LST]:</a:t>
            </a:r>
          </a:p>
          <a:p>
            <a:pPr lvl="1" eaLnBrk="1" hangingPunct="1">
              <a:lnSpc>
                <a:spcPct val="90000"/>
              </a:lnSpc>
              <a:buFontTx/>
              <a:buNone/>
            </a:pPr>
            <a:r>
              <a:rPr lang="en-US" altLang="ko-KR" sz="2000" smtClean="0">
                <a:latin typeface="Courier New" pitchFamily="49" charset="0"/>
                <a:ea typeface="굴림" pitchFamily="50" charset="-127"/>
              </a:rPr>
              <a:t>Cross Reference	  [NUL.CRF]:</a:t>
            </a:r>
          </a:p>
          <a:p>
            <a:pPr lvl="1" eaLnBrk="1" hangingPunct="1">
              <a:lnSpc>
                <a:spcPct val="90000"/>
              </a:lnSpc>
              <a:buFontTx/>
              <a:buNone/>
            </a:pPr>
            <a:endParaRPr lang="en-US" altLang="ko-KR" sz="2000" smtClean="0">
              <a:ea typeface="굴림" pitchFamily="50" charset="-127"/>
            </a:endParaRPr>
          </a:p>
          <a:p>
            <a:pPr eaLnBrk="1" hangingPunct="1">
              <a:lnSpc>
                <a:spcPct val="90000"/>
              </a:lnSpc>
            </a:pPr>
            <a:r>
              <a:rPr lang="en-US" altLang="ko-KR" sz="2000" smtClean="0">
                <a:latin typeface="Courier New" pitchFamily="49" charset="0"/>
                <a:ea typeface="굴림" pitchFamily="50" charset="-127"/>
              </a:rPr>
              <a:t>.ASM</a:t>
            </a:r>
            <a:r>
              <a:rPr lang="en-US" altLang="ko-KR" sz="2000" smtClean="0">
                <a:ea typeface="굴림" pitchFamily="50" charset="-127"/>
              </a:rPr>
              <a:t> - Assembler source file prepared by programmer</a:t>
            </a:r>
          </a:p>
          <a:p>
            <a:pPr eaLnBrk="1" hangingPunct="1">
              <a:lnSpc>
                <a:spcPct val="90000"/>
              </a:lnSpc>
            </a:pPr>
            <a:r>
              <a:rPr lang="en-US" altLang="ko-KR" sz="2000" smtClean="0">
                <a:latin typeface="Courier New" pitchFamily="49" charset="0"/>
                <a:ea typeface="굴림" pitchFamily="50" charset="-127"/>
              </a:rPr>
              <a:t>.OBJ</a:t>
            </a:r>
            <a:r>
              <a:rPr lang="en-US" altLang="ko-KR" sz="2000" smtClean="0">
                <a:ea typeface="굴림" pitchFamily="50" charset="-127"/>
              </a:rPr>
              <a:t>  - Translated source file by assembler</a:t>
            </a:r>
          </a:p>
          <a:p>
            <a:pPr eaLnBrk="1" hangingPunct="1">
              <a:lnSpc>
                <a:spcPct val="90000"/>
              </a:lnSpc>
            </a:pPr>
            <a:r>
              <a:rPr lang="en-US" altLang="ko-KR" sz="2000" smtClean="0">
                <a:latin typeface="Courier New" pitchFamily="49" charset="0"/>
                <a:ea typeface="굴림" pitchFamily="50" charset="-127"/>
              </a:rPr>
              <a:t>.LST</a:t>
            </a:r>
            <a:r>
              <a:rPr lang="en-US" altLang="ko-KR" sz="2000" smtClean="0">
                <a:ea typeface="굴림" pitchFamily="50" charset="-127"/>
              </a:rPr>
              <a:t>   - Listing file, documents “Translation” process	</a:t>
            </a:r>
          </a:p>
          <a:p>
            <a:pPr lvl="4" eaLnBrk="1" hangingPunct="1">
              <a:lnSpc>
                <a:spcPct val="90000"/>
              </a:lnSpc>
            </a:pPr>
            <a:r>
              <a:rPr lang="en-US" altLang="ko-KR" smtClean="0">
                <a:ea typeface="굴림" pitchFamily="50" charset="-127"/>
              </a:rPr>
              <a:t>Errors, Addresses, Symbols, etc</a:t>
            </a:r>
          </a:p>
          <a:p>
            <a:pPr eaLnBrk="1" hangingPunct="1">
              <a:lnSpc>
                <a:spcPct val="90000"/>
              </a:lnSpc>
            </a:pPr>
            <a:r>
              <a:rPr lang="en-US" altLang="ko-KR" sz="2000" smtClean="0">
                <a:latin typeface="Courier New" pitchFamily="49" charset="0"/>
                <a:ea typeface="굴림" pitchFamily="50" charset="-127"/>
              </a:rPr>
              <a:t>.CRF</a:t>
            </a:r>
            <a:r>
              <a:rPr lang="en-US" altLang="ko-KR" sz="2000" smtClean="0">
                <a:ea typeface="굴림" pitchFamily="50" charset="-127"/>
              </a:rPr>
              <a:t> – Cross reference file</a:t>
            </a:r>
          </a:p>
          <a:p>
            <a:pPr lvl="1" eaLnBrk="1" hangingPunct="1">
              <a:lnSpc>
                <a:spcPct val="90000"/>
              </a:lnSpc>
              <a:buFontTx/>
              <a:buNone/>
            </a:pPr>
            <a:endParaRPr lang="en-US" altLang="ko-KR" sz="2000" b="1" smtClean="0">
              <a:latin typeface="Courier New" pitchFamily="49" charset="0"/>
              <a:ea typeface="굴림" pitchFamily="50" charset="-127"/>
            </a:endParaRPr>
          </a:p>
        </p:txBody>
      </p:sp>
    </p:spTree>
    <p:extLst>
      <p:ext uri="{BB962C8B-B14F-4D97-AF65-F5344CB8AC3E}">
        <p14:creationId xmlns:p14="http://schemas.microsoft.com/office/powerpoint/2010/main" val="174952068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812800" y="152400"/>
            <a:ext cx="10363200" cy="990600"/>
          </a:xfrm>
        </p:spPr>
        <p:txBody>
          <a:bodyPr/>
          <a:lstStyle/>
          <a:p>
            <a:pPr eaLnBrk="1" hangingPunct="1"/>
            <a:r>
              <a:rPr lang="en-US" altLang="ko-KR" sz="3600" b="1" smtClean="0">
                <a:solidFill>
                  <a:schemeClr val="tx1"/>
                </a:solidFill>
                <a:ea typeface="굴림" pitchFamily="50" charset="-127"/>
              </a:rPr>
              <a:t>x86 Instruction Set Summary</a:t>
            </a:r>
            <a:br>
              <a:rPr lang="en-US" altLang="ko-KR" sz="3600" b="1" smtClean="0">
                <a:solidFill>
                  <a:schemeClr val="tx1"/>
                </a:solidFill>
                <a:ea typeface="굴림" pitchFamily="50" charset="-127"/>
              </a:rPr>
            </a:br>
            <a:r>
              <a:rPr lang="en-US" altLang="ko-KR" sz="2800" b="1" i="1" smtClean="0">
                <a:solidFill>
                  <a:schemeClr val="tx1"/>
                </a:solidFill>
                <a:ea typeface="굴림" pitchFamily="50" charset="-127"/>
              </a:rPr>
              <a:t>(Data Transfer)</a:t>
            </a:r>
            <a:endParaRPr lang="en-US" altLang="ko-KR" b="1" smtClean="0">
              <a:solidFill>
                <a:schemeClr val="tx1"/>
              </a:solidFill>
              <a:ea typeface="굴림" pitchFamily="50" charset="-127"/>
            </a:endParaRPr>
          </a:p>
        </p:txBody>
      </p:sp>
      <p:sp>
        <p:nvSpPr>
          <p:cNvPr id="64515" name="Rectangle 3"/>
          <p:cNvSpPr>
            <a:spLocks noChangeArrowheads="1"/>
          </p:cNvSpPr>
          <p:nvPr/>
        </p:nvSpPr>
        <p:spPr bwMode="auto">
          <a:xfrm>
            <a:off x="812800" y="1295401"/>
            <a:ext cx="10092267" cy="476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ko-KR" sz="1600" b="1">
                <a:latin typeface="Courier New" pitchFamily="49" charset="0"/>
                <a:ea typeface="굴림" pitchFamily="50" charset="-127"/>
              </a:rPr>
              <a:t>CBW              	;Convert Byte to Word AL </a:t>
            </a:r>
            <a:r>
              <a:rPr lang="en-US" altLang="ko-KR" sz="1600" b="1">
                <a:latin typeface="Courier New" pitchFamily="49" charset="0"/>
                <a:ea typeface="굴림" pitchFamily="50" charset="-127"/>
                <a:sym typeface="Wingdings" pitchFamily="2" charset="2"/>
              </a:rPr>
              <a:t> AX</a:t>
            </a:r>
            <a:endParaRPr lang="en-US" altLang="ko-KR" sz="1600" b="1">
              <a:latin typeface="Courier New" pitchFamily="49" charset="0"/>
              <a:ea typeface="굴림" pitchFamily="50" charset="-127"/>
            </a:endParaRPr>
          </a:p>
          <a:p>
            <a:pPr eaLnBrk="0" hangingPunct="0"/>
            <a:r>
              <a:rPr lang="en-US" altLang="ko-KR" sz="1600" b="1">
                <a:latin typeface="Courier New" pitchFamily="49" charset="0"/>
                <a:ea typeface="굴림" pitchFamily="50" charset="-127"/>
              </a:rPr>
              <a:t>CWD           		;Convert Word to Double in AX </a:t>
            </a:r>
            <a:r>
              <a:rPr lang="en-US" altLang="ko-KR" sz="1600" b="1">
                <a:latin typeface="Courier New" pitchFamily="49" charset="0"/>
                <a:ea typeface="굴림" pitchFamily="50" charset="-127"/>
                <a:sym typeface="Wingdings" pitchFamily="2" charset="2"/>
              </a:rPr>
              <a:t></a:t>
            </a:r>
            <a:r>
              <a:rPr lang="en-US" altLang="ko-KR" sz="1600" b="1">
                <a:latin typeface="Courier New" pitchFamily="49" charset="0"/>
                <a:ea typeface="굴림" pitchFamily="50" charset="-127"/>
              </a:rPr>
              <a:t>DX,AX</a:t>
            </a:r>
          </a:p>
          <a:p>
            <a:pPr eaLnBrk="0" hangingPunct="0"/>
            <a:r>
              <a:rPr lang="en-US" altLang="ko-KR" sz="1600" b="1">
                <a:latin typeface="Courier New" pitchFamily="49" charset="0"/>
                <a:ea typeface="굴림" pitchFamily="50" charset="-127"/>
              </a:rPr>
              <a:t>IN 	           	;Input</a:t>
            </a:r>
          </a:p>
          <a:p>
            <a:pPr eaLnBrk="0" hangingPunct="0"/>
            <a:r>
              <a:rPr lang="en-US" altLang="ko-KR" sz="1600" b="1">
                <a:latin typeface="Courier New" pitchFamily="49" charset="0"/>
                <a:ea typeface="굴림" pitchFamily="50" charset="-127"/>
              </a:rPr>
              <a:t>LAHF             	;Load AH from Flags          </a:t>
            </a:r>
          </a:p>
          <a:p>
            <a:pPr eaLnBrk="0" hangingPunct="0"/>
            <a:r>
              <a:rPr lang="en-US" altLang="ko-KR" sz="1600" b="1">
                <a:latin typeface="Courier New" pitchFamily="49" charset="0"/>
                <a:ea typeface="굴림" pitchFamily="50" charset="-127"/>
              </a:rPr>
              <a:t>LDS 	        	;Load pointer to DS               </a:t>
            </a:r>
          </a:p>
          <a:p>
            <a:pPr eaLnBrk="0" hangingPunct="0"/>
            <a:r>
              <a:rPr lang="en-US" altLang="ko-KR" sz="1600" b="1">
                <a:latin typeface="Courier New" pitchFamily="49" charset="0"/>
                <a:ea typeface="굴림" pitchFamily="50" charset="-127"/>
              </a:rPr>
              <a:t>LEA 	        	;Load EA to register              </a:t>
            </a:r>
          </a:p>
          <a:p>
            <a:pPr eaLnBrk="0" hangingPunct="0"/>
            <a:r>
              <a:rPr lang="en-US" altLang="ko-KR" sz="1600" b="1">
                <a:latin typeface="Courier New" pitchFamily="49" charset="0"/>
                <a:ea typeface="굴림" pitchFamily="50" charset="-127"/>
              </a:rPr>
              <a:t>LES        		;Load pointer to ES               </a:t>
            </a:r>
          </a:p>
          <a:p>
            <a:pPr eaLnBrk="0" hangingPunct="0"/>
            <a:r>
              <a:rPr lang="en-US" altLang="ko-KR" sz="1600" b="1">
                <a:latin typeface="Courier New" pitchFamily="49" charset="0"/>
                <a:ea typeface="굴림" pitchFamily="50" charset="-127"/>
              </a:rPr>
              <a:t>LODS             	;Load memory at SI into AX        </a:t>
            </a:r>
          </a:p>
          <a:p>
            <a:pPr eaLnBrk="0" hangingPunct="0"/>
            <a:r>
              <a:rPr lang="en-US" altLang="ko-KR" sz="1600" b="1">
                <a:latin typeface="Courier New" pitchFamily="49" charset="0"/>
                <a:ea typeface="굴림" pitchFamily="50" charset="-127"/>
              </a:rPr>
              <a:t>MOV            	;Move                             </a:t>
            </a:r>
          </a:p>
          <a:p>
            <a:pPr eaLnBrk="0" hangingPunct="0"/>
            <a:r>
              <a:rPr lang="en-US" altLang="ko-KR" sz="1600" b="1">
                <a:latin typeface="Courier New" pitchFamily="49" charset="0"/>
                <a:ea typeface="굴림" pitchFamily="50" charset="-127"/>
              </a:rPr>
              <a:t>MOVS             	;Move memory at SI to DI          </a:t>
            </a:r>
          </a:p>
          <a:p>
            <a:pPr eaLnBrk="0" hangingPunct="0"/>
            <a:r>
              <a:rPr lang="en-US" altLang="ko-KR" sz="1600" b="1">
                <a:latin typeface="Courier New" pitchFamily="49" charset="0"/>
                <a:ea typeface="굴림" pitchFamily="50" charset="-127"/>
              </a:rPr>
              <a:t>OUT 	          	;Output                           </a:t>
            </a:r>
          </a:p>
          <a:p>
            <a:pPr eaLnBrk="0" hangingPunct="0"/>
            <a:r>
              <a:rPr lang="en-US" altLang="ko-KR" sz="1600" b="1">
                <a:latin typeface="Courier New" pitchFamily="49" charset="0"/>
                <a:ea typeface="굴림" pitchFamily="50" charset="-127"/>
              </a:rPr>
              <a:t>POP 	          	;Pop                              </a:t>
            </a:r>
          </a:p>
          <a:p>
            <a:pPr eaLnBrk="0" hangingPunct="0"/>
            <a:r>
              <a:rPr lang="en-US" altLang="ko-KR" sz="1600" b="1">
                <a:latin typeface="Courier New" pitchFamily="49" charset="0"/>
                <a:ea typeface="굴림" pitchFamily="50" charset="-127"/>
              </a:rPr>
              <a:t>POPF           	;Pop Flags                        </a:t>
            </a:r>
          </a:p>
          <a:p>
            <a:pPr eaLnBrk="0" hangingPunct="0"/>
            <a:r>
              <a:rPr lang="en-US" altLang="ko-KR" sz="1600" b="1">
                <a:latin typeface="Courier New" pitchFamily="49" charset="0"/>
                <a:ea typeface="굴림" pitchFamily="50" charset="-127"/>
              </a:rPr>
              <a:t>PUSH 	       		;Push                             </a:t>
            </a:r>
          </a:p>
          <a:p>
            <a:pPr eaLnBrk="0" hangingPunct="0"/>
            <a:r>
              <a:rPr lang="en-US" altLang="ko-KR" sz="1600" b="1">
                <a:latin typeface="Courier New" pitchFamily="49" charset="0"/>
                <a:ea typeface="굴림" pitchFamily="50" charset="-127"/>
              </a:rPr>
              <a:t>PUSHF             	;Push Flags                       </a:t>
            </a:r>
          </a:p>
          <a:p>
            <a:pPr eaLnBrk="0" hangingPunct="0"/>
            <a:r>
              <a:rPr lang="en-US" altLang="ko-KR" sz="1600" b="1">
                <a:latin typeface="Courier New" pitchFamily="49" charset="0"/>
                <a:ea typeface="굴림" pitchFamily="50" charset="-127"/>
              </a:rPr>
              <a:t>SAHF             	;Store AH into Flags         </a:t>
            </a:r>
          </a:p>
          <a:p>
            <a:pPr eaLnBrk="0" hangingPunct="0"/>
            <a:r>
              <a:rPr lang="en-US" altLang="ko-KR" sz="1600" b="1">
                <a:latin typeface="Courier New" pitchFamily="49" charset="0"/>
                <a:ea typeface="굴림" pitchFamily="50" charset="-127"/>
              </a:rPr>
              <a:t>STOS            	;Store AX into memory at DI       </a:t>
            </a:r>
          </a:p>
          <a:p>
            <a:pPr eaLnBrk="0" hangingPunct="0"/>
            <a:r>
              <a:rPr lang="en-US" altLang="ko-KR" sz="1600" b="1">
                <a:latin typeface="Courier New" pitchFamily="49" charset="0"/>
                <a:ea typeface="굴림" pitchFamily="50" charset="-127"/>
              </a:rPr>
              <a:t>XCHG 		       	;Exchange                         </a:t>
            </a:r>
          </a:p>
          <a:p>
            <a:pPr eaLnBrk="0" hangingPunct="0"/>
            <a:r>
              <a:rPr lang="en-US" altLang="ko-KR" sz="1600" b="1">
                <a:latin typeface="Courier New" pitchFamily="49" charset="0"/>
                <a:ea typeface="굴림" pitchFamily="50" charset="-127"/>
              </a:rPr>
              <a:t>XLAT           	;Translate byte to AL</a:t>
            </a:r>
            <a:r>
              <a:rPr lang="en-US" altLang="ko-KR">
                <a:latin typeface="Courier New" pitchFamily="49" charset="0"/>
                <a:ea typeface="굴림" pitchFamily="50" charset="-127"/>
              </a:rPr>
              <a:t>             </a:t>
            </a:r>
            <a:endParaRPr lang="en-US" altLang="ko-KR" sz="2400">
              <a:latin typeface="Courier New" pitchFamily="49" charset="0"/>
              <a:ea typeface="굴림" pitchFamily="50" charset="-127"/>
            </a:endParaRPr>
          </a:p>
        </p:txBody>
      </p:sp>
    </p:spTree>
    <p:extLst>
      <p:ext uri="{BB962C8B-B14F-4D97-AF65-F5344CB8AC3E}">
        <p14:creationId xmlns:p14="http://schemas.microsoft.com/office/powerpoint/2010/main" val="279850831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825500" y="234950"/>
            <a:ext cx="10363200" cy="914400"/>
          </a:xfrm>
        </p:spPr>
        <p:txBody>
          <a:bodyPr>
            <a:normAutofit fontScale="90000"/>
          </a:bodyPr>
          <a:lstStyle/>
          <a:p>
            <a:pPr eaLnBrk="1" hangingPunct="1"/>
            <a:r>
              <a:rPr lang="en-US" altLang="ko-KR" sz="3600" b="1" smtClean="0">
                <a:solidFill>
                  <a:schemeClr val="tx1"/>
                </a:solidFill>
                <a:ea typeface="굴림" pitchFamily="50" charset="-127"/>
              </a:rPr>
              <a:t>x86 Instruction Set Summary</a:t>
            </a:r>
            <a:br>
              <a:rPr lang="en-US" altLang="ko-KR" sz="3600" b="1" smtClean="0">
                <a:solidFill>
                  <a:schemeClr val="tx1"/>
                </a:solidFill>
                <a:ea typeface="굴림" pitchFamily="50" charset="-127"/>
              </a:rPr>
            </a:br>
            <a:r>
              <a:rPr lang="en-US" altLang="ko-KR" sz="2800" b="1" i="1" smtClean="0">
                <a:solidFill>
                  <a:schemeClr val="tx1"/>
                </a:solidFill>
                <a:ea typeface="굴림" pitchFamily="50" charset="-127"/>
              </a:rPr>
              <a:t>(Arithmetic/Logical)</a:t>
            </a:r>
            <a:endParaRPr lang="en-US" altLang="ko-KR" b="1" smtClean="0">
              <a:solidFill>
                <a:schemeClr val="tx1"/>
              </a:solidFill>
              <a:ea typeface="굴림" pitchFamily="50" charset="-127"/>
            </a:endParaRPr>
          </a:p>
        </p:txBody>
      </p:sp>
      <p:sp>
        <p:nvSpPr>
          <p:cNvPr id="65539" name="Rectangle 3"/>
          <p:cNvSpPr>
            <a:spLocks noChangeArrowheads="1"/>
          </p:cNvSpPr>
          <p:nvPr/>
        </p:nvSpPr>
        <p:spPr bwMode="auto">
          <a:xfrm>
            <a:off x="1016001" y="1524000"/>
            <a:ext cx="10037233"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ko-KR" sz="1600" b="1">
                <a:latin typeface="Courier New" pitchFamily="49" charset="0"/>
                <a:ea typeface="굴림" pitchFamily="50" charset="-127"/>
              </a:rPr>
              <a:t>AAA               	;ASCII Adjust for Add in AX</a:t>
            </a:r>
          </a:p>
          <a:p>
            <a:pPr eaLnBrk="0" hangingPunct="0"/>
            <a:r>
              <a:rPr lang="en-US" altLang="ko-KR" sz="1600" b="1">
                <a:latin typeface="Courier New" pitchFamily="49" charset="0"/>
                <a:ea typeface="굴림" pitchFamily="50" charset="-127"/>
              </a:rPr>
              <a:t>AAD               	;ASCII Adjust for Divide in AX    </a:t>
            </a:r>
          </a:p>
          <a:p>
            <a:pPr eaLnBrk="0" hangingPunct="0"/>
            <a:r>
              <a:rPr lang="en-US" altLang="ko-KR" sz="1600" b="1">
                <a:latin typeface="Courier New" pitchFamily="49" charset="0"/>
                <a:ea typeface="굴림" pitchFamily="50" charset="-127"/>
              </a:rPr>
              <a:t>AAM               	;ASCII Adjust for Multiply in AX</a:t>
            </a:r>
          </a:p>
          <a:p>
            <a:pPr eaLnBrk="0" hangingPunct="0"/>
            <a:r>
              <a:rPr lang="en-US" altLang="ko-KR" sz="1600" b="1">
                <a:latin typeface="Courier New" pitchFamily="49" charset="0"/>
                <a:ea typeface="굴림" pitchFamily="50" charset="-127"/>
              </a:rPr>
              <a:t>AAS               	;ASCII Adjust for Subtract in AX</a:t>
            </a:r>
          </a:p>
          <a:p>
            <a:pPr eaLnBrk="0" hangingPunct="0"/>
            <a:r>
              <a:rPr lang="en-US" altLang="ko-KR" sz="1600" b="1">
                <a:latin typeface="Courier New" pitchFamily="49" charset="0"/>
                <a:ea typeface="굴림" pitchFamily="50" charset="-127"/>
              </a:rPr>
              <a:t>ADC            	;Add with Carry                   </a:t>
            </a:r>
          </a:p>
          <a:p>
            <a:pPr eaLnBrk="0" hangingPunct="0"/>
            <a:r>
              <a:rPr lang="en-US" altLang="ko-KR" sz="1600" b="1">
                <a:latin typeface="Courier New" pitchFamily="49" charset="0"/>
                <a:ea typeface="굴림" pitchFamily="50" charset="-127"/>
              </a:rPr>
              <a:t>ADD            	;Add                              </a:t>
            </a:r>
          </a:p>
          <a:p>
            <a:pPr eaLnBrk="0" hangingPunct="0"/>
            <a:r>
              <a:rPr lang="en-US" altLang="ko-KR" sz="1600" b="1">
                <a:latin typeface="Courier New" pitchFamily="49" charset="0"/>
                <a:ea typeface="굴림" pitchFamily="50" charset="-127"/>
              </a:rPr>
              <a:t>AND            	;Logical AND                      </a:t>
            </a:r>
          </a:p>
          <a:p>
            <a:pPr eaLnBrk="0" hangingPunct="0"/>
            <a:r>
              <a:rPr lang="en-US" altLang="ko-KR" sz="1600" b="1">
                <a:latin typeface="Courier New" pitchFamily="49" charset="0"/>
                <a:ea typeface="굴림" pitchFamily="50" charset="-127"/>
              </a:rPr>
              <a:t>CMC               	;Complement Carry</a:t>
            </a:r>
          </a:p>
          <a:p>
            <a:pPr eaLnBrk="0" hangingPunct="0"/>
            <a:r>
              <a:rPr lang="en-US" altLang="ko-KR" sz="1600" b="1">
                <a:latin typeface="Courier New" pitchFamily="49" charset="0"/>
                <a:ea typeface="굴림" pitchFamily="50" charset="-127"/>
              </a:rPr>
              <a:t>CMP 	         	;Compare</a:t>
            </a:r>
          </a:p>
          <a:p>
            <a:pPr eaLnBrk="0" hangingPunct="0"/>
            <a:r>
              <a:rPr lang="en-US" altLang="ko-KR" sz="1600" b="1">
                <a:latin typeface="Courier New" pitchFamily="49" charset="0"/>
                <a:ea typeface="굴림" pitchFamily="50" charset="-127"/>
              </a:rPr>
              <a:t>CMPS         		;Compare memory at SI and DI</a:t>
            </a:r>
          </a:p>
          <a:p>
            <a:pPr eaLnBrk="0" hangingPunct="0"/>
            <a:r>
              <a:rPr lang="en-US" altLang="ko-KR" sz="1600" b="1">
                <a:latin typeface="Courier New" pitchFamily="49" charset="0"/>
                <a:ea typeface="굴림" pitchFamily="50" charset="-127"/>
              </a:rPr>
              <a:t>DAA          	 	;Decimal Adjust for Add in AX</a:t>
            </a:r>
          </a:p>
          <a:p>
            <a:pPr eaLnBrk="0" hangingPunct="0"/>
            <a:r>
              <a:rPr lang="en-US" altLang="ko-KR" sz="1600" b="1">
                <a:latin typeface="Courier New" pitchFamily="49" charset="0"/>
                <a:ea typeface="굴림" pitchFamily="50" charset="-127"/>
              </a:rPr>
              <a:t>DAS           		;Decimal Adjust for Subtract in AX</a:t>
            </a:r>
          </a:p>
          <a:p>
            <a:pPr eaLnBrk="0" hangingPunct="0"/>
            <a:r>
              <a:rPr lang="en-US" altLang="ko-KR" sz="1600" b="1">
                <a:latin typeface="Courier New" pitchFamily="49" charset="0"/>
                <a:ea typeface="굴림" pitchFamily="50" charset="-127"/>
              </a:rPr>
              <a:t>DEC          		;Decrement</a:t>
            </a:r>
          </a:p>
          <a:p>
            <a:pPr eaLnBrk="0" hangingPunct="0"/>
            <a:r>
              <a:rPr lang="en-US" altLang="ko-KR" sz="1600" b="1">
                <a:latin typeface="Courier New" pitchFamily="49" charset="0"/>
                <a:ea typeface="굴림" pitchFamily="50" charset="-127"/>
              </a:rPr>
              <a:t>DIV 	          	;Divide (unsigned) in AX(,DX)</a:t>
            </a:r>
          </a:p>
          <a:p>
            <a:pPr eaLnBrk="0" hangingPunct="0"/>
            <a:r>
              <a:rPr lang="en-US" altLang="ko-KR" sz="1600" b="1">
                <a:latin typeface="Courier New" pitchFamily="49" charset="0"/>
                <a:ea typeface="굴림" pitchFamily="50" charset="-127"/>
              </a:rPr>
              <a:t>IDIV         		;Divide (signed) in AX(,DX)</a:t>
            </a:r>
          </a:p>
          <a:p>
            <a:pPr eaLnBrk="0" hangingPunct="0"/>
            <a:r>
              <a:rPr lang="en-US" altLang="ko-KR" sz="1600" b="1">
                <a:latin typeface="Courier New" pitchFamily="49" charset="0"/>
                <a:ea typeface="굴림" pitchFamily="50" charset="-127"/>
              </a:rPr>
              <a:t>MUL			;Multiply (unsigned) in AX(,DX)</a:t>
            </a:r>
          </a:p>
          <a:p>
            <a:pPr eaLnBrk="0" hangingPunct="0"/>
            <a:r>
              <a:rPr lang="en-US" altLang="ko-KR" sz="1600" b="1">
                <a:latin typeface="Courier New" pitchFamily="49" charset="0"/>
                <a:ea typeface="굴림" pitchFamily="50" charset="-127"/>
              </a:rPr>
              <a:t>IMUL           	;Multiply (signed) in AX(,DX)</a:t>
            </a:r>
          </a:p>
          <a:p>
            <a:pPr eaLnBrk="0" hangingPunct="0"/>
            <a:r>
              <a:rPr lang="en-US" altLang="ko-KR" sz="1600" b="1">
                <a:latin typeface="Courier New" pitchFamily="49" charset="0"/>
                <a:ea typeface="굴림" pitchFamily="50" charset="-127"/>
              </a:rPr>
              <a:t>INC 	          	;Increment</a:t>
            </a:r>
          </a:p>
        </p:txBody>
      </p:sp>
    </p:spTree>
    <p:extLst>
      <p:ext uri="{BB962C8B-B14F-4D97-AF65-F5344CB8AC3E}">
        <p14:creationId xmlns:p14="http://schemas.microsoft.com/office/powerpoint/2010/main" val="390373998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04800" y="152400"/>
            <a:ext cx="10871200" cy="990600"/>
          </a:xfrm>
        </p:spPr>
        <p:txBody>
          <a:bodyPr/>
          <a:lstStyle/>
          <a:p>
            <a:pPr eaLnBrk="1" hangingPunct="1"/>
            <a:r>
              <a:rPr lang="en-US" altLang="ko-KR" sz="3600" b="1" smtClean="0">
                <a:solidFill>
                  <a:schemeClr val="tx1"/>
                </a:solidFill>
                <a:ea typeface="굴림" pitchFamily="50" charset="-127"/>
              </a:rPr>
              <a:t>x86 Instruction Set Summary </a:t>
            </a:r>
            <a:r>
              <a:rPr lang="en-US" altLang="ko-KR" sz="2800" b="1" i="1" smtClean="0">
                <a:solidFill>
                  <a:schemeClr val="tx1"/>
                </a:solidFill>
                <a:ea typeface="굴림" pitchFamily="50" charset="-127"/>
              </a:rPr>
              <a:t>(Arithmetic/Logical Cont.)</a:t>
            </a:r>
          </a:p>
        </p:txBody>
      </p:sp>
      <p:sp>
        <p:nvSpPr>
          <p:cNvPr id="66563" name="Rectangle 3"/>
          <p:cNvSpPr>
            <a:spLocks noChangeArrowheads="1"/>
          </p:cNvSpPr>
          <p:nvPr/>
        </p:nvSpPr>
        <p:spPr bwMode="auto">
          <a:xfrm>
            <a:off x="1219201" y="1419225"/>
            <a:ext cx="715131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altLang="ko-KR" sz="1600" b="1">
              <a:latin typeface="Courier New" pitchFamily="49" charset="0"/>
              <a:ea typeface="굴림" pitchFamily="50" charset="-127"/>
            </a:endParaRPr>
          </a:p>
          <a:p>
            <a:pPr eaLnBrk="0" hangingPunct="0"/>
            <a:r>
              <a:rPr lang="en-US" altLang="ko-KR" sz="1600" b="1">
                <a:latin typeface="Courier New" pitchFamily="49" charset="0"/>
                <a:ea typeface="굴림" pitchFamily="50" charset="-127"/>
              </a:rPr>
              <a:t>NEG            	;Negate                           </a:t>
            </a:r>
          </a:p>
          <a:p>
            <a:pPr eaLnBrk="0" hangingPunct="0"/>
            <a:r>
              <a:rPr lang="en-US" altLang="ko-KR" sz="1600" b="1">
                <a:latin typeface="Courier New" pitchFamily="49" charset="0"/>
                <a:ea typeface="굴림" pitchFamily="50" charset="-127"/>
              </a:rPr>
              <a:t>NOT              	;Logical NOT                      </a:t>
            </a:r>
          </a:p>
          <a:p>
            <a:pPr eaLnBrk="0" hangingPunct="0"/>
            <a:r>
              <a:rPr lang="en-US" altLang="ko-KR" sz="1600" b="1">
                <a:latin typeface="Courier New" pitchFamily="49" charset="0"/>
                <a:ea typeface="굴림" pitchFamily="50" charset="-127"/>
              </a:rPr>
              <a:t>OR 	           	;Logical inclusive OR             </a:t>
            </a:r>
          </a:p>
          <a:p>
            <a:pPr eaLnBrk="0" hangingPunct="0"/>
            <a:r>
              <a:rPr lang="en-US" altLang="ko-KR" sz="1600" b="1">
                <a:latin typeface="Courier New" pitchFamily="49" charset="0"/>
                <a:ea typeface="굴림" pitchFamily="50" charset="-127"/>
              </a:rPr>
              <a:t>RCL       		;Rotate through Carry Left        </a:t>
            </a:r>
          </a:p>
          <a:p>
            <a:pPr eaLnBrk="0" hangingPunct="0"/>
            <a:r>
              <a:rPr lang="en-US" altLang="ko-KR" sz="1600" b="1">
                <a:latin typeface="Courier New" pitchFamily="49" charset="0"/>
                <a:ea typeface="굴림" pitchFamily="50" charset="-127"/>
              </a:rPr>
              <a:t>RCR            	;Rotate through Carry Right       </a:t>
            </a:r>
          </a:p>
          <a:p>
            <a:pPr eaLnBrk="0" hangingPunct="0"/>
            <a:r>
              <a:rPr lang="en-US" altLang="ko-KR" sz="1600" b="1">
                <a:latin typeface="Courier New" pitchFamily="49" charset="0"/>
                <a:ea typeface="굴림" pitchFamily="50" charset="-127"/>
              </a:rPr>
              <a:t>ROL            	;Rotate Left                      </a:t>
            </a:r>
          </a:p>
          <a:p>
            <a:pPr eaLnBrk="0" hangingPunct="0"/>
            <a:r>
              <a:rPr lang="en-US" altLang="ko-KR" sz="1600" b="1">
                <a:latin typeface="Courier New" pitchFamily="49" charset="0"/>
                <a:ea typeface="굴림" pitchFamily="50" charset="-127"/>
              </a:rPr>
              <a:t>ROR            	;Rotate Right                     </a:t>
            </a:r>
          </a:p>
          <a:p>
            <a:pPr eaLnBrk="0" hangingPunct="0"/>
            <a:r>
              <a:rPr lang="en-US" altLang="ko-KR" sz="1600" b="1">
                <a:latin typeface="Courier New" pitchFamily="49" charset="0"/>
                <a:ea typeface="굴림" pitchFamily="50" charset="-127"/>
              </a:rPr>
              <a:t>SAR 	          	;Shift Arithmetic Right           </a:t>
            </a:r>
          </a:p>
          <a:p>
            <a:pPr eaLnBrk="0" hangingPunct="0"/>
            <a:r>
              <a:rPr lang="en-US" altLang="ko-KR" sz="1600" b="1">
                <a:latin typeface="Courier New" pitchFamily="49" charset="0"/>
                <a:ea typeface="굴림" pitchFamily="50" charset="-127"/>
              </a:rPr>
              <a:t>SBB 	         	;Subtract with Borrow             </a:t>
            </a:r>
          </a:p>
          <a:p>
            <a:pPr eaLnBrk="0" hangingPunct="0"/>
            <a:r>
              <a:rPr lang="en-US" altLang="ko-KR" sz="1600" b="1">
                <a:latin typeface="Courier New" pitchFamily="49" charset="0"/>
                <a:ea typeface="굴림" pitchFamily="50" charset="-127"/>
              </a:rPr>
              <a:t>SCAS           	;Scan memory at DI compared to AX</a:t>
            </a:r>
          </a:p>
          <a:p>
            <a:pPr eaLnBrk="0" hangingPunct="0"/>
            <a:r>
              <a:rPr lang="en-US" altLang="ko-KR" sz="1600" b="1">
                <a:latin typeface="Courier New" pitchFamily="49" charset="0"/>
                <a:ea typeface="굴림" pitchFamily="50" charset="-127"/>
              </a:rPr>
              <a:t>SHL/SAL 	      	;Shift logical/Arithmetic Left    </a:t>
            </a:r>
          </a:p>
          <a:p>
            <a:pPr eaLnBrk="0" hangingPunct="0"/>
            <a:r>
              <a:rPr lang="en-US" altLang="ko-KR" sz="1600" b="1">
                <a:latin typeface="Courier New" pitchFamily="49" charset="0"/>
                <a:ea typeface="굴림" pitchFamily="50" charset="-127"/>
              </a:rPr>
              <a:t>SHR 	          	;Shift logical Right              </a:t>
            </a:r>
          </a:p>
          <a:p>
            <a:pPr eaLnBrk="0" hangingPunct="0"/>
            <a:r>
              <a:rPr lang="en-US" altLang="ko-KR" sz="1600" b="1">
                <a:latin typeface="Courier New" pitchFamily="49" charset="0"/>
                <a:ea typeface="굴림" pitchFamily="50" charset="-127"/>
              </a:rPr>
              <a:t>SUB 	         	;Subtract                         </a:t>
            </a:r>
          </a:p>
          <a:p>
            <a:pPr eaLnBrk="0" hangingPunct="0"/>
            <a:r>
              <a:rPr lang="en-US" altLang="ko-KR" sz="1600" b="1">
                <a:latin typeface="Courier New" pitchFamily="49" charset="0"/>
                <a:ea typeface="굴림" pitchFamily="50" charset="-127"/>
              </a:rPr>
              <a:t>TEST 		       	;AND function to flags            </a:t>
            </a:r>
          </a:p>
          <a:p>
            <a:pPr eaLnBrk="0" hangingPunct="0"/>
            <a:r>
              <a:rPr lang="en-US" altLang="ko-KR" sz="1600" b="1">
                <a:latin typeface="Courier New" pitchFamily="49" charset="0"/>
                <a:ea typeface="굴림" pitchFamily="50" charset="-127"/>
              </a:rPr>
              <a:t>XLAT           	;Translate byte to AL             </a:t>
            </a:r>
          </a:p>
          <a:p>
            <a:pPr eaLnBrk="0" hangingPunct="0"/>
            <a:r>
              <a:rPr lang="en-US" altLang="ko-KR" sz="1600" b="1">
                <a:latin typeface="Courier New" pitchFamily="49" charset="0"/>
                <a:ea typeface="굴림" pitchFamily="50" charset="-127"/>
              </a:rPr>
              <a:t>XOR 	         	;Logical Exclusive OR</a:t>
            </a:r>
            <a:r>
              <a:rPr lang="en-US" altLang="ko-KR">
                <a:latin typeface="Courier New" pitchFamily="49" charset="0"/>
                <a:ea typeface="굴림" pitchFamily="50" charset="-127"/>
              </a:rPr>
              <a:t> </a:t>
            </a:r>
          </a:p>
        </p:txBody>
      </p:sp>
    </p:spTree>
    <p:extLst>
      <p:ext uri="{BB962C8B-B14F-4D97-AF65-F5344CB8AC3E}">
        <p14:creationId xmlns:p14="http://schemas.microsoft.com/office/powerpoint/2010/main" val="218231746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812800" y="152400"/>
            <a:ext cx="10566400" cy="990600"/>
          </a:xfrm>
        </p:spPr>
        <p:txBody>
          <a:bodyPr/>
          <a:lstStyle/>
          <a:p>
            <a:pPr eaLnBrk="1" hangingPunct="1"/>
            <a:r>
              <a:rPr lang="en-US" altLang="ko-KR" sz="3600" b="1" smtClean="0">
                <a:solidFill>
                  <a:schemeClr val="tx1"/>
                </a:solidFill>
                <a:ea typeface="굴림" pitchFamily="50" charset="-127"/>
              </a:rPr>
              <a:t>x86 Instruction Set Summary</a:t>
            </a:r>
            <a:br>
              <a:rPr lang="en-US" altLang="ko-KR" sz="3600" b="1" smtClean="0">
                <a:solidFill>
                  <a:schemeClr val="tx1"/>
                </a:solidFill>
                <a:ea typeface="굴림" pitchFamily="50" charset="-127"/>
              </a:rPr>
            </a:br>
            <a:r>
              <a:rPr lang="en-US" altLang="ko-KR" sz="2800" b="1" i="1" smtClean="0">
                <a:solidFill>
                  <a:schemeClr val="tx1"/>
                </a:solidFill>
                <a:ea typeface="굴림" pitchFamily="50" charset="-127"/>
              </a:rPr>
              <a:t>(Control/Branch Cont.)</a:t>
            </a:r>
            <a:endParaRPr lang="en-US" altLang="ko-KR" b="1" smtClean="0">
              <a:solidFill>
                <a:schemeClr val="tx1"/>
              </a:solidFill>
              <a:ea typeface="굴림" pitchFamily="50" charset="-127"/>
            </a:endParaRPr>
          </a:p>
        </p:txBody>
      </p:sp>
      <p:sp>
        <p:nvSpPr>
          <p:cNvPr id="67587" name="Rectangle 3"/>
          <p:cNvSpPr>
            <a:spLocks noChangeArrowheads="1"/>
          </p:cNvSpPr>
          <p:nvPr/>
        </p:nvSpPr>
        <p:spPr bwMode="auto">
          <a:xfrm>
            <a:off x="812801" y="1316038"/>
            <a:ext cx="7151317"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ko-KR" sz="1600" b="1">
                <a:latin typeface="Courier New" pitchFamily="49" charset="0"/>
                <a:ea typeface="굴림" pitchFamily="50" charset="-127"/>
              </a:rPr>
              <a:t>CALL             	;Call                             </a:t>
            </a:r>
          </a:p>
          <a:p>
            <a:pPr eaLnBrk="0" hangingPunct="0"/>
            <a:r>
              <a:rPr lang="en-US" altLang="ko-KR" sz="1600" b="1">
                <a:latin typeface="Courier New" pitchFamily="49" charset="0"/>
                <a:ea typeface="굴림" pitchFamily="50" charset="-127"/>
              </a:rPr>
              <a:t>CLC               	;Clear Carry</a:t>
            </a:r>
          </a:p>
          <a:p>
            <a:pPr eaLnBrk="0" hangingPunct="0"/>
            <a:r>
              <a:rPr lang="en-US" altLang="ko-KR" sz="1600" b="1">
                <a:latin typeface="Courier New" pitchFamily="49" charset="0"/>
                <a:ea typeface="굴림" pitchFamily="50" charset="-127"/>
              </a:rPr>
              <a:t>CLD             	;Clear Direction</a:t>
            </a:r>
          </a:p>
          <a:p>
            <a:pPr eaLnBrk="0" hangingPunct="0"/>
            <a:r>
              <a:rPr lang="en-US" altLang="ko-KR" sz="1600" b="1">
                <a:latin typeface="Courier New" pitchFamily="49" charset="0"/>
                <a:ea typeface="굴림" pitchFamily="50" charset="-127"/>
              </a:rPr>
              <a:t>CLI            	;Clear Interrupt</a:t>
            </a:r>
          </a:p>
          <a:p>
            <a:pPr eaLnBrk="0" hangingPunct="0"/>
            <a:r>
              <a:rPr lang="en-US" altLang="ko-KR" sz="1600" b="1">
                <a:latin typeface="Courier New" pitchFamily="49" charset="0"/>
                <a:ea typeface="굴림" pitchFamily="50" charset="-127"/>
              </a:rPr>
              <a:t>ESC          		;Escape (to external device)</a:t>
            </a:r>
          </a:p>
          <a:p>
            <a:pPr eaLnBrk="0" hangingPunct="0"/>
            <a:r>
              <a:rPr lang="en-US" altLang="ko-KR" sz="1600" b="1">
                <a:latin typeface="Courier New" pitchFamily="49" charset="0"/>
                <a:ea typeface="굴림" pitchFamily="50" charset="-127"/>
              </a:rPr>
              <a:t>HLT              	;Halt</a:t>
            </a:r>
          </a:p>
          <a:p>
            <a:pPr eaLnBrk="0" hangingPunct="0"/>
            <a:r>
              <a:rPr lang="en-US" altLang="ko-KR" sz="1600" b="1">
                <a:latin typeface="Courier New" pitchFamily="49" charset="0"/>
                <a:ea typeface="굴림" pitchFamily="50" charset="-127"/>
              </a:rPr>
              <a:t>INT            	;Interrupt</a:t>
            </a:r>
          </a:p>
          <a:p>
            <a:pPr eaLnBrk="0" hangingPunct="0"/>
            <a:r>
              <a:rPr lang="en-US" altLang="ko-KR" sz="1600" b="1">
                <a:latin typeface="Courier New" pitchFamily="49" charset="0"/>
                <a:ea typeface="굴림" pitchFamily="50" charset="-127"/>
              </a:rPr>
              <a:t>INTO          		;Interrupt on Overflow           </a:t>
            </a:r>
          </a:p>
          <a:p>
            <a:pPr eaLnBrk="0" hangingPunct="0"/>
            <a:r>
              <a:rPr lang="en-US" altLang="ko-KR" sz="1600" b="1">
                <a:latin typeface="Courier New" pitchFamily="49" charset="0"/>
                <a:ea typeface="굴림" pitchFamily="50" charset="-127"/>
              </a:rPr>
              <a:t>IRET          		;Interrupt Return                 </a:t>
            </a:r>
          </a:p>
          <a:p>
            <a:pPr eaLnBrk="0" hangingPunct="0"/>
            <a:r>
              <a:rPr lang="en-US" altLang="ko-KR" sz="1600" b="1">
                <a:latin typeface="Courier New" pitchFamily="49" charset="0"/>
                <a:ea typeface="굴림" pitchFamily="50" charset="-127"/>
              </a:rPr>
              <a:t>JB/JNAE         	;Jump on Below/Not Above or Equal </a:t>
            </a:r>
          </a:p>
          <a:p>
            <a:pPr eaLnBrk="0" hangingPunct="0"/>
            <a:r>
              <a:rPr lang="en-US" altLang="ko-KR" sz="1600" b="1">
                <a:latin typeface="Courier New" pitchFamily="49" charset="0"/>
                <a:ea typeface="굴림" pitchFamily="50" charset="-127"/>
              </a:rPr>
              <a:t>JBE/JNA         	;Jump on Below or Equal/Not Above</a:t>
            </a:r>
          </a:p>
          <a:p>
            <a:pPr eaLnBrk="0" hangingPunct="0"/>
            <a:r>
              <a:rPr lang="en-US" altLang="ko-KR" sz="1600" b="1">
                <a:latin typeface="Courier New" pitchFamily="49" charset="0"/>
                <a:ea typeface="굴림" pitchFamily="50" charset="-127"/>
              </a:rPr>
              <a:t>JCXZ            	;Jump on CX Zero</a:t>
            </a:r>
          </a:p>
          <a:p>
            <a:pPr eaLnBrk="0" hangingPunct="0"/>
            <a:r>
              <a:rPr lang="en-US" altLang="ko-KR" sz="1600" b="1">
                <a:latin typeface="Courier New" pitchFamily="49" charset="0"/>
                <a:ea typeface="굴림" pitchFamily="50" charset="-127"/>
              </a:rPr>
              <a:t>JE/JZ           	;Jump on Equal/Zero</a:t>
            </a:r>
          </a:p>
          <a:p>
            <a:pPr eaLnBrk="0" hangingPunct="0"/>
            <a:r>
              <a:rPr lang="en-US" altLang="ko-KR" sz="1600" b="1">
                <a:latin typeface="Courier New" pitchFamily="49" charset="0"/>
                <a:ea typeface="굴림" pitchFamily="50" charset="-127"/>
              </a:rPr>
              <a:t>JL/JNGE        	;Jump on Less/Not Greater or Equal</a:t>
            </a:r>
          </a:p>
          <a:p>
            <a:pPr eaLnBrk="0" hangingPunct="0"/>
            <a:r>
              <a:rPr lang="en-US" altLang="ko-KR" sz="1600" b="1">
                <a:latin typeface="Courier New" pitchFamily="49" charset="0"/>
                <a:ea typeface="굴림" pitchFamily="50" charset="-127"/>
              </a:rPr>
              <a:t>JLE/JNG        	;Jump on Less or Equal/Not Greater</a:t>
            </a:r>
          </a:p>
          <a:p>
            <a:pPr eaLnBrk="0" hangingPunct="0"/>
            <a:r>
              <a:rPr lang="en-US" altLang="ko-KR" sz="1600" b="1">
                <a:latin typeface="Courier New" pitchFamily="49" charset="0"/>
                <a:ea typeface="굴림" pitchFamily="50" charset="-127"/>
              </a:rPr>
              <a:t>JMP             	;Unconditional Jump               </a:t>
            </a:r>
          </a:p>
          <a:p>
            <a:pPr eaLnBrk="0" hangingPunct="0"/>
            <a:r>
              <a:rPr lang="en-US" altLang="ko-KR" sz="1600" b="1">
                <a:latin typeface="Courier New" pitchFamily="49" charset="0"/>
                <a:ea typeface="굴림" pitchFamily="50" charset="-127"/>
              </a:rPr>
              <a:t>JNB/JAE      		;Jump on Not Below/Above or Equal </a:t>
            </a:r>
          </a:p>
          <a:p>
            <a:pPr eaLnBrk="0" hangingPunct="0"/>
            <a:r>
              <a:rPr lang="en-US" altLang="ko-KR" sz="1600" b="1">
                <a:latin typeface="Courier New" pitchFamily="49" charset="0"/>
                <a:ea typeface="굴림" pitchFamily="50" charset="-127"/>
              </a:rPr>
              <a:t>JNBE/JA        	;Jump on Not Below or Equal/Above </a:t>
            </a:r>
          </a:p>
          <a:p>
            <a:pPr eaLnBrk="0" hangingPunct="0"/>
            <a:r>
              <a:rPr lang="en-US" altLang="ko-KR" sz="1600" b="1">
                <a:latin typeface="Courier New" pitchFamily="49" charset="0"/>
                <a:ea typeface="굴림" pitchFamily="50" charset="-127"/>
              </a:rPr>
              <a:t>JNE/JNZ 	      	;Jump on Not Equal/Not Zero       </a:t>
            </a:r>
          </a:p>
          <a:p>
            <a:pPr eaLnBrk="0" hangingPunct="0"/>
            <a:r>
              <a:rPr lang="en-US" altLang="ko-KR" sz="1600" b="1">
                <a:latin typeface="Courier New" pitchFamily="49" charset="0"/>
                <a:ea typeface="굴림" pitchFamily="50" charset="-127"/>
              </a:rPr>
              <a:t>JNL/JGE        	;Jump on Not Less/Greater or Equal</a:t>
            </a:r>
          </a:p>
          <a:p>
            <a:pPr eaLnBrk="0" hangingPunct="0"/>
            <a:endParaRPr lang="en-US" altLang="ko-KR" sz="2400">
              <a:latin typeface="Courier New" pitchFamily="49" charset="0"/>
              <a:ea typeface="굴림" pitchFamily="50" charset="-127"/>
            </a:endParaRPr>
          </a:p>
        </p:txBody>
      </p:sp>
    </p:spTree>
    <p:extLst>
      <p:ext uri="{BB962C8B-B14F-4D97-AF65-F5344CB8AC3E}">
        <p14:creationId xmlns:p14="http://schemas.microsoft.com/office/powerpoint/2010/main" val="222973523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812800" y="152400"/>
            <a:ext cx="10566400" cy="990600"/>
          </a:xfrm>
        </p:spPr>
        <p:txBody>
          <a:bodyPr/>
          <a:lstStyle/>
          <a:p>
            <a:pPr eaLnBrk="1" hangingPunct="1"/>
            <a:r>
              <a:rPr lang="en-US" altLang="ko-KR" sz="3600" b="1" smtClean="0">
                <a:solidFill>
                  <a:schemeClr val="tx1"/>
                </a:solidFill>
                <a:ea typeface="굴림" pitchFamily="50" charset="-127"/>
              </a:rPr>
              <a:t>x86 Instruction Set Summary</a:t>
            </a:r>
            <a:br>
              <a:rPr lang="en-US" altLang="ko-KR" sz="3600" b="1" smtClean="0">
                <a:solidFill>
                  <a:schemeClr val="tx1"/>
                </a:solidFill>
                <a:ea typeface="굴림" pitchFamily="50" charset="-127"/>
              </a:rPr>
            </a:br>
            <a:r>
              <a:rPr lang="en-US" altLang="ko-KR" sz="2800" b="1" i="1" smtClean="0">
                <a:solidFill>
                  <a:schemeClr val="tx1"/>
                </a:solidFill>
                <a:ea typeface="굴림" pitchFamily="50" charset="-127"/>
              </a:rPr>
              <a:t>(Control/Branch)</a:t>
            </a:r>
            <a:endParaRPr lang="en-US" altLang="ko-KR" b="1" smtClean="0">
              <a:solidFill>
                <a:schemeClr val="tx1"/>
              </a:solidFill>
              <a:ea typeface="굴림" pitchFamily="50" charset="-127"/>
            </a:endParaRPr>
          </a:p>
        </p:txBody>
      </p:sp>
      <p:sp>
        <p:nvSpPr>
          <p:cNvPr id="68611" name="Rectangle 3"/>
          <p:cNvSpPr>
            <a:spLocks noChangeArrowheads="1"/>
          </p:cNvSpPr>
          <p:nvPr/>
        </p:nvSpPr>
        <p:spPr bwMode="auto">
          <a:xfrm>
            <a:off x="812801" y="1066801"/>
            <a:ext cx="7151317"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US" altLang="ko-KR" sz="1600" b="1">
                <a:latin typeface="Courier New" pitchFamily="49" charset="0"/>
                <a:ea typeface="굴림" pitchFamily="50" charset="-127"/>
              </a:rPr>
              <a:t>JNLE/JG 	      	;Jump on Not Less or Equal/Greater</a:t>
            </a:r>
          </a:p>
          <a:p>
            <a:pPr eaLnBrk="0" hangingPunct="0"/>
            <a:r>
              <a:rPr lang="en-US" altLang="ko-KR" sz="1600" b="1">
                <a:latin typeface="Courier New" pitchFamily="49" charset="0"/>
                <a:ea typeface="굴림" pitchFamily="50" charset="-127"/>
              </a:rPr>
              <a:t>JNO         		;Jump on Not Overflow             </a:t>
            </a:r>
          </a:p>
          <a:p>
            <a:pPr eaLnBrk="0" hangingPunct="0"/>
            <a:r>
              <a:rPr lang="en-US" altLang="ko-KR" sz="1600" b="1">
                <a:latin typeface="Courier New" pitchFamily="49" charset="0"/>
                <a:ea typeface="굴림" pitchFamily="50" charset="-127"/>
              </a:rPr>
              <a:t>JNP/JPO         	;Jump on Not Parity/Parity Odd    </a:t>
            </a:r>
          </a:p>
          <a:p>
            <a:pPr eaLnBrk="0" hangingPunct="0"/>
            <a:r>
              <a:rPr lang="en-US" altLang="ko-KR" sz="1600" b="1">
                <a:latin typeface="Courier New" pitchFamily="49" charset="0"/>
                <a:ea typeface="굴림" pitchFamily="50" charset="-127"/>
              </a:rPr>
              <a:t>JNS            	;Jump on Not Sign                 </a:t>
            </a:r>
          </a:p>
          <a:p>
            <a:pPr eaLnBrk="0" hangingPunct="0"/>
            <a:r>
              <a:rPr lang="en-US" altLang="ko-KR" sz="1600" b="1">
                <a:latin typeface="Courier New" pitchFamily="49" charset="0"/>
                <a:ea typeface="굴림" pitchFamily="50" charset="-127"/>
              </a:rPr>
              <a:t>JO             	;Jump on Overflow                 </a:t>
            </a:r>
          </a:p>
          <a:p>
            <a:pPr eaLnBrk="0" hangingPunct="0"/>
            <a:r>
              <a:rPr lang="en-US" altLang="ko-KR" sz="1600" b="1">
                <a:latin typeface="Courier New" pitchFamily="49" charset="0"/>
                <a:ea typeface="굴림" pitchFamily="50" charset="-127"/>
              </a:rPr>
              <a:t>JP/JPE         	;Jump on Parity/Parity Even       </a:t>
            </a:r>
          </a:p>
          <a:p>
            <a:pPr eaLnBrk="0" hangingPunct="0"/>
            <a:r>
              <a:rPr lang="en-US" altLang="ko-KR" sz="1600" b="1">
                <a:latin typeface="Courier New" pitchFamily="49" charset="0"/>
                <a:ea typeface="굴림" pitchFamily="50" charset="-127"/>
              </a:rPr>
              <a:t>JS             	;Jump on Sign                     </a:t>
            </a:r>
          </a:p>
          <a:p>
            <a:pPr eaLnBrk="0" hangingPunct="0"/>
            <a:r>
              <a:rPr lang="en-US" altLang="ko-KR" sz="1600" b="1">
                <a:latin typeface="Courier New" pitchFamily="49" charset="0"/>
                <a:ea typeface="굴림" pitchFamily="50" charset="-127"/>
              </a:rPr>
              <a:t>LOCK             	;Bus Lock prefix                  </a:t>
            </a:r>
          </a:p>
          <a:p>
            <a:pPr eaLnBrk="0" hangingPunct="0"/>
            <a:r>
              <a:rPr lang="en-US" altLang="ko-KR" sz="1600" b="1">
                <a:latin typeface="Courier New" pitchFamily="49" charset="0"/>
                <a:ea typeface="굴림" pitchFamily="50" charset="-127"/>
              </a:rPr>
              <a:t>LOOP            	;Loop CX times                    </a:t>
            </a:r>
          </a:p>
          <a:p>
            <a:pPr eaLnBrk="0" hangingPunct="0"/>
            <a:r>
              <a:rPr lang="en-US" altLang="ko-KR" sz="1600" b="1">
                <a:latin typeface="Courier New" pitchFamily="49" charset="0"/>
                <a:ea typeface="굴림" pitchFamily="50" charset="-127"/>
              </a:rPr>
              <a:t>LOOPNZ/LOOPNE   	;Loop while Not Zero/Not Equal    </a:t>
            </a:r>
          </a:p>
          <a:p>
            <a:pPr eaLnBrk="0" hangingPunct="0"/>
            <a:r>
              <a:rPr lang="en-US" altLang="ko-KR" sz="1600" b="1">
                <a:latin typeface="Courier New" pitchFamily="49" charset="0"/>
                <a:ea typeface="굴림" pitchFamily="50" charset="-127"/>
              </a:rPr>
              <a:t>LOOPZ/LOOPE 	  	;Loop while Zero/Equal            </a:t>
            </a:r>
          </a:p>
          <a:p>
            <a:pPr eaLnBrk="0" hangingPunct="0"/>
            <a:r>
              <a:rPr lang="en-US" altLang="ko-KR" sz="1600" b="1">
                <a:latin typeface="Courier New" pitchFamily="49" charset="0"/>
                <a:ea typeface="굴림" pitchFamily="50" charset="-127"/>
              </a:rPr>
              <a:t>NOP           		;No Operation (= XCHG AX,AX)      </a:t>
            </a:r>
          </a:p>
          <a:p>
            <a:pPr eaLnBrk="0" hangingPunct="0"/>
            <a:r>
              <a:rPr lang="en-US" altLang="ko-KR" sz="1600" b="1">
                <a:latin typeface="Courier New" pitchFamily="49" charset="0"/>
                <a:ea typeface="굴림" pitchFamily="50" charset="-127"/>
              </a:rPr>
              <a:t>REP/REPNE/REPNZ	;Repeat/Repeat Not Equal/Not Zero </a:t>
            </a:r>
          </a:p>
          <a:p>
            <a:pPr eaLnBrk="0" hangingPunct="0"/>
            <a:r>
              <a:rPr lang="en-US" altLang="ko-KR" sz="1600" b="1">
                <a:latin typeface="Courier New" pitchFamily="49" charset="0"/>
                <a:ea typeface="굴림" pitchFamily="50" charset="-127"/>
              </a:rPr>
              <a:t>REPE/REPZ        	;Repeat Equal/Zero                </a:t>
            </a:r>
          </a:p>
          <a:p>
            <a:pPr eaLnBrk="0" hangingPunct="0"/>
            <a:r>
              <a:rPr lang="en-US" altLang="ko-KR" sz="1600" b="1">
                <a:latin typeface="Courier New" pitchFamily="49" charset="0"/>
                <a:ea typeface="굴림" pitchFamily="50" charset="-127"/>
              </a:rPr>
              <a:t>RET            	;Return from call                 </a:t>
            </a:r>
          </a:p>
          <a:p>
            <a:pPr eaLnBrk="0" hangingPunct="0"/>
            <a:r>
              <a:rPr lang="en-US" altLang="ko-KR" sz="1600" b="1">
                <a:latin typeface="Courier New" pitchFamily="49" charset="0"/>
                <a:ea typeface="굴림" pitchFamily="50" charset="-127"/>
              </a:rPr>
              <a:t>SEG              	;Segment register                 </a:t>
            </a:r>
          </a:p>
          <a:p>
            <a:pPr eaLnBrk="0" hangingPunct="0"/>
            <a:r>
              <a:rPr lang="en-US" altLang="ko-KR" sz="1600" b="1">
                <a:latin typeface="Courier New" pitchFamily="49" charset="0"/>
                <a:ea typeface="굴림" pitchFamily="50" charset="-127"/>
              </a:rPr>
              <a:t>STC              	;Set Carry                        </a:t>
            </a:r>
          </a:p>
          <a:p>
            <a:pPr eaLnBrk="0" hangingPunct="0"/>
            <a:r>
              <a:rPr lang="en-US" altLang="ko-KR" sz="1600" b="1">
                <a:latin typeface="Courier New" pitchFamily="49" charset="0"/>
                <a:ea typeface="굴림" pitchFamily="50" charset="-127"/>
              </a:rPr>
              <a:t>STD           		;Set Direction                    </a:t>
            </a:r>
          </a:p>
          <a:p>
            <a:pPr eaLnBrk="0" hangingPunct="0"/>
            <a:r>
              <a:rPr lang="en-US" altLang="ko-KR" sz="1600" b="1">
                <a:latin typeface="Courier New" pitchFamily="49" charset="0"/>
                <a:ea typeface="굴림" pitchFamily="50" charset="-127"/>
              </a:rPr>
              <a:t>STI             	;Set Interrupt                    </a:t>
            </a:r>
          </a:p>
          <a:p>
            <a:pPr eaLnBrk="0" hangingPunct="0"/>
            <a:r>
              <a:rPr lang="en-US" altLang="ko-KR" sz="1600" b="1">
                <a:latin typeface="Courier New" pitchFamily="49" charset="0"/>
                <a:ea typeface="굴림" pitchFamily="50" charset="-127"/>
              </a:rPr>
              <a:t>TEST 		       	;AND function to flags            </a:t>
            </a:r>
          </a:p>
          <a:p>
            <a:pPr eaLnBrk="0" hangingPunct="0"/>
            <a:r>
              <a:rPr lang="en-US" altLang="ko-KR" sz="1600" b="1">
                <a:latin typeface="Courier New" pitchFamily="49" charset="0"/>
                <a:ea typeface="굴림" pitchFamily="50" charset="-127"/>
              </a:rPr>
              <a:t>WAIT            	;Wait</a:t>
            </a:r>
            <a:r>
              <a:rPr lang="en-US" altLang="ko-KR">
                <a:latin typeface="Courier New" pitchFamily="49" charset="0"/>
                <a:ea typeface="굴림" pitchFamily="50" charset="-127"/>
              </a:rPr>
              <a:t> </a:t>
            </a:r>
          </a:p>
        </p:txBody>
      </p:sp>
    </p:spTree>
    <p:extLst>
      <p:ext uri="{BB962C8B-B14F-4D97-AF65-F5344CB8AC3E}">
        <p14:creationId xmlns:p14="http://schemas.microsoft.com/office/powerpoint/2010/main" val="247418879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899584" y="1"/>
            <a:ext cx="10335683" cy="968375"/>
          </a:xfrm>
        </p:spPr>
        <p:txBody>
          <a:bodyPr/>
          <a:lstStyle/>
          <a:p>
            <a:pPr eaLnBrk="1" hangingPunct="1"/>
            <a:r>
              <a:rPr lang="en-US" altLang="ko-KR" sz="3600" b="1" smtClean="0">
                <a:ea typeface="굴림" pitchFamily="50" charset="-127"/>
              </a:rPr>
              <a:t>Assembler Directives</a:t>
            </a:r>
          </a:p>
        </p:txBody>
      </p:sp>
      <p:sp>
        <p:nvSpPr>
          <p:cNvPr id="69635" name="Text Box 3"/>
          <p:cNvSpPr txBox="1">
            <a:spLocks noChangeArrowheads="1"/>
          </p:cNvSpPr>
          <p:nvPr/>
        </p:nvSpPr>
        <p:spPr bwMode="auto">
          <a:xfrm>
            <a:off x="914400" y="1524001"/>
            <a:ext cx="9956800"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ko-KR" sz="2000">
                <a:latin typeface="Times New Roman" charset="0"/>
                <a:ea typeface="굴림" pitchFamily="50" charset="-127"/>
              </a:rPr>
              <a:t>end </a:t>
            </a:r>
            <a:r>
              <a:rPr lang="en-US" altLang="ko-KR" sz="2000" i="1">
                <a:latin typeface="Times New Roman" charset="0"/>
                <a:ea typeface="굴림" pitchFamily="50" charset="-127"/>
              </a:rPr>
              <a:t>label</a:t>
            </a:r>
            <a:r>
              <a:rPr lang="en-US" altLang="ko-KR" sz="2000">
                <a:latin typeface="Times New Roman" charset="0"/>
                <a:ea typeface="굴림" pitchFamily="50" charset="-127"/>
              </a:rPr>
              <a:t>		end of program, label is entry point</a:t>
            </a:r>
          </a:p>
          <a:p>
            <a:pPr>
              <a:spcBef>
                <a:spcPct val="50000"/>
              </a:spcBef>
            </a:pPr>
            <a:r>
              <a:rPr lang="en-US" altLang="ko-KR" sz="2000">
                <a:latin typeface="Times New Roman" charset="0"/>
                <a:ea typeface="굴림" pitchFamily="50" charset="-127"/>
              </a:rPr>
              <a:t>proc   far|near	              begin a procedure; far, near keywords 			specify if procedure in different code 			segment (far), or same code segment (near)</a:t>
            </a:r>
          </a:p>
          <a:p>
            <a:pPr>
              <a:spcBef>
                <a:spcPct val="50000"/>
              </a:spcBef>
            </a:pPr>
            <a:r>
              <a:rPr lang="en-US" altLang="ko-KR" sz="2000">
                <a:latin typeface="Times New Roman" charset="0"/>
                <a:ea typeface="굴림" pitchFamily="50" charset="-127"/>
              </a:rPr>
              <a:t>endp			end of procedure</a:t>
            </a:r>
          </a:p>
          <a:p>
            <a:pPr>
              <a:spcBef>
                <a:spcPct val="50000"/>
              </a:spcBef>
            </a:pPr>
            <a:r>
              <a:rPr lang="en-US" altLang="ko-KR" sz="2000">
                <a:latin typeface="Times New Roman" charset="0"/>
                <a:ea typeface="굴림" pitchFamily="50" charset="-127"/>
              </a:rPr>
              <a:t>page			set a page format for the listing file</a:t>
            </a:r>
          </a:p>
          <a:p>
            <a:pPr>
              <a:spcBef>
                <a:spcPct val="50000"/>
              </a:spcBef>
            </a:pPr>
            <a:r>
              <a:rPr lang="en-US" altLang="ko-KR" sz="2000">
                <a:latin typeface="Times New Roman" charset="0"/>
                <a:ea typeface="굴림" pitchFamily="50" charset="-127"/>
              </a:rPr>
              <a:t>title			title of the listing file</a:t>
            </a:r>
          </a:p>
          <a:p>
            <a:pPr>
              <a:spcBef>
                <a:spcPct val="50000"/>
              </a:spcBef>
            </a:pPr>
            <a:r>
              <a:rPr lang="en-US" altLang="ko-KR" sz="2000">
                <a:latin typeface="Times New Roman" charset="0"/>
                <a:ea typeface="굴림" pitchFamily="50" charset="-127"/>
              </a:rPr>
              <a:t>.code			mark start of code segment</a:t>
            </a:r>
          </a:p>
          <a:p>
            <a:pPr>
              <a:spcBef>
                <a:spcPct val="50000"/>
              </a:spcBef>
            </a:pPr>
            <a:r>
              <a:rPr lang="en-US" altLang="ko-KR" sz="2000">
                <a:latin typeface="Times New Roman" charset="0"/>
                <a:ea typeface="굴림" pitchFamily="50" charset="-127"/>
              </a:rPr>
              <a:t>.data			mark start of data segment</a:t>
            </a:r>
          </a:p>
          <a:p>
            <a:pPr>
              <a:spcBef>
                <a:spcPct val="50000"/>
              </a:spcBef>
            </a:pPr>
            <a:r>
              <a:rPr lang="en-US" altLang="ko-KR" sz="2000">
                <a:latin typeface="Times New Roman" charset="0"/>
                <a:ea typeface="굴림" pitchFamily="50" charset="-127"/>
              </a:rPr>
              <a:t>.stack			set size of stack segment </a:t>
            </a:r>
          </a:p>
        </p:txBody>
      </p:sp>
    </p:spTree>
    <p:extLst>
      <p:ext uri="{BB962C8B-B14F-4D97-AF65-F5344CB8AC3E}">
        <p14:creationId xmlns:p14="http://schemas.microsoft.com/office/powerpoint/2010/main" val="3845774317"/>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812801" y="0"/>
            <a:ext cx="10378017" cy="979488"/>
          </a:xfrm>
        </p:spPr>
        <p:txBody>
          <a:bodyPr/>
          <a:lstStyle/>
          <a:p>
            <a:pPr eaLnBrk="1" hangingPunct="1"/>
            <a:r>
              <a:rPr lang="en-US" altLang="ko-KR" sz="3600" b="1" smtClean="0">
                <a:ea typeface="굴림" pitchFamily="50" charset="-127"/>
              </a:rPr>
              <a:t>Assembler Directives</a:t>
            </a:r>
          </a:p>
        </p:txBody>
      </p:sp>
      <p:sp>
        <p:nvSpPr>
          <p:cNvPr id="70659" name="Text Box 3"/>
          <p:cNvSpPr txBox="1">
            <a:spLocks noChangeArrowheads="1"/>
          </p:cNvSpPr>
          <p:nvPr/>
        </p:nvSpPr>
        <p:spPr bwMode="auto">
          <a:xfrm>
            <a:off x="812800" y="990601"/>
            <a:ext cx="99568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ko-KR" sz="2000">
                <a:latin typeface="Times New Roman" charset="0"/>
                <a:ea typeface="굴림" pitchFamily="50" charset="-127"/>
              </a:rPr>
              <a:t>db		define byte</a:t>
            </a:r>
          </a:p>
          <a:p>
            <a:pPr>
              <a:spcBef>
                <a:spcPct val="50000"/>
              </a:spcBef>
            </a:pPr>
            <a:r>
              <a:rPr lang="en-US" altLang="ko-KR" sz="2000">
                <a:latin typeface="Times New Roman" charset="0"/>
                <a:ea typeface="굴림" pitchFamily="50" charset="-127"/>
              </a:rPr>
              <a:t>dw		define word (2 bytes)</a:t>
            </a:r>
          </a:p>
          <a:p>
            <a:pPr>
              <a:spcBef>
                <a:spcPct val="50000"/>
              </a:spcBef>
            </a:pPr>
            <a:r>
              <a:rPr lang="en-US" altLang="ko-KR" sz="2000">
                <a:latin typeface="Times New Roman" charset="0"/>
                <a:ea typeface="굴림" pitchFamily="50" charset="-127"/>
              </a:rPr>
              <a:t>dd		define double word (4 bytes)</a:t>
            </a:r>
          </a:p>
          <a:p>
            <a:pPr>
              <a:spcBef>
                <a:spcPct val="50000"/>
              </a:spcBef>
            </a:pPr>
            <a:r>
              <a:rPr lang="en-US" altLang="ko-KR" sz="2000">
                <a:latin typeface="Times New Roman" charset="0"/>
                <a:ea typeface="굴림" pitchFamily="50" charset="-127"/>
              </a:rPr>
              <a:t>dq		define quadword (8 bytes)</a:t>
            </a:r>
          </a:p>
          <a:p>
            <a:pPr>
              <a:spcBef>
                <a:spcPct val="50000"/>
              </a:spcBef>
            </a:pPr>
            <a:r>
              <a:rPr lang="en-US" altLang="ko-KR" sz="2000">
                <a:latin typeface="Times New Roman" charset="0"/>
                <a:ea typeface="굴림" pitchFamily="50" charset="-127"/>
              </a:rPr>
              <a:t>dt		define tenbytes </a:t>
            </a:r>
          </a:p>
          <a:p>
            <a:pPr>
              <a:spcBef>
                <a:spcPct val="50000"/>
              </a:spcBef>
            </a:pPr>
            <a:r>
              <a:rPr lang="en-US" altLang="ko-KR" sz="2000">
                <a:latin typeface="Times New Roman" charset="0"/>
                <a:ea typeface="굴림" pitchFamily="50" charset="-127"/>
              </a:rPr>
              <a:t>equ		equate, assign numeric expression to a name</a:t>
            </a:r>
          </a:p>
          <a:p>
            <a:pPr>
              <a:spcBef>
                <a:spcPct val="50000"/>
              </a:spcBef>
            </a:pPr>
            <a:r>
              <a:rPr lang="en-US" altLang="ko-KR" sz="2000" i="1">
                <a:latin typeface="Times New Roman" charset="0"/>
                <a:ea typeface="굴림" pitchFamily="50" charset="-127"/>
              </a:rPr>
              <a:t>Examples:</a:t>
            </a:r>
          </a:p>
          <a:p>
            <a:pPr>
              <a:spcBef>
                <a:spcPct val="50000"/>
              </a:spcBef>
            </a:pPr>
            <a:r>
              <a:rPr lang="en-US" altLang="ko-KR" sz="2000">
                <a:latin typeface="Times New Roman" charset="0"/>
                <a:ea typeface="굴림" pitchFamily="50" charset="-127"/>
              </a:rPr>
              <a:t>db 100 dup (?)      define 100 bytes, with no initial values for bytes</a:t>
            </a:r>
          </a:p>
          <a:p>
            <a:pPr>
              <a:spcBef>
                <a:spcPct val="50000"/>
              </a:spcBef>
            </a:pPr>
            <a:r>
              <a:rPr lang="en-US" altLang="ko-KR" sz="2000">
                <a:latin typeface="Times New Roman" charset="0"/>
                <a:ea typeface="굴림" pitchFamily="50" charset="-127"/>
              </a:rPr>
              <a:t>db “Hello”	define 5 bytes, ASCII equivalent of “Hello”.</a:t>
            </a:r>
          </a:p>
          <a:p>
            <a:pPr>
              <a:spcBef>
                <a:spcPct val="50000"/>
              </a:spcBef>
            </a:pPr>
            <a:r>
              <a:rPr lang="en-US" altLang="ko-KR" sz="2000">
                <a:latin typeface="Times New Roman" charset="0"/>
                <a:ea typeface="굴림" pitchFamily="50" charset="-127"/>
              </a:rPr>
              <a:t>maxint	equ	32767</a:t>
            </a:r>
          </a:p>
          <a:p>
            <a:pPr>
              <a:spcBef>
                <a:spcPct val="50000"/>
              </a:spcBef>
            </a:pPr>
            <a:r>
              <a:rPr lang="en-US" altLang="ko-KR" sz="2000">
                <a:latin typeface="Times New Roman" charset="0"/>
                <a:ea typeface="굴림" pitchFamily="50" charset="-127"/>
              </a:rPr>
              <a:t>count	equ	10 * 20       ; calculate a value (200)</a:t>
            </a:r>
          </a:p>
        </p:txBody>
      </p:sp>
    </p:spTree>
    <p:extLst>
      <p:ext uri="{BB962C8B-B14F-4D97-AF65-F5344CB8AC3E}">
        <p14:creationId xmlns:p14="http://schemas.microsoft.com/office/powerpoint/2010/main" val="2701613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9534" y="908050"/>
            <a:ext cx="402590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3318" name="Text Box 6"/>
          <p:cNvSpPr txBox="1">
            <a:spLocks noChangeArrowheads="1"/>
          </p:cNvSpPr>
          <p:nvPr/>
        </p:nvSpPr>
        <p:spPr bwMode="auto">
          <a:xfrm>
            <a:off x="431800" y="981075"/>
            <a:ext cx="11328400" cy="561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Pin and Port Overview:</a:t>
            </a:r>
            <a:endParaRPr lang="en-US" sz="2000" b="1">
              <a:solidFill>
                <a:schemeClr val="accent2"/>
              </a:solidFill>
            </a:endParaRPr>
          </a:p>
          <a:p>
            <a:endParaRPr lang="en-US"/>
          </a:p>
          <a:p>
            <a:r>
              <a:rPr lang="en-US" b="1"/>
              <a:t>GND:    </a:t>
            </a:r>
            <a:r>
              <a:rPr lang="en-US" b="1">
                <a:solidFill>
                  <a:schemeClr val="accent2"/>
                </a:solidFill>
              </a:rPr>
              <a:t>Ground (0V)</a:t>
            </a:r>
          </a:p>
          <a:p>
            <a:r>
              <a:rPr lang="en-US" b="1"/>
              <a:t>VCC:     </a:t>
            </a:r>
            <a:r>
              <a:rPr lang="en-US" b="1">
                <a:solidFill>
                  <a:schemeClr val="accent2"/>
                </a:solidFill>
              </a:rPr>
              <a:t>Digital Supply Voltage (2,7 – 5,5V)</a:t>
            </a:r>
          </a:p>
          <a:p>
            <a:r>
              <a:rPr lang="en-US" b="1"/>
              <a:t>AVCC:  </a:t>
            </a:r>
            <a:r>
              <a:rPr lang="en-US" b="1">
                <a:solidFill>
                  <a:schemeClr val="accent2"/>
                </a:solidFill>
              </a:rPr>
              <a:t>Analog Supply Voltage</a:t>
            </a:r>
          </a:p>
          <a:p>
            <a:r>
              <a:rPr lang="en-US" b="1">
                <a:solidFill>
                  <a:schemeClr val="accent2"/>
                </a:solidFill>
              </a:rPr>
              <a:t>              connect to low-pass filtered VCC</a:t>
            </a:r>
            <a:r>
              <a:rPr lang="en-US" b="1"/>
              <a:t> </a:t>
            </a:r>
          </a:p>
          <a:p>
            <a:r>
              <a:rPr lang="en-US" b="1"/>
              <a:t>AREF:   </a:t>
            </a:r>
            <a:r>
              <a:rPr lang="en-US" b="1">
                <a:solidFill>
                  <a:schemeClr val="accent2"/>
                </a:solidFill>
              </a:rPr>
              <a:t>Analog Reference Voltage, usually AVCC</a:t>
            </a:r>
          </a:p>
          <a:p>
            <a:r>
              <a:rPr lang="en-US" b="1"/>
              <a:t>/Reset:  </a:t>
            </a:r>
            <a:r>
              <a:rPr lang="en-US" b="1">
                <a:solidFill>
                  <a:schemeClr val="accent2"/>
                </a:solidFill>
              </a:rPr>
              <a:t>Low level on this pin will generate a reset</a:t>
            </a:r>
          </a:p>
          <a:p>
            <a:endParaRPr lang="en-US" b="1">
              <a:solidFill>
                <a:schemeClr val="accent2"/>
              </a:solidFill>
            </a:endParaRPr>
          </a:p>
          <a:p>
            <a:r>
              <a:rPr lang="en-US" b="1"/>
              <a:t>Port B, Port C, Port D:  </a:t>
            </a:r>
          </a:p>
          <a:p>
            <a:r>
              <a:rPr lang="en-US" b="1"/>
              <a:t>        </a:t>
            </a:r>
            <a:r>
              <a:rPr lang="en-US" b="1">
                <a:solidFill>
                  <a:schemeClr val="accent2"/>
                </a:solidFill>
              </a:rPr>
              <a:t>General Purpose 8 Bit bidirectional I/O - Ports, </a:t>
            </a:r>
          </a:p>
          <a:p>
            <a:r>
              <a:rPr lang="en-US" b="1">
                <a:solidFill>
                  <a:schemeClr val="accent2"/>
                </a:solidFill>
              </a:rPr>
              <a:t>        optional internal pullup-resistors when configured as input</a:t>
            </a:r>
          </a:p>
          <a:p>
            <a:r>
              <a:rPr lang="en-US" b="1">
                <a:solidFill>
                  <a:schemeClr val="accent2"/>
                </a:solidFill>
              </a:rPr>
              <a:t>        output source capability: 20mA</a:t>
            </a:r>
          </a:p>
          <a:p>
            <a:endParaRPr lang="en-US" b="1">
              <a:solidFill>
                <a:schemeClr val="accent2"/>
              </a:solidFill>
            </a:endParaRPr>
          </a:p>
          <a:p>
            <a:r>
              <a:rPr lang="en-US" b="1"/>
              <a:t>Special Functions of the Ports available as configured using the SFRs:</a:t>
            </a:r>
          </a:p>
          <a:p>
            <a:endParaRPr lang="en-US" b="1"/>
          </a:p>
          <a:p>
            <a:r>
              <a:rPr lang="en-US" b="1"/>
              <a:t>   Port D:  </a:t>
            </a:r>
            <a:r>
              <a:rPr lang="en-US" b="1">
                <a:solidFill>
                  <a:schemeClr val="accent2"/>
                </a:solidFill>
              </a:rPr>
              <a:t>Uart, external Interrupts, Analog Comparator</a:t>
            </a:r>
          </a:p>
          <a:p>
            <a:r>
              <a:rPr lang="en-US" b="1"/>
              <a:t>   Port B:  </a:t>
            </a:r>
            <a:r>
              <a:rPr lang="en-US" b="1">
                <a:solidFill>
                  <a:schemeClr val="accent2"/>
                </a:solidFill>
              </a:rPr>
              <a:t>External Oscillator/Crystal, SPI</a:t>
            </a:r>
          </a:p>
          <a:p>
            <a:r>
              <a:rPr lang="en-US" b="1"/>
              <a:t>   Port C:  </a:t>
            </a:r>
            <a:r>
              <a:rPr lang="en-US" b="1">
                <a:solidFill>
                  <a:schemeClr val="accent2"/>
                </a:solidFill>
              </a:rPr>
              <a:t>A/D converters, TWI</a:t>
            </a:r>
          </a:p>
          <a:p>
            <a:endParaRPr lang="en-US" b="1">
              <a:solidFill>
                <a:schemeClr val="accent2"/>
              </a:solidFill>
            </a:endParaRPr>
          </a:p>
        </p:txBody>
      </p:sp>
    </p:spTree>
    <p:extLst>
      <p:ext uri="{BB962C8B-B14F-4D97-AF65-F5344CB8AC3E}">
        <p14:creationId xmlns:p14="http://schemas.microsoft.com/office/powerpoint/2010/main" val="397232203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914400" y="152400"/>
            <a:ext cx="10363200" cy="685800"/>
          </a:xfrm>
        </p:spPr>
        <p:txBody>
          <a:bodyPr/>
          <a:lstStyle/>
          <a:p>
            <a:pPr eaLnBrk="1" hangingPunct="1"/>
            <a:r>
              <a:rPr lang="en-US" altLang="ko-KR" sz="3600" b="1" smtClean="0">
                <a:solidFill>
                  <a:schemeClr val="tx1"/>
                </a:solidFill>
                <a:ea typeface="굴림" pitchFamily="50" charset="-127"/>
              </a:rPr>
              <a:t> Program Example</a:t>
            </a:r>
            <a:endParaRPr lang="en-US" altLang="ko-KR" sz="4800" b="1" smtClean="0">
              <a:solidFill>
                <a:schemeClr val="tx1"/>
              </a:solidFill>
              <a:ea typeface="굴림" pitchFamily="50" charset="-127"/>
            </a:endParaRPr>
          </a:p>
        </p:txBody>
      </p:sp>
      <p:sp>
        <p:nvSpPr>
          <p:cNvPr id="71683" name="Text Box 3"/>
          <p:cNvSpPr txBox="1">
            <a:spLocks noChangeArrowheads="1"/>
          </p:cNvSpPr>
          <p:nvPr/>
        </p:nvSpPr>
        <p:spPr bwMode="auto">
          <a:xfrm>
            <a:off x="884767" y="869950"/>
            <a:ext cx="9528571"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ko-KR" altLang="en-US" sz="1400" b="1">
                <a:latin typeface="Courier New" pitchFamily="49" charset="0"/>
                <a:ea typeface="굴림" pitchFamily="50" charset="-127"/>
              </a:rPr>
              <a:t>;;;;;;;;;;;;;;;;;;;;;;;;;;;;;;;;;;;;;;;;;;;;;;;;;;;;;;;;;;;;;;;;;;;;;</a:t>
            </a:r>
          </a:p>
          <a:p>
            <a:r>
              <a:rPr lang="ko-KR" altLang="en-US" sz="1400" b="1">
                <a:latin typeface="Courier New" pitchFamily="49" charset="0"/>
                <a:ea typeface="굴림" pitchFamily="50" charset="-127"/>
              </a:rPr>
              <a:t>;                                                                   ;</a:t>
            </a:r>
          </a:p>
          <a:p>
            <a:r>
              <a:rPr lang="ko-KR" altLang="en-US" sz="1400" b="1">
                <a:latin typeface="Courier New" pitchFamily="49" charset="0"/>
                <a:ea typeface="굴림" pitchFamily="50" charset="-127"/>
              </a:rPr>
              <a:t>;   </a:t>
            </a:r>
            <a:r>
              <a:rPr lang="en-US" altLang="ko-KR" sz="1400" b="1">
                <a:latin typeface="Courier New" pitchFamily="49" charset="0"/>
                <a:ea typeface="굴림" pitchFamily="50" charset="-127"/>
              </a:rPr>
              <a:t>This is an example program.  It prints the  		        ;</a:t>
            </a:r>
          </a:p>
          <a:p>
            <a:r>
              <a:rPr lang="en-US" altLang="ko-KR" sz="1400" b="1">
                <a:latin typeface="Courier New" pitchFamily="49" charset="0"/>
                <a:ea typeface="굴림" pitchFamily="50" charset="-127"/>
              </a:rPr>
              <a:t>;   character string "Hello World" to the DOS standard output       ;</a:t>
            </a:r>
          </a:p>
          <a:p>
            <a:r>
              <a:rPr lang="en-US" altLang="ko-KR" sz="1400" b="1">
                <a:latin typeface="Courier New" pitchFamily="49" charset="0"/>
                <a:ea typeface="굴림" pitchFamily="50" charset="-127"/>
              </a:rPr>
              <a:t>;   using the DOS service interrupt, function 9.                     ;</a:t>
            </a:r>
          </a:p>
          <a:p>
            <a:r>
              <a:rPr lang="en-US" altLang="ko-KR" sz="1400" b="1">
                <a:latin typeface="Courier New" pitchFamily="49" charset="0"/>
                <a:ea typeface="굴림" pitchFamily="50" charset="-127"/>
              </a:rPr>
              <a:t>;                                                                   ;</a:t>
            </a:r>
          </a:p>
          <a:p>
            <a:r>
              <a:rPr lang="en-US" altLang="ko-KR" sz="1400" b="1">
                <a:latin typeface="Courier New" pitchFamily="49" charset="0"/>
                <a:ea typeface="굴림" pitchFamily="50" charset="-127"/>
              </a:rPr>
              <a:t>;;;;;;;;;;;;;;;;;;;;;;;;;;;;;;;;;;;;;;;;;;;;;;;;;;;;;;;;;;;;;;;;;;;;;</a:t>
            </a:r>
          </a:p>
          <a:p>
            <a:r>
              <a:rPr lang="en-US" altLang="ko-KR" sz="1400" b="1">
                <a:latin typeface="Courier New" pitchFamily="49" charset="0"/>
                <a:ea typeface="굴림" pitchFamily="50" charset="-127"/>
              </a:rPr>
              <a:t>hellostk  SEGMENT BYTE STACK 'STACK'    ;Define the stack segment</a:t>
            </a:r>
          </a:p>
          <a:p>
            <a:r>
              <a:rPr lang="en-US" altLang="ko-KR" sz="1400" b="1">
                <a:latin typeface="Courier New" pitchFamily="49" charset="0"/>
                <a:ea typeface="굴림" pitchFamily="50" charset="-127"/>
              </a:rPr>
              <a:t>          DB 100h DUP(?)    ;Set maximum stack size to 256 bytes (100h)</a:t>
            </a:r>
          </a:p>
          <a:p>
            <a:r>
              <a:rPr lang="en-US" altLang="ko-KR" sz="1400" b="1">
                <a:latin typeface="Courier New" pitchFamily="49" charset="0"/>
                <a:ea typeface="굴림" pitchFamily="50" charset="-127"/>
              </a:rPr>
              <a:t>hellostk  ENDS </a:t>
            </a: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hellodat  SEGMENT BYTE 'DATA' ;Define the data segment</a:t>
            </a:r>
          </a:p>
          <a:p>
            <a:r>
              <a:rPr lang="en-US" altLang="ko-KR" sz="1400" b="1">
                <a:latin typeface="Courier New" pitchFamily="49" charset="0"/>
                <a:ea typeface="굴림" pitchFamily="50" charset="-127"/>
              </a:rPr>
              <a:t>dos_print EQU 9                        ;define a constant via EQU</a:t>
            </a:r>
          </a:p>
          <a:p>
            <a:r>
              <a:rPr lang="en-US" altLang="ko-KR" sz="1400" b="1">
                <a:latin typeface="Courier New" pitchFamily="49" charset="0"/>
                <a:ea typeface="굴림" pitchFamily="50" charset="-127"/>
              </a:rPr>
              <a:t>strng     DB  'Hello World',13,10,'$'  ;Define the character string</a:t>
            </a:r>
          </a:p>
          <a:p>
            <a:r>
              <a:rPr lang="en-US" altLang="ko-KR" sz="1400" b="1">
                <a:latin typeface="Courier New" pitchFamily="49" charset="0"/>
                <a:ea typeface="굴림" pitchFamily="50" charset="-127"/>
              </a:rPr>
              <a:t>hellodat  ENDS</a:t>
            </a: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hellocod  SEGMENT BYTE 'CODE' ;Define the Code segment</a:t>
            </a:r>
          </a:p>
          <a:p>
            <a:r>
              <a:rPr lang="en-US" altLang="ko-KR" sz="1400" b="1">
                <a:latin typeface="Courier New" pitchFamily="49" charset="0"/>
                <a:ea typeface="굴림" pitchFamily="50" charset="-127"/>
              </a:rPr>
              <a:t>START:    mov ax, SEG hellodat        ;ax &lt;-- data segment start address</a:t>
            </a:r>
          </a:p>
          <a:p>
            <a:r>
              <a:rPr lang="en-US" altLang="ko-KR" sz="1400" b="1">
                <a:latin typeface="Courier New" pitchFamily="49" charset="0"/>
                <a:ea typeface="굴림" pitchFamily="50" charset="-127"/>
              </a:rPr>
              <a:t>          mov ds, ax                  ;ds &lt;-- initialize data segment register</a:t>
            </a:r>
          </a:p>
          <a:p>
            <a:r>
              <a:rPr lang="en-US" altLang="ko-KR" sz="1400" b="1">
                <a:latin typeface="Courier New" pitchFamily="49" charset="0"/>
                <a:ea typeface="굴림" pitchFamily="50" charset="-127"/>
              </a:rPr>
              <a:t>          mov ah, dos_print           ;ah &lt;-- 9 DOS 21h string function</a:t>
            </a:r>
          </a:p>
          <a:p>
            <a:r>
              <a:rPr lang="en-US" altLang="ko-KR" sz="1400" b="1">
                <a:latin typeface="Courier New" pitchFamily="49" charset="0"/>
                <a:ea typeface="굴림" pitchFamily="50" charset="-127"/>
              </a:rPr>
              <a:t>          mov dx,OFFSET strng         ;dx &lt;-- beginning of string</a:t>
            </a:r>
          </a:p>
          <a:p>
            <a:r>
              <a:rPr lang="en-US" altLang="ko-KR" sz="1400" b="1">
                <a:latin typeface="Courier New" pitchFamily="49" charset="0"/>
                <a:ea typeface="굴림" pitchFamily="50" charset="-127"/>
              </a:rPr>
              <a:t>          int 21h                     ;DOS service interrupt</a:t>
            </a:r>
          </a:p>
          <a:p>
            <a:r>
              <a:rPr lang="en-US" altLang="ko-KR" sz="1400" b="1">
                <a:latin typeface="Courier New" pitchFamily="49" charset="0"/>
                <a:ea typeface="굴림" pitchFamily="50" charset="-127"/>
              </a:rPr>
              <a:t>          mov ax, 4c00h               ;ax &lt;-- 4c DOS 21h program halt function</a:t>
            </a:r>
          </a:p>
          <a:p>
            <a:r>
              <a:rPr lang="en-US" altLang="ko-KR" sz="1400" b="1">
                <a:latin typeface="Courier New" pitchFamily="49" charset="0"/>
                <a:ea typeface="굴림" pitchFamily="50" charset="-127"/>
              </a:rPr>
              <a:t>          int 21h                     ;DOS service interrupt</a:t>
            </a:r>
          </a:p>
          <a:p>
            <a:r>
              <a:rPr lang="en-US" altLang="ko-KR" sz="1400" b="1">
                <a:latin typeface="Courier New" pitchFamily="49" charset="0"/>
                <a:ea typeface="굴림" pitchFamily="50" charset="-127"/>
              </a:rPr>
              <a:t>hellocod  ENDS</a:t>
            </a:r>
          </a:p>
          <a:p>
            <a:r>
              <a:rPr lang="en-US" altLang="ko-KR" sz="1400" b="1">
                <a:latin typeface="Courier New" pitchFamily="49" charset="0"/>
                <a:ea typeface="굴림" pitchFamily="50" charset="-127"/>
              </a:rPr>
              <a:t>          END       START             ; ‘END label’ defines program entry              </a:t>
            </a:r>
          </a:p>
          <a:p>
            <a:endParaRPr lang="en-US" altLang="ko-KR" sz="1400" b="1">
              <a:latin typeface="Courier New" pitchFamily="49" charset="0"/>
              <a:ea typeface="굴림" pitchFamily="50" charset="-127"/>
            </a:endParaRPr>
          </a:p>
        </p:txBody>
      </p:sp>
    </p:spTree>
    <p:extLst>
      <p:ext uri="{BB962C8B-B14F-4D97-AF65-F5344CB8AC3E}">
        <p14:creationId xmlns:p14="http://schemas.microsoft.com/office/powerpoint/2010/main" val="36890627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812800" y="1"/>
            <a:ext cx="10390717" cy="906463"/>
          </a:xfrm>
        </p:spPr>
        <p:txBody>
          <a:bodyPr/>
          <a:lstStyle/>
          <a:p>
            <a:pPr eaLnBrk="1" hangingPunct="1"/>
            <a:r>
              <a:rPr lang="en-US" altLang="ko-KR" sz="3600" b="1" smtClean="0">
                <a:solidFill>
                  <a:schemeClr val="tx1"/>
                </a:solidFill>
                <a:ea typeface="굴림" pitchFamily="50" charset="-127"/>
              </a:rPr>
              <a:t>Another Way to define Segments</a:t>
            </a:r>
          </a:p>
        </p:txBody>
      </p:sp>
      <p:sp>
        <p:nvSpPr>
          <p:cNvPr id="72707" name="Text Box 3"/>
          <p:cNvSpPr txBox="1">
            <a:spLocks noChangeArrowheads="1"/>
          </p:cNvSpPr>
          <p:nvPr/>
        </p:nvSpPr>
        <p:spPr bwMode="auto">
          <a:xfrm>
            <a:off x="406401" y="838200"/>
            <a:ext cx="8561959"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ko-KR" altLang="en-US" sz="1400" b="1">
                <a:latin typeface="Courier New" pitchFamily="49" charset="0"/>
                <a:ea typeface="굴림" pitchFamily="50" charset="-127"/>
              </a:rPr>
              <a:t>;;;;;;;;;;;;;;;;;;;;;;;;;;;;;;;;;;;;;;;;;;;;;;;;;;;;;;;;;;;;;;;;;;;;;</a:t>
            </a:r>
          </a:p>
          <a:p>
            <a:r>
              <a:rPr lang="ko-KR" altLang="en-US" sz="1400" b="1">
                <a:latin typeface="Courier New" pitchFamily="49" charset="0"/>
                <a:ea typeface="굴림" pitchFamily="50" charset="-127"/>
              </a:rPr>
              <a:t>;   </a:t>
            </a:r>
            <a:r>
              <a:rPr lang="en-US" altLang="ko-KR" sz="1400" b="1">
                <a:latin typeface="Courier New" pitchFamily="49" charset="0"/>
                <a:ea typeface="굴림" pitchFamily="50" charset="-127"/>
              </a:rPr>
              <a:t>Use 'assume' directive to define segment types                  ;</a:t>
            </a:r>
          </a:p>
          <a:p>
            <a:r>
              <a:rPr lang="en-US" altLang="ko-KR" sz="1400" b="1">
                <a:latin typeface="Courier New" pitchFamily="49" charset="0"/>
                <a:ea typeface="굴림" pitchFamily="50" charset="-127"/>
              </a:rPr>
              <a:t>;                                                                   ;</a:t>
            </a:r>
          </a:p>
          <a:p>
            <a:r>
              <a:rPr lang="en-US" altLang="ko-KR" sz="1400" b="1">
                <a:latin typeface="Courier New" pitchFamily="49" charset="0"/>
                <a:ea typeface="굴림" pitchFamily="50" charset="-127"/>
              </a:rPr>
              <a:t>;;;;;;;;;;;;;;;;;;;;;;;;;;;;;;;;;;;;;;;;;;;;;;;;;;;;;;;;;;;;;;;;;;;;;</a:t>
            </a:r>
          </a:p>
          <a:p>
            <a:r>
              <a:rPr lang="en-US" altLang="ko-KR" sz="1400" b="1">
                <a:latin typeface="Courier New" pitchFamily="49" charset="0"/>
                <a:ea typeface="굴림" pitchFamily="50" charset="-127"/>
              </a:rPr>
              <a:t>hellostk  SEGMENT         ;Define a segment</a:t>
            </a:r>
          </a:p>
          <a:p>
            <a:r>
              <a:rPr lang="en-US" altLang="ko-KR" sz="1400" b="1">
                <a:latin typeface="Courier New" pitchFamily="49" charset="0"/>
                <a:ea typeface="굴림" pitchFamily="50" charset="-127"/>
              </a:rPr>
              <a:t>          DB 100h DUP(?)    </a:t>
            </a:r>
          </a:p>
          <a:p>
            <a:r>
              <a:rPr lang="en-US" altLang="ko-KR" sz="1400" b="1">
                <a:latin typeface="Courier New" pitchFamily="49" charset="0"/>
                <a:ea typeface="굴림" pitchFamily="50" charset="-127"/>
              </a:rPr>
              <a:t>hellostk  ENDS </a:t>
            </a: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hellodat  SEGMENT           ;define a segment</a:t>
            </a:r>
          </a:p>
          <a:p>
            <a:r>
              <a:rPr lang="en-US" altLang="ko-KR" sz="1400" b="1">
                <a:latin typeface="Courier New" pitchFamily="49" charset="0"/>
                <a:ea typeface="굴림" pitchFamily="50" charset="-127"/>
              </a:rPr>
              <a:t>dos_print EQU 9                        ;define a constant</a:t>
            </a:r>
          </a:p>
          <a:p>
            <a:r>
              <a:rPr lang="en-US" altLang="ko-KR" sz="1400" b="1">
                <a:latin typeface="Courier New" pitchFamily="49" charset="0"/>
                <a:ea typeface="굴림" pitchFamily="50" charset="-127"/>
              </a:rPr>
              <a:t>strng     DB  'Hello World',13,10,'$'  ;Define the character string</a:t>
            </a:r>
          </a:p>
          <a:p>
            <a:r>
              <a:rPr lang="en-US" altLang="ko-KR" sz="1400" b="1">
                <a:latin typeface="Courier New" pitchFamily="49" charset="0"/>
                <a:ea typeface="굴림" pitchFamily="50" charset="-127"/>
              </a:rPr>
              <a:t>hellodat  ENDS</a:t>
            </a: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hellocod  SEGMENT           ;define a segment</a:t>
            </a:r>
          </a:p>
          <a:p>
            <a:r>
              <a:rPr lang="en-US" altLang="ko-KR" sz="1400" b="1">
                <a:latin typeface="Courier New" pitchFamily="49" charset="0"/>
                <a:ea typeface="굴림" pitchFamily="50" charset="-127"/>
              </a:rPr>
              <a:t>          assume cs:hellocod, ds:hellodat, ss: hellostk</a:t>
            </a:r>
          </a:p>
          <a:p>
            <a:r>
              <a:rPr lang="en-US" altLang="ko-KR" sz="1400" b="1">
                <a:latin typeface="Courier New" pitchFamily="49" charset="0"/>
                <a:ea typeface="굴림" pitchFamily="50" charset="-127"/>
              </a:rPr>
              <a:t>START:    mov ax, hellodat            ;ax &lt;-- data segment start address</a:t>
            </a:r>
          </a:p>
          <a:p>
            <a:r>
              <a:rPr lang="en-US" altLang="ko-KR" sz="1400" b="1">
                <a:latin typeface="Courier New" pitchFamily="49" charset="0"/>
                <a:ea typeface="굴림" pitchFamily="50" charset="-127"/>
              </a:rPr>
              <a:t>          mov ds, ax                  ;ds &lt;-- initialize data segment register</a:t>
            </a:r>
          </a:p>
          <a:p>
            <a:r>
              <a:rPr lang="en-US" altLang="ko-KR" sz="1400" b="1">
                <a:latin typeface="Courier New" pitchFamily="49" charset="0"/>
                <a:ea typeface="굴림" pitchFamily="50" charset="-127"/>
              </a:rPr>
              <a:t>          mov ah, dos_print           ;ah &lt;-- 9 DOS 21h string function</a:t>
            </a:r>
          </a:p>
          <a:p>
            <a:r>
              <a:rPr lang="en-US" altLang="ko-KR" sz="1400" b="1">
                <a:latin typeface="Courier New" pitchFamily="49" charset="0"/>
                <a:ea typeface="굴림" pitchFamily="50" charset="-127"/>
              </a:rPr>
              <a:t>          mov dx,OFFSET strng         ;dx &lt;-- beginning of string</a:t>
            </a:r>
          </a:p>
          <a:p>
            <a:r>
              <a:rPr lang="en-US" altLang="ko-KR" sz="1400" b="1">
                <a:latin typeface="Courier New" pitchFamily="49" charset="0"/>
                <a:ea typeface="굴림" pitchFamily="50" charset="-127"/>
              </a:rPr>
              <a:t>          int 21h                     ;DOS service interrupt</a:t>
            </a:r>
          </a:p>
          <a:p>
            <a:r>
              <a:rPr lang="en-US" altLang="ko-KR" sz="1400" b="1">
                <a:latin typeface="Courier New" pitchFamily="49" charset="0"/>
                <a:ea typeface="굴림" pitchFamily="50" charset="-127"/>
              </a:rPr>
              <a:t>          mov ax, 4c00h               ;ax &lt;-- 4c DOS 21h program halt function</a:t>
            </a:r>
          </a:p>
          <a:p>
            <a:r>
              <a:rPr lang="en-US" altLang="ko-KR" sz="1400" b="1">
                <a:latin typeface="Courier New" pitchFamily="49" charset="0"/>
                <a:ea typeface="굴림" pitchFamily="50" charset="-127"/>
              </a:rPr>
              <a:t>          int 21h                     ;DOS service interrupt</a:t>
            </a:r>
          </a:p>
          <a:p>
            <a:r>
              <a:rPr lang="en-US" altLang="ko-KR" sz="1400" b="1">
                <a:latin typeface="Courier New" pitchFamily="49" charset="0"/>
                <a:ea typeface="굴림" pitchFamily="50" charset="-127"/>
              </a:rPr>
              <a:t>hellocod  ENDS</a:t>
            </a:r>
          </a:p>
          <a:p>
            <a:r>
              <a:rPr lang="en-US" altLang="ko-KR" sz="1400" b="1">
                <a:latin typeface="Courier New" pitchFamily="49" charset="0"/>
                <a:ea typeface="굴림" pitchFamily="50" charset="-127"/>
              </a:rPr>
              <a:t>END       START</a:t>
            </a:r>
          </a:p>
          <a:p>
            <a:endParaRPr lang="en-US" altLang="ko-KR" sz="1400" b="1">
              <a:latin typeface="Courier New" pitchFamily="49" charset="0"/>
              <a:ea typeface="굴림" pitchFamily="50" charset="-127"/>
            </a:endParaRPr>
          </a:p>
        </p:txBody>
      </p:sp>
    </p:spTree>
    <p:extLst>
      <p:ext uri="{BB962C8B-B14F-4D97-AF65-F5344CB8AC3E}">
        <p14:creationId xmlns:p14="http://schemas.microsoft.com/office/powerpoint/2010/main" val="327329577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41917" y="-133350"/>
            <a:ext cx="10363200" cy="1143000"/>
          </a:xfrm>
        </p:spPr>
        <p:txBody>
          <a:bodyPr/>
          <a:lstStyle/>
          <a:p>
            <a:pPr eaLnBrk="1" hangingPunct="1"/>
            <a:r>
              <a:rPr lang="en-US" altLang="ko-KR" sz="3600" b="1" smtClean="0">
                <a:ea typeface="굴림" pitchFamily="50" charset="-127"/>
              </a:rPr>
              <a:t>Yet another way to define Segs</a:t>
            </a:r>
          </a:p>
        </p:txBody>
      </p:sp>
      <p:sp>
        <p:nvSpPr>
          <p:cNvPr id="73731" name="Text Box 3"/>
          <p:cNvSpPr txBox="1">
            <a:spLocks noChangeArrowheads="1"/>
          </p:cNvSpPr>
          <p:nvPr/>
        </p:nvSpPr>
        <p:spPr bwMode="auto">
          <a:xfrm>
            <a:off x="488952" y="1155700"/>
            <a:ext cx="8561959"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ko-KR" altLang="en-US" sz="1400" b="1">
                <a:latin typeface="Courier New" pitchFamily="49" charset="0"/>
                <a:ea typeface="굴림" pitchFamily="50" charset="-127"/>
              </a:rPr>
              <a:t>;;;;;;;;;;;;;;;;;;;;;;;;;;;;;;;;;;;;;;;;;;;;;;;;;;;;;;;;;;;;;;;;;;;;;</a:t>
            </a:r>
          </a:p>
          <a:p>
            <a:r>
              <a:rPr lang="ko-KR" altLang="en-US" sz="1400" b="1">
                <a:latin typeface="Courier New" pitchFamily="49" charset="0"/>
                <a:ea typeface="굴림" pitchFamily="50" charset="-127"/>
              </a:rPr>
              <a:t>;   </a:t>
            </a:r>
            <a:r>
              <a:rPr lang="en-US" altLang="ko-KR" sz="1400" b="1">
                <a:latin typeface="Courier New" pitchFamily="49" charset="0"/>
                <a:ea typeface="굴림" pitchFamily="50" charset="-127"/>
              </a:rPr>
              <a:t>Use .stack,.data,.code directives to define segment types       ;</a:t>
            </a:r>
          </a:p>
          <a:p>
            <a:r>
              <a:rPr lang="en-US" altLang="ko-KR" sz="1400" b="1">
                <a:latin typeface="Courier New" pitchFamily="49" charset="0"/>
                <a:ea typeface="굴림" pitchFamily="50" charset="-127"/>
              </a:rPr>
              <a:t>;   					                         ;</a:t>
            </a:r>
          </a:p>
          <a:p>
            <a:r>
              <a:rPr lang="en-US" altLang="ko-KR" sz="1400" b="1">
                <a:latin typeface="Courier New" pitchFamily="49" charset="0"/>
                <a:ea typeface="굴림" pitchFamily="50" charset="-127"/>
              </a:rPr>
              <a:t>;;;;;;;;;;;;;;;;;;;;;;;;;;;;;;;;;;;;;;;;;;;;;;;;;;;;;;;;;;;;;;;;;;;;;</a:t>
            </a:r>
          </a:p>
          <a:p>
            <a:r>
              <a:rPr lang="en-US" altLang="ko-KR" sz="1400" b="1">
                <a:latin typeface="Courier New" pitchFamily="49" charset="0"/>
                <a:ea typeface="굴림" pitchFamily="50" charset="-127"/>
              </a:rPr>
              <a:t>          .stack 100h        ; reserve 256 bytes of stack space</a:t>
            </a:r>
          </a:p>
          <a:p>
            <a:r>
              <a:rPr lang="en-US" altLang="ko-KR" sz="1400" b="1">
                <a:latin typeface="Courier New" pitchFamily="49" charset="0"/>
                <a:ea typeface="굴림" pitchFamily="50" charset="-127"/>
              </a:rPr>
              <a:t>          </a:t>
            </a:r>
          </a:p>
          <a:p>
            <a:r>
              <a:rPr lang="en-US" altLang="ko-KR" sz="1400" b="1">
                <a:latin typeface="Courier New" pitchFamily="49" charset="0"/>
                <a:ea typeface="굴림" pitchFamily="50" charset="-127"/>
              </a:rPr>
              <a:t>          .data           </a:t>
            </a:r>
          </a:p>
          <a:p>
            <a:r>
              <a:rPr lang="en-US" altLang="ko-KR" sz="1400" b="1">
                <a:latin typeface="Courier New" pitchFamily="49" charset="0"/>
                <a:ea typeface="굴림" pitchFamily="50" charset="-127"/>
              </a:rPr>
              <a:t>dos_print EQU 9                        ;define a constant</a:t>
            </a:r>
          </a:p>
          <a:p>
            <a:r>
              <a:rPr lang="en-US" altLang="ko-KR" sz="1400" b="1">
                <a:latin typeface="Courier New" pitchFamily="49" charset="0"/>
                <a:ea typeface="굴림" pitchFamily="50" charset="-127"/>
              </a:rPr>
              <a:t>strng     DB  'Hello World',13,10,'$'  ;Define the character string</a:t>
            </a:r>
          </a:p>
          <a:p>
            <a:endParaRPr lang="en-US" altLang="ko-KR" sz="1400" b="1">
              <a:latin typeface="Courier New" pitchFamily="49" charset="0"/>
              <a:ea typeface="굴림" pitchFamily="50" charset="-127"/>
            </a:endParaRP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          .code</a:t>
            </a:r>
          </a:p>
          <a:p>
            <a:r>
              <a:rPr lang="en-US" altLang="ko-KR" sz="1400" b="1">
                <a:latin typeface="Courier New" pitchFamily="49" charset="0"/>
                <a:ea typeface="굴림" pitchFamily="50" charset="-127"/>
              </a:rPr>
              <a:t>      </a:t>
            </a:r>
          </a:p>
          <a:p>
            <a:r>
              <a:rPr lang="en-US" altLang="ko-KR" sz="1400" b="1">
                <a:latin typeface="Courier New" pitchFamily="49" charset="0"/>
                <a:ea typeface="굴림" pitchFamily="50" charset="-127"/>
              </a:rPr>
              <a:t>START:    mov ax, SEG strng           ;ax &lt;-- data segment start address</a:t>
            </a:r>
          </a:p>
          <a:p>
            <a:r>
              <a:rPr lang="en-US" altLang="ko-KR" sz="1400" b="1">
                <a:latin typeface="Courier New" pitchFamily="49" charset="0"/>
                <a:ea typeface="굴림" pitchFamily="50" charset="-127"/>
              </a:rPr>
              <a:t>          mov ds, ax                  ;ds &lt;-- initialize data segment register</a:t>
            </a:r>
          </a:p>
          <a:p>
            <a:r>
              <a:rPr lang="en-US" altLang="ko-KR" sz="1400" b="1">
                <a:latin typeface="Courier New" pitchFamily="49" charset="0"/>
                <a:ea typeface="굴림" pitchFamily="50" charset="-127"/>
              </a:rPr>
              <a:t>          mov ah, dos_print           ;ah &lt;-- 9 DOS 21h string function</a:t>
            </a:r>
          </a:p>
          <a:p>
            <a:r>
              <a:rPr lang="en-US" altLang="ko-KR" sz="1400" b="1">
                <a:latin typeface="Courier New" pitchFamily="49" charset="0"/>
                <a:ea typeface="굴림" pitchFamily="50" charset="-127"/>
              </a:rPr>
              <a:t>          mov dx,OFFSET strng         ;dx &lt;-- beginning of string</a:t>
            </a:r>
          </a:p>
          <a:p>
            <a:r>
              <a:rPr lang="en-US" altLang="ko-KR" sz="1400" b="1">
                <a:latin typeface="Courier New" pitchFamily="49" charset="0"/>
                <a:ea typeface="굴림" pitchFamily="50" charset="-127"/>
              </a:rPr>
              <a:t>          int 21h                     ;DOS service interrupt</a:t>
            </a:r>
          </a:p>
          <a:p>
            <a:r>
              <a:rPr lang="en-US" altLang="ko-KR" sz="1400" b="1">
                <a:latin typeface="Courier New" pitchFamily="49" charset="0"/>
                <a:ea typeface="굴림" pitchFamily="50" charset="-127"/>
              </a:rPr>
              <a:t>          mov ax, 4c00h               ;ax &lt;-- 4c DOS 21h program halt function</a:t>
            </a:r>
          </a:p>
          <a:p>
            <a:r>
              <a:rPr lang="en-US" altLang="ko-KR" sz="1400" b="1">
                <a:latin typeface="Courier New" pitchFamily="49" charset="0"/>
                <a:ea typeface="굴림" pitchFamily="50" charset="-127"/>
              </a:rPr>
              <a:t>          int 21h                     ;DOS service interrupt</a:t>
            </a:r>
          </a:p>
          <a:p>
            <a:endParaRPr lang="en-US" altLang="ko-KR" sz="1400" b="1">
              <a:latin typeface="Courier New" pitchFamily="49" charset="0"/>
              <a:ea typeface="굴림" pitchFamily="50" charset="-127"/>
            </a:endParaRPr>
          </a:p>
          <a:p>
            <a:r>
              <a:rPr lang="en-US" altLang="ko-KR" sz="1400" b="1">
                <a:latin typeface="Courier New" pitchFamily="49" charset="0"/>
                <a:ea typeface="굴림" pitchFamily="50" charset="-127"/>
              </a:rPr>
              <a:t>END       START</a:t>
            </a:r>
          </a:p>
          <a:p>
            <a:endParaRPr lang="en-US" altLang="ko-KR" sz="1400" b="1">
              <a:latin typeface="Courier New" pitchFamily="49" charset="0"/>
              <a:ea typeface="굴림" pitchFamily="50" charset="-127"/>
            </a:endParaRPr>
          </a:p>
        </p:txBody>
      </p:sp>
    </p:spTree>
    <p:extLst>
      <p:ext uri="{BB962C8B-B14F-4D97-AF65-F5344CB8AC3E}">
        <p14:creationId xmlns:p14="http://schemas.microsoft.com/office/powerpoint/2010/main" val="20069957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smtClean="0"/>
              <a:t>Program Statements</a:t>
            </a:r>
          </a:p>
        </p:txBody>
      </p:sp>
      <p:sp>
        <p:nvSpPr>
          <p:cNvPr id="74755" name="Rectangle 3"/>
          <p:cNvSpPr>
            <a:spLocks noGrp="1" noChangeArrowheads="1"/>
          </p:cNvSpPr>
          <p:nvPr>
            <p:ph type="body" idx="1"/>
          </p:nvPr>
        </p:nvSpPr>
        <p:spPr/>
        <p:txBody>
          <a:bodyPr/>
          <a:lstStyle/>
          <a:p>
            <a:pPr eaLnBrk="1" hangingPunct="1">
              <a:buFontTx/>
              <a:buNone/>
            </a:pPr>
            <a:r>
              <a:rPr lang="en-US" sz="2800" b="1" smtClean="0">
                <a:latin typeface="Courier New" pitchFamily="49" charset="0"/>
              </a:rPr>
              <a:t>name operation operand(s) comment</a:t>
            </a:r>
            <a:endParaRPr lang="en-US" smtClean="0"/>
          </a:p>
          <a:p>
            <a:pPr eaLnBrk="1" hangingPunct="1"/>
            <a:r>
              <a:rPr lang="en-US" smtClean="0"/>
              <a:t>Operation is a predefined or reserved word</a:t>
            </a:r>
          </a:p>
          <a:p>
            <a:pPr lvl="1" eaLnBrk="1" hangingPunct="1"/>
            <a:r>
              <a:rPr lang="en-US" smtClean="0"/>
              <a:t>mnemonic - symbolic operation code</a:t>
            </a:r>
          </a:p>
          <a:p>
            <a:pPr lvl="1" eaLnBrk="1" hangingPunct="1"/>
            <a:r>
              <a:rPr lang="en-US" smtClean="0"/>
              <a:t>directive - pseudo-operation code</a:t>
            </a:r>
          </a:p>
          <a:p>
            <a:pPr eaLnBrk="1" hangingPunct="1"/>
            <a:r>
              <a:rPr lang="en-US" smtClean="0"/>
              <a:t>Space or tab separates initial fields</a:t>
            </a:r>
          </a:p>
          <a:p>
            <a:pPr eaLnBrk="1" hangingPunct="1"/>
            <a:r>
              <a:rPr lang="en-US" smtClean="0"/>
              <a:t>Comments begin with semicolon</a:t>
            </a:r>
          </a:p>
          <a:p>
            <a:pPr eaLnBrk="1" hangingPunct="1"/>
            <a:r>
              <a:rPr lang="en-US" smtClean="0"/>
              <a:t>Most assemblers are not case sensitive</a:t>
            </a:r>
          </a:p>
        </p:txBody>
      </p:sp>
    </p:spTree>
    <p:extLst>
      <p:ext uri="{BB962C8B-B14F-4D97-AF65-F5344CB8AC3E}">
        <p14:creationId xmlns:p14="http://schemas.microsoft.com/office/powerpoint/2010/main" val="314197747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smtClean="0"/>
              <a:t>Program Data and Storage</a:t>
            </a:r>
          </a:p>
        </p:txBody>
      </p:sp>
      <p:sp>
        <p:nvSpPr>
          <p:cNvPr id="75779" name="Rectangle 3"/>
          <p:cNvSpPr>
            <a:spLocks noGrp="1" noChangeArrowheads="1"/>
          </p:cNvSpPr>
          <p:nvPr>
            <p:ph type="body" sz="half" idx="1"/>
          </p:nvPr>
        </p:nvSpPr>
        <p:spPr>
          <a:xfrm>
            <a:off x="609600" y="1600201"/>
            <a:ext cx="5380567" cy="4525963"/>
          </a:xfrm>
        </p:spPr>
        <p:txBody>
          <a:bodyPr/>
          <a:lstStyle/>
          <a:p>
            <a:pPr eaLnBrk="1" hangingPunct="1"/>
            <a:r>
              <a:rPr lang="en-US" smtClean="0"/>
              <a:t>Pseudo-ops to define data or reserve storage</a:t>
            </a:r>
          </a:p>
          <a:p>
            <a:pPr lvl="1" eaLnBrk="1" hangingPunct="1"/>
            <a:r>
              <a:rPr lang="en-US" smtClean="0"/>
              <a:t>DB - byte(s)</a:t>
            </a:r>
          </a:p>
          <a:p>
            <a:pPr lvl="1" eaLnBrk="1" hangingPunct="1"/>
            <a:r>
              <a:rPr lang="en-US" smtClean="0"/>
              <a:t>DW - word(s)</a:t>
            </a:r>
          </a:p>
          <a:p>
            <a:pPr lvl="1" eaLnBrk="1" hangingPunct="1"/>
            <a:r>
              <a:rPr lang="en-US" smtClean="0"/>
              <a:t>DD - doubleword(s)</a:t>
            </a:r>
          </a:p>
          <a:p>
            <a:pPr lvl="1" eaLnBrk="1" hangingPunct="1"/>
            <a:r>
              <a:rPr lang="en-US" smtClean="0"/>
              <a:t>DQ - quadword(s)</a:t>
            </a:r>
          </a:p>
          <a:p>
            <a:pPr lvl="1" eaLnBrk="1" hangingPunct="1"/>
            <a:r>
              <a:rPr lang="en-US" smtClean="0"/>
              <a:t>DT - tenbyte(s)</a:t>
            </a:r>
          </a:p>
        </p:txBody>
      </p:sp>
      <p:sp>
        <p:nvSpPr>
          <p:cNvPr id="75780" name="Rectangle 4"/>
          <p:cNvSpPr>
            <a:spLocks noGrp="1" noChangeArrowheads="1"/>
          </p:cNvSpPr>
          <p:nvPr>
            <p:ph type="body" sz="half" idx="2"/>
          </p:nvPr>
        </p:nvSpPr>
        <p:spPr>
          <a:xfrm>
            <a:off x="6201834" y="1600201"/>
            <a:ext cx="5380567" cy="4525963"/>
          </a:xfrm>
        </p:spPr>
        <p:txBody>
          <a:bodyPr/>
          <a:lstStyle/>
          <a:p>
            <a:pPr eaLnBrk="1" hangingPunct="1"/>
            <a:r>
              <a:rPr lang="en-US" smtClean="0"/>
              <a:t>These directives require one or more operands</a:t>
            </a:r>
          </a:p>
          <a:p>
            <a:pPr lvl="1" eaLnBrk="1" hangingPunct="1"/>
            <a:r>
              <a:rPr lang="en-US" smtClean="0"/>
              <a:t>define memory contents</a:t>
            </a:r>
          </a:p>
          <a:p>
            <a:pPr lvl="1" eaLnBrk="1" hangingPunct="1"/>
            <a:r>
              <a:rPr lang="en-US" smtClean="0"/>
              <a:t>specify amount of storage to reserve for run-time data</a:t>
            </a:r>
          </a:p>
        </p:txBody>
      </p:sp>
    </p:spTree>
    <p:extLst>
      <p:ext uri="{BB962C8B-B14F-4D97-AF65-F5344CB8AC3E}">
        <p14:creationId xmlns:p14="http://schemas.microsoft.com/office/powerpoint/2010/main" val="47048755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smtClean="0"/>
              <a:t>Defining Data</a:t>
            </a:r>
          </a:p>
        </p:txBody>
      </p:sp>
      <p:sp>
        <p:nvSpPr>
          <p:cNvPr id="76803" name="Rectangle 3"/>
          <p:cNvSpPr>
            <a:spLocks noGrp="1" noChangeArrowheads="1"/>
          </p:cNvSpPr>
          <p:nvPr>
            <p:ph type="body" sz="half" idx="1"/>
          </p:nvPr>
        </p:nvSpPr>
        <p:spPr>
          <a:xfrm>
            <a:off x="609600" y="1600201"/>
            <a:ext cx="5380567" cy="4525963"/>
          </a:xfrm>
        </p:spPr>
        <p:txBody>
          <a:bodyPr/>
          <a:lstStyle/>
          <a:p>
            <a:pPr eaLnBrk="1" hangingPunct="1"/>
            <a:r>
              <a:rPr lang="en-US" smtClean="0"/>
              <a:t>Numeric data values</a:t>
            </a:r>
          </a:p>
          <a:p>
            <a:pPr lvl="1" eaLnBrk="1" hangingPunct="1"/>
            <a:r>
              <a:rPr lang="en-US" smtClean="0"/>
              <a:t>100 - decimal</a:t>
            </a:r>
          </a:p>
          <a:p>
            <a:pPr lvl="1" eaLnBrk="1" hangingPunct="1"/>
            <a:r>
              <a:rPr lang="en-US" smtClean="0"/>
              <a:t>100B - binary</a:t>
            </a:r>
          </a:p>
          <a:p>
            <a:pPr lvl="1" eaLnBrk="1" hangingPunct="1"/>
            <a:r>
              <a:rPr lang="en-US" smtClean="0"/>
              <a:t>100H - hexadecimal</a:t>
            </a:r>
          </a:p>
          <a:p>
            <a:pPr lvl="1" eaLnBrk="1" hangingPunct="1"/>
            <a:r>
              <a:rPr lang="en-US" smtClean="0"/>
              <a:t>'100' - ASCII</a:t>
            </a:r>
          </a:p>
          <a:p>
            <a:pPr lvl="1" eaLnBrk="1" hangingPunct="1"/>
            <a:r>
              <a:rPr lang="en-US" smtClean="0"/>
              <a:t>"100" - ASCII</a:t>
            </a:r>
          </a:p>
          <a:p>
            <a:pPr eaLnBrk="1" hangingPunct="1"/>
            <a:r>
              <a:rPr lang="en-US" smtClean="0"/>
              <a:t>Use the appropriate DEFINE directive (byte, word, etc.)</a:t>
            </a:r>
          </a:p>
        </p:txBody>
      </p:sp>
      <p:sp>
        <p:nvSpPr>
          <p:cNvPr id="76804" name="Rectangle 4"/>
          <p:cNvSpPr>
            <a:spLocks noGrp="1" noChangeArrowheads="1"/>
          </p:cNvSpPr>
          <p:nvPr>
            <p:ph type="body" sz="half" idx="2"/>
          </p:nvPr>
        </p:nvSpPr>
        <p:spPr>
          <a:xfrm>
            <a:off x="6201834" y="1600201"/>
            <a:ext cx="5380567" cy="4525963"/>
          </a:xfrm>
        </p:spPr>
        <p:txBody>
          <a:bodyPr/>
          <a:lstStyle/>
          <a:p>
            <a:pPr eaLnBrk="1" hangingPunct="1"/>
            <a:r>
              <a:rPr lang="en-US" smtClean="0"/>
              <a:t>A list of values may be used - the following creates 4 consecutive words</a:t>
            </a:r>
          </a:p>
          <a:p>
            <a:pPr lvl="1" eaLnBrk="1" hangingPunct="1">
              <a:buFontTx/>
              <a:buNone/>
            </a:pPr>
            <a:r>
              <a:rPr lang="en-US" b="1" smtClean="0">
                <a:latin typeface="Courier New" pitchFamily="49" charset="0"/>
              </a:rPr>
              <a:t>DW 40CH,10B,-13,0</a:t>
            </a:r>
            <a:endParaRPr lang="en-US" smtClean="0"/>
          </a:p>
          <a:p>
            <a:pPr eaLnBrk="1" hangingPunct="1"/>
            <a:r>
              <a:rPr lang="en-US" smtClean="0"/>
              <a:t>A ? represents an uninitialized storage location</a:t>
            </a:r>
          </a:p>
          <a:p>
            <a:pPr lvl="1" eaLnBrk="1" hangingPunct="1">
              <a:buFontTx/>
              <a:buNone/>
            </a:pPr>
            <a:r>
              <a:rPr lang="en-US" b="1" smtClean="0">
                <a:latin typeface="Courier New" pitchFamily="49" charset="0"/>
              </a:rPr>
              <a:t>DB 255,?,-128,'X'</a:t>
            </a:r>
            <a:endParaRPr lang="en-US" smtClean="0"/>
          </a:p>
        </p:txBody>
      </p:sp>
    </p:spTree>
    <p:extLst>
      <p:ext uri="{BB962C8B-B14F-4D97-AF65-F5344CB8AC3E}">
        <p14:creationId xmlns:p14="http://schemas.microsoft.com/office/powerpoint/2010/main" val="307782209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mtClean="0"/>
              <a:t>Naming Storage Locations</a:t>
            </a:r>
          </a:p>
        </p:txBody>
      </p:sp>
      <p:sp>
        <p:nvSpPr>
          <p:cNvPr id="77827" name="Rectangle 3"/>
          <p:cNvSpPr>
            <a:spLocks noGrp="1" noChangeArrowheads="1"/>
          </p:cNvSpPr>
          <p:nvPr>
            <p:ph type="body" sz="half" idx="1"/>
          </p:nvPr>
        </p:nvSpPr>
        <p:spPr>
          <a:xfrm>
            <a:off x="609600" y="1600201"/>
            <a:ext cx="5380567" cy="4525963"/>
          </a:xfrm>
        </p:spPr>
        <p:txBody>
          <a:bodyPr/>
          <a:lstStyle/>
          <a:p>
            <a:pPr eaLnBrk="1" hangingPunct="1"/>
            <a:r>
              <a:rPr lang="en-US" smtClean="0"/>
              <a:t>Names can be associated with storage locations</a:t>
            </a:r>
          </a:p>
          <a:p>
            <a:pPr lvl="1" eaLnBrk="1" hangingPunct="1">
              <a:lnSpc>
                <a:spcPct val="90000"/>
              </a:lnSpc>
              <a:buFontTx/>
              <a:buNone/>
            </a:pPr>
            <a:r>
              <a:rPr lang="en-US" b="1" smtClean="0">
                <a:latin typeface="Courier New" pitchFamily="49" charset="0"/>
              </a:rPr>
              <a:t>ANum DB -4</a:t>
            </a:r>
          </a:p>
          <a:p>
            <a:pPr lvl="1" eaLnBrk="1" hangingPunct="1">
              <a:lnSpc>
                <a:spcPct val="90000"/>
              </a:lnSpc>
              <a:buFontTx/>
              <a:buNone/>
            </a:pPr>
            <a:r>
              <a:rPr lang="en-US" b="1" smtClean="0">
                <a:latin typeface="Courier New" pitchFamily="49" charset="0"/>
              </a:rPr>
              <a:t> DW 17</a:t>
            </a:r>
          </a:p>
          <a:p>
            <a:pPr lvl="1" eaLnBrk="1" hangingPunct="1">
              <a:lnSpc>
                <a:spcPct val="90000"/>
              </a:lnSpc>
              <a:buFontTx/>
              <a:buNone/>
            </a:pPr>
            <a:r>
              <a:rPr lang="en-US" b="1" smtClean="0">
                <a:latin typeface="Courier New" pitchFamily="49" charset="0"/>
              </a:rPr>
              <a:t>ONE</a:t>
            </a:r>
          </a:p>
          <a:p>
            <a:pPr lvl="1" eaLnBrk="1" hangingPunct="1">
              <a:lnSpc>
                <a:spcPct val="90000"/>
              </a:lnSpc>
              <a:buFontTx/>
              <a:buNone/>
            </a:pPr>
            <a:r>
              <a:rPr lang="en-US" b="1" smtClean="0">
                <a:latin typeface="Courier New" pitchFamily="49" charset="0"/>
              </a:rPr>
              <a:t>UNO DW 1</a:t>
            </a:r>
          </a:p>
          <a:p>
            <a:pPr lvl="1" eaLnBrk="1" hangingPunct="1">
              <a:lnSpc>
                <a:spcPct val="90000"/>
              </a:lnSpc>
              <a:buFontTx/>
              <a:buNone/>
            </a:pPr>
            <a:r>
              <a:rPr lang="en-US" b="1" smtClean="0">
                <a:latin typeface="Courier New" pitchFamily="49" charset="0"/>
              </a:rPr>
              <a:t>X DD ?</a:t>
            </a:r>
          </a:p>
          <a:p>
            <a:pPr eaLnBrk="1" hangingPunct="1"/>
            <a:r>
              <a:rPr lang="en-US" sz="2400" smtClean="0"/>
              <a:t>These names are called variables</a:t>
            </a:r>
            <a:endParaRPr lang="en-US" smtClean="0"/>
          </a:p>
        </p:txBody>
      </p:sp>
      <p:sp>
        <p:nvSpPr>
          <p:cNvPr id="77828" name="Rectangle 4"/>
          <p:cNvSpPr>
            <a:spLocks noGrp="1" noChangeArrowheads="1"/>
          </p:cNvSpPr>
          <p:nvPr>
            <p:ph type="body" sz="half" idx="2"/>
          </p:nvPr>
        </p:nvSpPr>
        <p:spPr>
          <a:xfrm>
            <a:off x="6201834" y="1600201"/>
            <a:ext cx="5380567" cy="4525963"/>
          </a:xfrm>
        </p:spPr>
        <p:txBody>
          <a:bodyPr/>
          <a:lstStyle/>
          <a:p>
            <a:pPr eaLnBrk="1" hangingPunct="1"/>
            <a:r>
              <a:rPr lang="en-US" smtClean="0"/>
              <a:t>ANum refers to a byte storage location, initialized to FCh</a:t>
            </a:r>
          </a:p>
          <a:p>
            <a:pPr eaLnBrk="1" hangingPunct="1"/>
            <a:r>
              <a:rPr lang="en-US" smtClean="0"/>
              <a:t>The next word has no associated name</a:t>
            </a:r>
          </a:p>
          <a:p>
            <a:pPr eaLnBrk="1" hangingPunct="1"/>
            <a:r>
              <a:rPr lang="en-US" smtClean="0"/>
              <a:t>ONE and UNO refer to the same word</a:t>
            </a:r>
          </a:p>
          <a:p>
            <a:pPr eaLnBrk="1" hangingPunct="1"/>
            <a:r>
              <a:rPr lang="en-US" smtClean="0"/>
              <a:t>X is an unitialized doubleword</a:t>
            </a:r>
          </a:p>
        </p:txBody>
      </p:sp>
    </p:spTree>
    <p:extLst>
      <p:ext uri="{BB962C8B-B14F-4D97-AF65-F5344CB8AC3E}">
        <p14:creationId xmlns:p14="http://schemas.microsoft.com/office/powerpoint/2010/main" val="987266225"/>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smtClean="0"/>
              <a:t>Arrays</a:t>
            </a:r>
          </a:p>
        </p:txBody>
      </p:sp>
      <p:sp>
        <p:nvSpPr>
          <p:cNvPr id="78851" name="Rectangle 3"/>
          <p:cNvSpPr>
            <a:spLocks noGrp="1" noChangeArrowheads="1"/>
          </p:cNvSpPr>
          <p:nvPr>
            <p:ph type="body" idx="1"/>
          </p:nvPr>
        </p:nvSpPr>
        <p:spPr/>
        <p:txBody>
          <a:bodyPr/>
          <a:lstStyle/>
          <a:p>
            <a:pPr eaLnBrk="1" hangingPunct="1"/>
            <a:r>
              <a:rPr lang="en-US" smtClean="0"/>
              <a:t>Any consecutive storage locations of the same size can be called an array</a:t>
            </a:r>
          </a:p>
          <a:p>
            <a:pPr lvl="1" eaLnBrk="1" hangingPunct="1">
              <a:buFontTx/>
              <a:buNone/>
            </a:pPr>
            <a:r>
              <a:rPr lang="en-US" b="1" smtClean="0">
                <a:latin typeface="Courier New" pitchFamily="49" charset="0"/>
              </a:rPr>
              <a:t>X DW 40CH,10B,-13,0</a:t>
            </a:r>
          </a:p>
          <a:p>
            <a:pPr lvl="1" eaLnBrk="1" hangingPunct="1">
              <a:buFontTx/>
              <a:buNone/>
            </a:pPr>
            <a:r>
              <a:rPr lang="en-US" b="1" smtClean="0">
                <a:latin typeface="Courier New" pitchFamily="49" charset="0"/>
              </a:rPr>
              <a:t>Y DB 'This is an array'</a:t>
            </a:r>
          </a:p>
          <a:p>
            <a:pPr lvl="1" eaLnBrk="1" hangingPunct="1">
              <a:buFontTx/>
              <a:buNone/>
            </a:pPr>
            <a:r>
              <a:rPr lang="en-US" b="1" smtClean="0">
                <a:latin typeface="Courier New" pitchFamily="49" charset="0"/>
              </a:rPr>
              <a:t>Z DD -109236, FFFFFFFFH, -1, 100B</a:t>
            </a:r>
          </a:p>
          <a:p>
            <a:pPr eaLnBrk="1" hangingPunct="1"/>
            <a:r>
              <a:rPr lang="en-US" sz="2800" smtClean="0"/>
              <a:t>Components of X are at X, X+2, X+4, X+8</a:t>
            </a:r>
          </a:p>
          <a:p>
            <a:pPr eaLnBrk="1" hangingPunct="1"/>
            <a:r>
              <a:rPr lang="en-US" sz="2800" smtClean="0"/>
              <a:t>Components of Y are at Y, Y+1, …, Y+15</a:t>
            </a:r>
          </a:p>
          <a:p>
            <a:pPr eaLnBrk="1" hangingPunct="1"/>
            <a:r>
              <a:rPr lang="en-US" sz="2800" smtClean="0"/>
              <a:t>Components of Z are at Z, Z+4, Z+8, Z+12</a:t>
            </a:r>
          </a:p>
        </p:txBody>
      </p:sp>
    </p:spTree>
    <p:extLst>
      <p:ext uri="{BB962C8B-B14F-4D97-AF65-F5344CB8AC3E}">
        <p14:creationId xmlns:p14="http://schemas.microsoft.com/office/powerpoint/2010/main" val="1644355291"/>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mtClean="0"/>
              <a:t>DUP</a:t>
            </a:r>
          </a:p>
        </p:txBody>
      </p:sp>
      <p:sp>
        <p:nvSpPr>
          <p:cNvPr id="79875" name="Rectangle 3"/>
          <p:cNvSpPr>
            <a:spLocks noGrp="1" noChangeArrowheads="1"/>
          </p:cNvSpPr>
          <p:nvPr>
            <p:ph type="body" idx="1"/>
          </p:nvPr>
        </p:nvSpPr>
        <p:spPr/>
        <p:txBody>
          <a:bodyPr/>
          <a:lstStyle/>
          <a:p>
            <a:pPr eaLnBrk="1" hangingPunct="1"/>
            <a:r>
              <a:rPr lang="en-US" smtClean="0"/>
              <a:t>Allows a sequence of storage locations to be defined or reserved</a:t>
            </a:r>
          </a:p>
          <a:p>
            <a:pPr eaLnBrk="1" hangingPunct="1"/>
            <a:r>
              <a:rPr lang="en-US" smtClean="0"/>
              <a:t>Only used as an operand of a define directive</a:t>
            </a:r>
          </a:p>
          <a:p>
            <a:pPr eaLnBrk="1" hangingPunct="1">
              <a:buFontTx/>
              <a:buNone/>
            </a:pPr>
            <a:r>
              <a:rPr lang="en-US" sz="2800" b="1" smtClean="0">
                <a:latin typeface="Courier New" pitchFamily="49" charset="0"/>
              </a:rPr>
              <a:t>DB 40 DUP (?)</a:t>
            </a:r>
          </a:p>
          <a:p>
            <a:pPr eaLnBrk="1" hangingPunct="1">
              <a:buFontTx/>
              <a:buNone/>
            </a:pPr>
            <a:r>
              <a:rPr lang="en-US" sz="2800" b="1" smtClean="0">
                <a:latin typeface="Courier New" pitchFamily="49" charset="0"/>
              </a:rPr>
              <a:t>DW 10h DUP (0)</a:t>
            </a:r>
          </a:p>
          <a:p>
            <a:pPr eaLnBrk="1" hangingPunct="1">
              <a:buFontTx/>
              <a:buNone/>
            </a:pPr>
            <a:r>
              <a:rPr lang="en-US" sz="2800" b="1" smtClean="0">
                <a:latin typeface="Courier New" pitchFamily="49" charset="0"/>
              </a:rPr>
              <a:t>DB 3 dup ("ABC")</a:t>
            </a:r>
          </a:p>
        </p:txBody>
      </p:sp>
    </p:spTree>
    <p:extLst>
      <p:ext uri="{BB962C8B-B14F-4D97-AF65-F5344CB8AC3E}">
        <p14:creationId xmlns:p14="http://schemas.microsoft.com/office/powerpoint/2010/main" val="153069326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mtClean="0"/>
              <a:t>Word Storage</a:t>
            </a:r>
          </a:p>
        </p:txBody>
      </p:sp>
      <p:sp>
        <p:nvSpPr>
          <p:cNvPr id="80899" name="Rectangle 3"/>
          <p:cNvSpPr>
            <a:spLocks noGrp="1" noChangeArrowheads="1"/>
          </p:cNvSpPr>
          <p:nvPr>
            <p:ph type="body" idx="1"/>
          </p:nvPr>
        </p:nvSpPr>
        <p:spPr>
          <a:xfrm>
            <a:off x="914400" y="1868488"/>
            <a:ext cx="10566400" cy="4222750"/>
          </a:xfrm>
        </p:spPr>
        <p:txBody>
          <a:bodyPr/>
          <a:lstStyle/>
          <a:p>
            <a:pPr eaLnBrk="1" hangingPunct="1"/>
            <a:r>
              <a:rPr lang="en-US" smtClean="0"/>
              <a:t>Word, doubleword, and quadword data are stored in </a:t>
            </a:r>
            <a:r>
              <a:rPr lang="en-US" u="sng" smtClean="0"/>
              <a:t>reverse byte order</a:t>
            </a:r>
            <a:r>
              <a:rPr lang="en-US" smtClean="0"/>
              <a:t> (in memory)</a:t>
            </a:r>
          </a:p>
          <a:p>
            <a:pPr eaLnBrk="1" hangingPunct="1">
              <a:buFontTx/>
              <a:buNone/>
            </a:pPr>
            <a:r>
              <a:rPr lang="en-US" sz="2800" b="1" smtClean="0">
                <a:latin typeface="Courier New" pitchFamily="49" charset="0"/>
              </a:rPr>
              <a:t>Directive    Bytes in Storage</a:t>
            </a:r>
          </a:p>
          <a:p>
            <a:pPr eaLnBrk="1" hangingPunct="1">
              <a:buFontTx/>
              <a:buNone/>
            </a:pPr>
            <a:r>
              <a:rPr lang="en-US" sz="2800" b="1" smtClean="0">
                <a:latin typeface="Courier New" pitchFamily="49" charset="0"/>
              </a:rPr>
              <a:t>DW 256       00 01</a:t>
            </a:r>
          </a:p>
          <a:p>
            <a:pPr eaLnBrk="1" hangingPunct="1">
              <a:buFontTx/>
              <a:buNone/>
            </a:pPr>
            <a:r>
              <a:rPr lang="en-US" sz="2800" b="1" smtClean="0">
                <a:latin typeface="Courier New" pitchFamily="49" charset="0"/>
              </a:rPr>
              <a:t>DD 1234567H  67 45 23 01</a:t>
            </a:r>
          </a:p>
          <a:p>
            <a:pPr eaLnBrk="1" hangingPunct="1">
              <a:buFontTx/>
              <a:buNone/>
            </a:pPr>
            <a:r>
              <a:rPr lang="en-US" sz="2800" b="1" smtClean="0">
                <a:latin typeface="Courier New" pitchFamily="49" charset="0"/>
              </a:rPr>
              <a:t>DQ 10        0A 00 00 00 00 00 00 00</a:t>
            </a:r>
          </a:p>
          <a:p>
            <a:pPr eaLnBrk="1" hangingPunct="1">
              <a:buFontTx/>
              <a:buNone/>
            </a:pPr>
            <a:r>
              <a:rPr lang="en-US" sz="2800" b="1" smtClean="0">
                <a:latin typeface="Courier New" pitchFamily="49" charset="0"/>
              </a:rPr>
              <a:t>X DW 35DAh   DA 35</a:t>
            </a:r>
          </a:p>
          <a:p>
            <a:pPr lvl="1" eaLnBrk="1" hangingPunct="1">
              <a:buFontTx/>
              <a:buNone/>
            </a:pPr>
            <a:r>
              <a:rPr lang="en-US" sz="2400" smtClean="0"/>
              <a:t>Low byte of X is at X,   high byte of X is at X+1</a:t>
            </a:r>
          </a:p>
        </p:txBody>
      </p:sp>
    </p:spTree>
    <p:extLst>
      <p:ext uri="{BB962C8B-B14F-4D97-AF65-F5344CB8AC3E}">
        <p14:creationId xmlns:p14="http://schemas.microsoft.com/office/powerpoint/2010/main" val="1036517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49" name="Text Box 5"/>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7351" name="Rectangle 7"/>
          <p:cNvSpPr>
            <a:spLocks noChangeArrowheads="1"/>
          </p:cNvSpPr>
          <p:nvPr/>
        </p:nvSpPr>
        <p:spPr bwMode="auto">
          <a:xfrm>
            <a:off x="719667" y="3141663"/>
            <a:ext cx="431188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t>Memory organization</a:t>
            </a:r>
            <a:endParaRPr lang="de-AT" sz="3600" b="1"/>
          </a:p>
        </p:txBody>
      </p:sp>
    </p:spTree>
    <p:extLst>
      <p:ext uri="{BB962C8B-B14F-4D97-AF65-F5344CB8AC3E}">
        <p14:creationId xmlns:p14="http://schemas.microsoft.com/office/powerpoint/2010/main" val="206346008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t>Named Constants</a:t>
            </a:r>
          </a:p>
        </p:txBody>
      </p:sp>
      <p:sp>
        <p:nvSpPr>
          <p:cNvPr id="81923" name="Rectangle 3"/>
          <p:cNvSpPr>
            <a:spLocks noGrp="1" noChangeArrowheads="1"/>
          </p:cNvSpPr>
          <p:nvPr>
            <p:ph type="body" idx="1"/>
          </p:nvPr>
        </p:nvSpPr>
        <p:spPr/>
        <p:txBody>
          <a:bodyPr/>
          <a:lstStyle/>
          <a:p>
            <a:pPr eaLnBrk="1" hangingPunct="1"/>
            <a:r>
              <a:rPr lang="en-US" smtClean="0"/>
              <a:t>Symbolic names associated with storage locations represent addresses</a:t>
            </a:r>
          </a:p>
          <a:p>
            <a:pPr eaLnBrk="1" hangingPunct="1"/>
            <a:r>
              <a:rPr lang="en-US" smtClean="0"/>
              <a:t>Named constants are symbols created to represent specific values determined by an expression</a:t>
            </a:r>
          </a:p>
          <a:p>
            <a:pPr eaLnBrk="1" hangingPunct="1"/>
            <a:r>
              <a:rPr lang="en-US" smtClean="0"/>
              <a:t>Named constants can be numeric or string</a:t>
            </a:r>
          </a:p>
          <a:p>
            <a:pPr eaLnBrk="1" hangingPunct="1"/>
            <a:r>
              <a:rPr lang="en-US" smtClean="0"/>
              <a:t>Some named constants can be redefined</a:t>
            </a:r>
          </a:p>
          <a:p>
            <a:pPr eaLnBrk="1" hangingPunct="1"/>
            <a:r>
              <a:rPr lang="en-US" smtClean="0"/>
              <a:t>No storage is allocated for these values</a:t>
            </a:r>
          </a:p>
        </p:txBody>
      </p:sp>
    </p:spTree>
    <p:extLst>
      <p:ext uri="{BB962C8B-B14F-4D97-AF65-F5344CB8AC3E}">
        <p14:creationId xmlns:p14="http://schemas.microsoft.com/office/powerpoint/2010/main" val="187727897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mtClean="0"/>
              <a:t>Equal Sign Directive</a:t>
            </a:r>
          </a:p>
        </p:txBody>
      </p:sp>
      <p:sp>
        <p:nvSpPr>
          <p:cNvPr id="82947" name="Rectangle 3"/>
          <p:cNvSpPr>
            <a:spLocks noGrp="1" noChangeArrowheads="1"/>
          </p:cNvSpPr>
          <p:nvPr>
            <p:ph type="body" idx="1"/>
          </p:nvPr>
        </p:nvSpPr>
        <p:spPr/>
        <p:txBody>
          <a:bodyPr/>
          <a:lstStyle/>
          <a:p>
            <a:pPr eaLnBrk="1" hangingPunct="1"/>
            <a:r>
              <a:rPr lang="en-US" smtClean="0"/>
              <a:t>name = expression</a:t>
            </a:r>
          </a:p>
          <a:p>
            <a:pPr lvl="1" eaLnBrk="1" hangingPunct="1"/>
            <a:r>
              <a:rPr lang="en-US" smtClean="0"/>
              <a:t>expression must be numeric</a:t>
            </a:r>
          </a:p>
          <a:p>
            <a:pPr lvl="1" eaLnBrk="1" hangingPunct="1"/>
            <a:r>
              <a:rPr lang="en-US" smtClean="0"/>
              <a:t>these symbols may be redefined at any time</a:t>
            </a:r>
          </a:p>
          <a:p>
            <a:pPr lvl="1" eaLnBrk="1" hangingPunct="1">
              <a:lnSpc>
                <a:spcPct val="90000"/>
              </a:lnSpc>
              <a:buFontTx/>
              <a:buNone/>
            </a:pPr>
            <a:r>
              <a:rPr lang="en-US" b="1" smtClean="0">
                <a:latin typeface="Courier New" pitchFamily="49" charset="0"/>
              </a:rPr>
              <a:t>maxint = 7FFFh</a:t>
            </a:r>
          </a:p>
          <a:p>
            <a:pPr lvl="1" eaLnBrk="1" hangingPunct="1">
              <a:lnSpc>
                <a:spcPct val="90000"/>
              </a:lnSpc>
              <a:buFontTx/>
              <a:buNone/>
            </a:pPr>
            <a:r>
              <a:rPr lang="en-US" b="1" smtClean="0">
                <a:latin typeface="Courier New" pitchFamily="49" charset="0"/>
              </a:rPr>
              <a:t>count = 1</a:t>
            </a:r>
          </a:p>
          <a:p>
            <a:pPr lvl="1" eaLnBrk="1" hangingPunct="1">
              <a:lnSpc>
                <a:spcPct val="90000"/>
              </a:lnSpc>
              <a:buFontTx/>
              <a:buNone/>
            </a:pPr>
            <a:r>
              <a:rPr lang="en-US" b="1" smtClean="0">
                <a:latin typeface="Courier New" pitchFamily="49" charset="0"/>
              </a:rPr>
              <a:t>DW count</a:t>
            </a:r>
          </a:p>
          <a:p>
            <a:pPr lvl="1" eaLnBrk="1" hangingPunct="1">
              <a:lnSpc>
                <a:spcPct val="90000"/>
              </a:lnSpc>
              <a:buFontTx/>
              <a:buNone/>
            </a:pPr>
            <a:r>
              <a:rPr lang="en-US" b="1" smtClean="0">
                <a:latin typeface="Courier New" pitchFamily="49" charset="0"/>
              </a:rPr>
              <a:t>count = count * 2</a:t>
            </a:r>
          </a:p>
          <a:p>
            <a:pPr lvl="1" eaLnBrk="1" hangingPunct="1">
              <a:lnSpc>
                <a:spcPct val="90000"/>
              </a:lnSpc>
              <a:buFontTx/>
              <a:buNone/>
            </a:pPr>
            <a:r>
              <a:rPr lang="en-US" b="1" smtClean="0">
                <a:latin typeface="Courier New" pitchFamily="49" charset="0"/>
              </a:rPr>
              <a:t>DW count</a:t>
            </a:r>
          </a:p>
        </p:txBody>
      </p:sp>
    </p:spTree>
    <p:extLst>
      <p:ext uri="{BB962C8B-B14F-4D97-AF65-F5344CB8AC3E}">
        <p14:creationId xmlns:p14="http://schemas.microsoft.com/office/powerpoint/2010/main" val="38338320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mtClean="0"/>
              <a:t>EQU Directive</a:t>
            </a:r>
          </a:p>
        </p:txBody>
      </p:sp>
      <p:sp>
        <p:nvSpPr>
          <p:cNvPr id="83971" name="Rectangle 3"/>
          <p:cNvSpPr>
            <a:spLocks noGrp="1" noChangeArrowheads="1"/>
          </p:cNvSpPr>
          <p:nvPr>
            <p:ph type="body" idx="1"/>
          </p:nvPr>
        </p:nvSpPr>
        <p:spPr/>
        <p:txBody>
          <a:bodyPr/>
          <a:lstStyle/>
          <a:p>
            <a:pPr eaLnBrk="1" hangingPunct="1"/>
            <a:r>
              <a:rPr lang="en-US" smtClean="0"/>
              <a:t>name EQU expression</a:t>
            </a:r>
          </a:p>
          <a:p>
            <a:pPr lvl="1" eaLnBrk="1" hangingPunct="1"/>
            <a:r>
              <a:rPr lang="en-US" smtClean="0"/>
              <a:t>expression can be string or numeric</a:t>
            </a:r>
          </a:p>
          <a:p>
            <a:pPr lvl="1" eaLnBrk="1" hangingPunct="1"/>
            <a:r>
              <a:rPr lang="en-US" smtClean="0"/>
              <a:t>Use &lt; and &gt; to specify a string EQU</a:t>
            </a:r>
          </a:p>
          <a:p>
            <a:pPr lvl="1" eaLnBrk="1" hangingPunct="1"/>
            <a:r>
              <a:rPr lang="en-US" smtClean="0"/>
              <a:t>these symbols </a:t>
            </a:r>
            <a:r>
              <a:rPr lang="en-US" u="sng" smtClean="0"/>
              <a:t>cannot</a:t>
            </a:r>
            <a:r>
              <a:rPr lang="en-US" smtClean="0"/>
              <a:t> be redefined later in the program</a:t>
            </a:r>
          </a:p>
          <a:p>
            <a:pPr lvl="1" eaLnBrk="1" hangingPunct="1">
              <a:buFontTx/>
              <a:buNone/>
            </a:pPr>
            <a:r>
              <a:rPr lang="en-US" b="1" smtClean="0">
                <a:latin typeface="Courier New" pitchFamily="49" charset="0"/>
              </a:rPr>
              <a:t>sample EQU 7Fh</a:t>
            </a:r>
          </a:p>
          <a:p>
            <a:pPr lvl="1" eaLnBrk="1" hangingPunct="1">
              <a:buFontTx/>
              <a:buNone/>
            </a:pPr>
            <a:r>
              <a:rPr lang="en-US" b="1" smtClean="0">
                <a:latin typeface="Courier New" pitchFamily="49" charset="0"/>
              </a:rPr>
              <a:t>aString EQU &lt;1.234&gt;</a:t>
            </a:r>
          </a:p>
          <a:p>
            <a:pPr lvl="1" eaLnBrk="1" hangingPunct="1">
              <a:buFontTx/>
              <a:buNone/>
            </a:pPr>
            <a:r>
              <a:rPr lang="en-US" b="1" smtClean="0">
                <a:latin typeface="Courier New" pitchFamily="49" charset="0"/>
              </a:rPr>
              <a:t>message EQU &lt;This is a message&gt;</a:t>
            </a:r>
          </a:p>
        </p:txBody>
      </p:sp>
    </p:spTree>
    <p:extLst>
      <p:ext uri="{BB962C8B-B14F-4D97-AF65-F5344CB8AC3E}">
        <p14:creationId xmlns:p14="http://schemas.microsoft.com/office/powerpoint/2010/main" val="2293546469"/>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smtClean="0"/>
              <a:t>Data Transfer Instructions</a:t>
            </a:r>
          </a:p>
        </p:txBody>
      </p:sp>
      <p:sp>
        <p:nvSpPr>
          <p:cNvPr id="84995" name="Rectangle 3"/>
          <p:cNvSpPr>
            <a:spLocks noGrp="1" noChangeArrowheads="1"/>
          </p:cNvSpPr>
          <p:nvPr>
            <p:ph type="body" sz="half" idx="1"/>
          </p:nvPr>
        </p:nvSpPr>
        <p:spPr>
          <a:xfrm>
            <a:off x="609600" y="1600201"/>
            <a:ext cx="5380567" cy="4525963"/>
          </a:xfrm>
        </p:spPr>
        <p:txBody>
          <a:bodyPr/>
          <a:lstStyle/>
          <a:p>
            <a:pPr eaLnBrk="1" hangingPunct="1"/>
            <a:r>
              <a:rPr lang="en-US" smtClean="0"/>
              <a:t>MOV </a:t>
            </a:r>
            <a:r>
              <a:rPr lang="en-US" i="1" smtClean="0"/>
              <a:t>target, source</a:t>
            </a:r>
            <a:endParaRPr lang="en-US" smtClean="0"/>
          </a:p>
          <a:p>
            <a:pPr lvl="1" eaLnBrk="1" hangingPunct="1"/>
            <a:r>
              <a:rPr lang="en-US" smtClean="0"/>
              <a:t>reg, reg</a:t>
            </a:r>
          </a:p>
          <a:p>
            <a:pPr lvl="1" eaLnBrk="1" hangingPunct="1"/>
            <a:r>
              <a:rPr lang="en-US" smtClean="0"/>
              <a:t>mem, reg</a:t>
            </a:r>
          </a:p>
          <a:p>
            <a:pPr lvl="1" eaLnBrk="1" hangingPunct="1"/>
            <a:r>
              <a:rPr lang="en-US" smtClean="0"/>
              <a:t>reg, mem</a:t>
            </a:r>
          </a:p>
          <a:p>
            <a:pPr lvl="1" eaLnBrk="1" hangingPunct="1"/>
            <a:r>
              <a:rPr lang="en-US" smtClean="0"/>
              <a:t>mem, immed</a:t>
            </a:r>
          </a:p>
          <a:p>
            <a:pPr lvl="1" eaLnBrk="1" hangingPunct="1"/>
            <a:r>
              <a:rPr lang="en-US" smtClean="0"/>
              <a:t>reg, immed</a:t>
            </a:r>
          </a:p>
          <a:p>
            <a:pPr eaLnBrk="1" hangingPunct="1"/>
            <a:r>
              <a:rPr lang="en-US" smtClean="0"/>
              <a:t>Sizes of both operands must be the same</a:t>
            </a:r>
          </a:p>
        </p:txBody>
      </p:sp>
      <p:sp>
        <p:nvSpPr>
          <p:cNvPr id="84996" name="Rectangle 4"/>
          <p:cNvSpPr>
            <a:spLocks noGrp="1" noChangeArrowheads="1"/>
          </p:cNvSpPr>
          <p:nvPr>
            <p:ph type="body" sz="half" idx="2"/>
          </p:nvPr>
        </p:nvSpPr>
        <p:spPr>
          <a:xfrm>
            <a:off x="6201834" y="1600201"/>
            <a:ext cx="5380567" cy="4525963"/>
          </a:xfrm>
        </p:spPr>
        <p:txBody>
          <a:bodyPr/>
          <a:lstStyle/>
          <a:p>
            <a:pPr eaLnBrk="1" hangingPunct="1"/>
            <a:r>
              <a:rPr lang="en-US" smtClean="0"/>
              <a:t>reg can be any non-segment register except IP cannot be the target register</a:t>
            </a:r>
          </a:p>
          <a:p>
            <a:pPr eaLnBrk="1" hangingPunct="1"/>
            <a:r>
              <a:rPr lang="en-US" smtClean="0"/>
              <a:t>MOV's between a segment register and memory or a 16-bit register are possible</a:t>
            </a:r>
          </a:p>
        </p:txBody>
      </p:sp>
    </p:spTree>
    <p:extLst>
      <p:ext uri="{BB962C8B-B14F-4D97-AF65-F5344CB8AC3E}">
        <p14:creationId xmlns:p14="http://schemas.microsoft.com/office/powerpoint/2010/main" val="382687161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smtClean="0"/>
              <a:t>Sample MOV Instructions</a:t>
            </a:r>
          </a:p>
        </p:txBody>
      </p:sp>
      <p:sp>
        <p:nvSpPr>
          <p:cNvPr id="86019" name="Rectangle 3"/>
          <p:cNvSpPr>
            <a:spLocks noGrp="1" noChangeArrowheads="1"/>
          </p:cNvSpPr>
          <p:nvPr>
            <p:ph type="body" sz="half" idx="1"/>
          </p:nvPr>
        </p:nvSpPr>
        <p:spPr>
          <a:xfrm>
            <a:off x="609600" y="1600201"/>
            <a:ext cx="5380567" cy="4525963"/>
          </a:xfrm>
        </p:spPr>
        <p:txBody>
          <a:bodyPr/>
          <a:lstStyle/>
          <a:p>
            <a:pPr eaLnBrk="1" hangingPunct="1">
              <a:buFontTx/>
              <a:buNone/>
            </a:pPr>
            <a:r>
              <a:rPr lang="en-US" sz="2400" b="1" smtClean="0">
                <a:latin typeface="Courier New" pitchFamily="49" charset="0"/>
              </a:rPr>
              <a:t>b db 4Fh</a:t>
            </a:r>
          </a:p>
          <a:p>
            <a:pPr eaLnBrk="1" hangingPunct="1">
              <a:buFontTx/>
              <a:buNone/>
            </a:pPr>
            <a:r>
              <a:rPr lang="en-US" sz="2400" b="1" smtClean="0">
                <a:latin typeface="Courier New" pitchFamily="49" charset="0"/>
              </a:rPr>
              <a:t>w dw 2048</a:t>
            </a:r>
          </a:p>
          <a:p>
            <a:pPr eaLnBrk="1" hangingPunct="1">
              <a:buFontTx/>
              <a:buNone/>
            </a:pPr>
            <a:endParaRPr lang="en-US" sz="2400" b="1" smtClean="0">
              <a:latin typeface="Courier New" pitchFamily="49" charset="0"/>
            </a:endParaRPr>
          </a:p>
          <a:p>
            <a:pPr eaLnBrk="1" hangingPunct="1">
              <a:buFontTx/>
              <a:buNone/>
            </a:pPr>
            <a:r>
              <a:rPr lang="en-US" sz="2400" b="1" smtClean="0">
                <a:latin typeface="Courier New" pitchFamily="49" charset="0"/>
              </a:rPr>
              <a:t>mov bl,dh</a:t>
            </a:r>
          </a:p>
          <a:p>
            <a:pPr eaLnBrk="1" hangingPunct="1">
              <a:buFontTx/>
              <a:buNone/>
            </a:pPr>
            <a:r>
              <a:rPr lang="en-US" sz="2400" b="1" smtClean="0">
                <a:latin typeface="Courier New" pitchFamily="49" charset="0"/>
              </a:rPr>
              <a:t>mov ax,w</a:t>
            </a:r>
          </a:p>
          <a:p>
            <a:pPr eaLnBrk="1" hangingPunct="1">
              <a:buFontTx/>
              <a:buNone/>
            </a:pPr>
            <a:r>
              <a:rPr lang="en-US" sz="2400" b="1" smtClean="0">
                <a:latin typeface="Courier New" pitchFamily="49" charset="0"/>
              </a:rPr>
              <a:t>mov ch,b</a:t>
            </a:r>
          </a:p>
          <a:p>
            <a:pPr eaLnBrk="1" hangingPunct="1">
              <a:buFontTx/>
              <a:buNone/>
            </a:pPr>
            <a:r>
              <a:rPr lang="en-US" sz="2400" b="1" smtClean="0">
                <a:latin typeface="Courier New" pitchFamily="49" charset="0"/>
              </a:rPr>
              <a:t>mov al,255</a:t>
            </a:r>
          </a:p>
          <a:p>
            <a:pPr eaLnBrk="1" hangingPunct="1">
              <a:buFontTx/>
              <a:buNone/>
            </a:pPr>
            <a:r>
              <a:rPr lang="en-US" sz="2400" b="1" smtClean="0">
                <a:latin typeface="Courier New" pitchFamily="49" charset="0"/>
              </a:rPr>
              <a:t>mov w,-100</a:t>
            </a:r>
          </a:p>
          <a:p>
            <a:pPr eaLnBrk="1" hangingPunct="1">
              <a:buFontTx/>
              <a:buNone/>
            </a:pPr>
            <a:r>
              <a:rPr lang="en-US" sz="2400" b="1" smtClean="0">
                <a:latin typeface="Courier New" pitchFamily="49" charset="0"/>
              </a:rPr>
              <a:t>mov b,0</a:t>
            </a:r>
          </a:p>
        </p:txBody>
      </p:sp>
      <p:sp>
        <p:nvSpPr>
          <p:cNvPr id="86020" name="Rectangle 4"/>
          <p:cNvSpPr>
            <a:spLocks noGrp="1" noChangeArrowheads="1"/>
          </p:cNvSpPr>
          <p:nvPr>
            <p:ph type="body" sz="half" idx="2"/>
          </p:nvPr>
        </p:nvSpPr>
        <p:spPr>
          <a:xfrm>
            <a:off x="3837517" y="1600201"/>
            <a:ext cx="7744883" cy="4525963"/>
          </a:xfrm>
        </p:spPr>
        <p:txBody>
          <a:bodyPr/>
          <a:lstStyle/>
          <a:p>
            <a:pPr eaLnBrk="1" hangingPunct="1"/>
            <a:r>
              <a:rPr lang="en-US" smtClean="0"/>
              <a:t>When a variable is created with a define directive, it is assigned a default size attribute (byte, word, etc)</a:t>
            </a:r>
          </a:p>
          <a:p>
            <a:pPr eaLnBrk="1" hangingPunct="1"/>
            <a:r>
              <a:rPr lang="en-US" smtClean="0"/>
              <a:t>You can assign a size attribute using LABEL</a:t>
            </a:r>
          </a:p>
          <a:p>
            <a:pPr lvl="1" eaLnBrk="1" hangingPunct="1">
              <a:buFontTx/>
              <a:buNone/>
            </a:pPr>
            <a:r>
              <a:rPr lang="en-US" b="1" smtClean="0">
                <a:latin typeface="Courier New" pitchFamily="49" charset="0"/>
              </a:rPr>
              <a:t>LoByte LABEL BYTE</a:t>
            </a:r>
          </a:p>
          <a:p>
            <a:pPr lvl="1" eaLnBrk="1" hangingPunct="1">
              <a:buFontTx/>
              <a:buNone/>
            </a:pPr>
            <a:r>
              <a:rPr lang="en-US" b="1" smtClean="0">
                <a:latin typeface="Courier New" pitchFamily="49" charset="0"/>
              </a:rPr>
              <a:t>aWord DW 97F2h</a:t>
            </a:r>
          </a:p>
        </p:txBody>
      </p:sp>
    </p:spTree>
    <p:extLst>
      <p:ext uri="{BB962C8B-B14F-4D97-AF65-F5344CB8AC3E}">
        <p14:creationId xmlns:p14="http://schemas.microsoft.com/office/powerpoint/2010/main" val="2098998723"/>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mtClean="0"/>
              <a:t>Addresses with Displacements</a:t>
            </a:r>
          </a:p>
        </p:txBody>
      </p:sp>
      <p:sp>
        <p:nvSpPr>
          <p:cNvPr id="87043" name="Rectangle 3"/>
          <p:cNvSpPr>
            <a:spLocks noGrp="1" noChangeArrowheads="1"/>
          </p:cNvSpPr>
          <p:nvPr>
            <p:ph type="body" sz="half" idx="1"/>
          </p:nvPr>
        </p:nvSpPr>
        <p:spPr>
          <a:xfrm>
            <a:off x="609600" y="1600201"/>
            <a:ext cx="5380567" cy="4525963"/>
          </a:xfrm>
        </p:spPr>
        <p:txBody>
          <a:bodyPr/>
          <a:lstStyle/>
          <a:p>
            <a:pPr eaLnBrk="1" hangingPunct="1">
              <a:buFontTx/>
              <a:buNone/>
            </a:pPr>
            <a:r>
              <a:rPr lang="en-US" sz="2400" b="1" smtClean="0">
                <a:latin typeface="Courier New" pitchFamily="49" charset="0"/>
              </a:rPr>
              <a:t>b db 4Fh, 20h, 3Ch</a:t>
            </a:r>
          </a:p>
          <a:p>
            <a:pPr eaLnBrk="1" hangingPunct="1">
              <a:buFontTx/>
              <a:buNone/>
            </a:pPr>
            <a:r>
              <a:rPr lang="en-US" sz="2400" b="1" smtClean="0">
                <a:latin typeface="Courier New" pitchFamily="49" charset="0"/>
              </a:rPr>
              <a:t>w dw 2048, -100, 0</a:t>
            </a:r>
          </a:p>
          <a:p>
            <a:pPr eaLnBrk="1" hangingPunct="1">
              <a:buFontTx/>
              <a:buNone/>
            </a:pPr>
            <a:endParaRPr lang="en-US" sz="2400" b="1" smtClean="0">
              <a:latin typeface="Courier New" pitchFamily="49" charset="0"/>
            </a:endParaRPr>
          </a:p>
          <a:p>
            <a:pPr eaLnBrk="1" hangingPunct="1">
              <a:buFontTx/>
              <a:buNone/>
            </a:pPr>
            <a:r>
              <a:rPr lang="en-US" sz="2400" b="1" smtClean="0">
                <a:latin typeface="Courier New" pitchFamily="49" charset="0"/>
              </a:rPr>
              <a:t>mov bx, w+2</a:t>
            </a:r>
          </a:p>
          <a:p>
            <a:pPr eaLnBrk="1" hangingPunct="1">
              <a:buFontTx/>
              <a:buNone/>
            </a:pPr>
            <a:r>
              <a:rPr lang="en-US" sz="2400" b="1" smtClean="0">
                <a:latin typeface="Courier New" pitchFamily="49" charset="0"/>
              </a:rPr>
              <a:t>mov b+1, ah</a:t>
            </a:r>
          </a:p>
          <a:p>
            <a:pPr eaLnBrk="1" hangingPunct="1">
              <a:buFontTx/>
              <a:buNone/>
            </a:pPr>
            <a:r>
              <a:rPr lang="en-US" sz="2400" b="1" smtClean="0">
                <a:latin typeface="Courier New" pitchFamily="49" charset="0"/>
              </a:rPr>
              <a:t>mov ah, b+5</a:t>
            </a:r>
          </a:p>
          <a:p>
            <a:pPr eaLnBrk="1" hangingPunct="1">
              <a:buFontTx/>
              <a:buNone/>
            </a:pPr>
            <a:r>
              <a:rPr lang="en-US" sz="2400" b="1" smtClean="0">
                <a:latin typeface="Courier New" pitchFamily="49" charset="0"/>
              </a:rPr>
              <a:t>mov dx, w-3</a:t>
            </a:r>
          </a:p>
          <a:p>
            <a:pPr eaLnBrk="1" hangingPunct="1"/>
            <a:r>
              <a:rPr lang="en-US" sz="2400" smtClean="0"/>
              <a:t>Type checking is still in effect</a:t>
            </a:r>
            <a:endParaRPr lang="en-US" smtClean="0"/>
          </a:p>
        </p:txBody>
      </p:sp>
      <p:sp>
        <p:nvSpPr>
          <p:cNvPr id="87044" name="Rectangle 4"/>
          <p:cNvSpPr>
            <a:spLocks noGrp="1" noChangeArrowheads="1"/>
          </p:cNvSpPr>
          <p:nvPr>
            <p:ph type="body" sz="half" idx="2"/>
          </p:nvPr>
        </p:nvSpPr>
        <p:spPr>
          <a:xfrm>
            <a:off x="6201834" y="1600201"/>
            <a:ext cx="5380567" cy="4525963"/>
          </a:xfrm>
        </p:spPr>
        <p:txBody>
          <a:bodyPr/>
          <a:lstStyle/>
          <a:p>
            <a:pPr eaLnBrk="1" hangingPunct="1"/>
            <a:r>
              <a:rPr lang="en-US" smtClean="0"/>
              <a:t>The assembler computes an address based on the expression</a:t>
            </a:r>
          </a:p>
          <a:p>
            <a:pPr eaLnBrk="1" hangingPunct="1"/>
            <a:r>
              <a:rPr lang="en-US" sz="2400" i="1" smtClean="0"/>
              <a:t>NOTE: These are address computations done at assembly time</a:t>
            </a:r>
            <a:br>
              <a:rPr lang="en-US" sz="2400" i="1" smtClean="0"/>
            </a:br>
            <a:r>
              <a:rPr lang="en-US" sz="2400" i="1" smtClean="0"/>
              <a:t>    </a:t>
            </a:r>
            <a:r>
              <a:rPr lang="en-US" sz="2400" b="1" i="1" smtClean="0">
                <a:latin typeface="Courier New" pitchFamily="49" charset="0"/>
              </a:rPr>
              <a:t>MOV ax, b-1</a:t>
            </a:r>
            <a:br>
              <a:rPr lang="en-US" sz="2400" b="1" i="1" smtClean="0">
                <a:latin typeface="Courier New" pitchFamily="49" charset="0"/>
              </a:rPr>
            </a:br>
            <a:r>
              <a:rPr lang="en-US" sz="2400" i="1" smtClean="0"/>
              <a:t>will </a:t>
            </a:r>
            <a:r>
              <a:rPr lang="en-US" sz="2400" i="1" u="sng" smtClean="0"/>
              <a:t>not</a:t>
            </a:r>
            <a:r>
              <a:rPr lang="en-US" sz="2400" i="1" smtClean="0"/>
              <a:t> subtract 1 from the value stored at b</a:t>
            </a:r>
          </a:p>
        </p:txBody>
      </p:sp>
    </p:spTree>
    <p:extLst>
      <p:ext uri="{BB962C8B-B14F-4D97-AF65-F5344CB8AC3E}">
        <p14:creationId xmlns:p14="http://schemas.microsoft.com/office/powerpoint/2010/main" val="2849778338"/>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mtClean="0"/>
              <a:t>eXCHanGe</a:t>
            </a:r>
          </a:p>
        </p:txBody>
      </p:sp>
      <p:sp>
        <p:nvSpPr>
          <p:cNvPr id="88067" name="Rectangle 3"/>
          <p:cNvSpPr>
            <a:spLocks noGrp="1" noChangeArrowheads="1"/>
          </p:cNvSpPr>
          <p:nvPr>
            <p:ph type="body" sz="half" idx="1"/>
          </p:nvPr>
        </p:nvSpPr>
        <p:spPr>
          <a:xfrm>
            <a:off x="609600" y="1600201"/>
            <a:ext cx="5380567" cy="4525963"/>
          </a:xfrm>
        </p:spPr>
        <p:txBody>
          <a:bodyPr/>
          <a:lstStyle/>
          <a:p>
            <a:pPr eaLnBrk="1" hangingPunct="1"/>
            <a:r>
              <a:rPr lang="en-US" smtClean="0"/>
              <a:t>XCHG </a:t>
            </a:r>
            <a:r>
              <a:rPr lang="en-US" i="1" smtClean="0"/>
              <a:t>target, source</a:t>
            </a:r>
          </a:p>
          <a:p>
            <a:pPr lvl="1" eaLnBrk="1" hangingPunct="1"/>
            <a:r>
              <a:rPr lang="en-US" smtClean="0"/>
              <a:t>reg, reg</a:t>
            </a:r>
          </a:p>
          <a:p>
            <a:pPr lvl="1" eaLnBrk="1" hangingPunct="1"/>
            <a:r>
              <a:rPr lang="en-US" smtClean="0"/>
              <a:t>reg, mem</a:t>
            </a:r>
          </a:p>
          <a:p>
            <a:pPr lvl="1" eaLnBrk="1" hangingPunct="1"/>
            <a:r>
              <a:rPr lang="en-US" smtClean="0"/>
              <a:t>mem, reg</a:t>
            </a:r>
          </a:p>
          <a:p>
            <a:pPr eaLnBrk="1" hangingPunct="1"/>
            <a:r>
              <a:rPr lang="en-US" smtClean="0"/>
              <a:t>MOV and XCHG cannot perform memory to memory moves</a:t>
            </a:r>
          </a:p>
        </p:txBody>
      </p:sp>
      <p:sp>
        <p:nvSpPr>
          <p:cNvPr id="88068" name="Rectangle 4"/>
          <p:cNvSpPr>
            <a:spLocks noGrp="1" noChangeArrowheads="1"/>
          </p:cNvSpPr>
          <p:nvPr>
            <p:ph type="body" sz="half" idx="2"/>
          </p:nvPr>
        </p:nvSpPr>
        <p:spPr>
          <a:xfrm>
            <a:off x="6201834" y="1600201"/>
            <a:ext cx="5380567" cy="4525963"/>
          </a:xfrm>
        </p:spPr>
        <p:txBody>
          <a:bodyPr/>
          <a:lstStyle/>
          <a:p>
            <a:pPr eaLnBrk="1" hangingPunct="1"/>
            <a:r>
              <a:rPr lang="en-US" smtClean="0"/>
              <a:t>This provides an efficient means to swap the operands</a:t>
            </a:r>
          </a:p>
          <a:p>
            <a:pPr lvl="1" eaLnBrk="1" hangingPunct="1"/>
            <a:r>
              <a:rPr lang="en-US" smtClean="0"/>
              <a:t>No temporary storage is needed</a:t>
            </a:r>
          </a:p>
          <a:p>
            <a:pPr lvl="1" eaLnBrk="1" hangingPunct="1"/>
            <a:r>
              <a:rPr lang="en-US" smtClean="0"/>
              <a:t>Sorting often requires this type of operation</a:t>
            </a:r>
          </a:p>
          <a:p>
            <a:pPr lvl="1" eaLnBrk="1" hangingPunct="1"/>
            <a:r>
              <a:rPr lang="en-US" smtClean="0"/>
              <a:t>This works only with the general registers</a:t>
            </a:r>
          </a:p>
        </p:txBody>
      </p:sp>
    </p:spTree>
    <p:extLst>
      <p:ext uri="{BB962C8B-B14F-4D97-AF65-F5344CB8AC3E}">
        <p14:creationId xmlns:p14="http://schemas.microsoft.com/office/powerpoint/2010/main" val="2745885537"/>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mtClean="0"/>
              <a:t>Arithmetic Instructions</a:t>
            </a:r>
          </a:p>
        </p:txBody>
      </p:sp>
      <p:sp>
        <p:nvSpPr>
          <p:cNvPr id="89091" name="Rectangle 3"/>
          <p:cNvSpPr>
            <a:spLocks noGrp="1" noChangeArrowheads="1"/>
          </p:cNvSpPr>
          <p:nvPr>
            <p:ph type="body" sz="half" idx="1"/>
          </p:nvPr>
        </p:nvSpPr>
        <p:spPr>
          <a:xfrm>
            <a:off x="609600" y="1600201"/>
            <a:ext cx="5380567" cy="4525963"/>
          </a:xfrm>
        </p:spPr>
        <p:txBody>
          <a:bodyPr/>
          <a:lstStyle/>
          <a:p>
            <a:pPr eaLnBrk="1" hangingPunct="1">
              <a:buFontTx/>
              <a:buNone/>
            </a:pPr>
            <a:r>
              <a:rPr lang="en-US" smtClean="0"/>
              <a:t>ADD </a:t>
            </a:r>
            <a:r>
              <a:rPr lang="en-US" i="1" smtClean="0"/>
              <a:t>dest, source</a:t>
            </a:r>
            <a:endParaRPr lang="en-US" smtClean="0"/>
          </a:p>
          <a:p>
            <a:pPr eaLnBrk="1" hangingPunct="1">
              <a:buFontTx/>
              <a:buNone/>
            </a:pPr>
            <a:r>
              <a:rPr lang="en-US" smtClean="0"/>
              <a:t>SUB </a:t>
            </a:r>
            <a:r>
              <a:rPr lang="en-US" i="1" smtClean="0"/>
              <a:t>dest, source</a:t>
            </a:r>
            <a:endParaRPr lang="en-US" smtClean="0"/>
          </a:p>
          <a:p>
            <a:pPr eaLnBrk="1" hangingPunct="1">
              <a:buFontTx/>
              <a:buNone/>
            </a:pPr>
            <a:r>
              <a:rPr lang="en-US" smtClean="0"/>
              <a:t>INC </a:t>
            </a:r>
            <a:r>
              <a:rPr lang="en-US" i="1" smtClean="0"/>
              <a:t>dest</a:t>
            </a:r>
            <a:endParaRPr lang="en-US" smtClean="0"/>
          </a:p>
          <a:p>
            <a:pPr eaLnBrk="1" hangingPunct="1">
              <a:buFontTx/>
              <a:buNone/>
            </a:pPr>
            <a:r>
              <a:rPr lang="en-US" smtClean="0"/>
              <a:t>DEC </a:t>
            </a:r>
            <a:r>
              <a:rPr lang="en-US" i="1" smtClean="0"/>
              <a:t>dest</a:t>
            </a:r>
          </a:p>
          <a:p>
            <a:pPr eaLnBrk="1" hangingPunct="1">
              <a:buFontTx/>
              <a:buNone/>
            </a:pPr>
            <a:r>
              <a:rPr lang="en-US" smtClean="0"/>
              <a:t>NEG </a:t>
            </a:r>
            <a:r>
              <a:rPr lang="en-US" i="1" smtClean="0"/>
              <a:t>dest</a:t>
            </a:r>
          </a:p>
          <a:p>
            <a:pPr eaLnBrk="1" hangingPunct="1"/>
            <a:r>
              <a:rPr lang="en-US" i="1" smtClean="0"/>
              <a:t>Operands must be of the same size</a:t>
            </a:r>
            <a:endParaRPr lang="en-US" smtClean="0"/>
          </a:p>
        </p:txBody>
      </p:sp>
      <p:sp>
        <p:nvSpPr>
          <p:cNvPr id="89092" name="Rectangle 4"/>
          <p:cNvSpPr>
            <a:spLocks noGrp="1" noChangeArrowheads="1"/>
          </p:cNvSpPr>
          <p:nvPr>
            <p:ph type="body" sz="half" idx="2"/>
          </p:nvPr>
        </p:nvSpPr>
        <p:spPr>
          <a:xfrm>
            <a:off x="6201834" y="1600201"/>
            <a:ext cx="5380567" cy="4525963"/>
          </a:xfrm>
        </p:spPr>
        <p:txBody>
          <a:bodyPr/>
          <a:lstStyle/>
          <a:p>
            <a:pPr eaLnBrk="1" hangingPunct="1"/>
            <a:r>
              <a:rPr lang="en-US" i="1" smtClean="0"/>
              <a:t>source</a:t>
            </a:r>
            <a:r>
              <a:rPr lang="en-US" smtClean="0"/>
              <a:t> can be a general register, memory location, or constant</a:t>
            </a:r>
          </a:p>
          <a:p>
            <a:pPr eaLnBrk="1" hangingPunct="1"/>
            <a:r>
              <a:rPr lang="en-US" i="1" smtClean="0"/>
              <a:t>dest</a:t>
            </a:r>
            <a:r>
              <a:rPr lang="en-US" smtClean="0"/>
              <a:t> can be a register or memory location</a:t>
            </a:r>
          </a:p>
          <a:p>
            <a:pPr lvl="1" eaLnBrk="1" hangingPunct="1"/>
            <a:r>
              <a:rPr lang="en-US" smtClean="0"/>
              <a:t>except operands cannot both be memory</a:t>
            </a:r>
          </a:p>
        </p:txBody>
      </p:sp>
    </p:spTree>
    <p:extLst>
      <p:ext uri="{BB962C8B-B14F-4D97-AF65-F5344CB8AC3E}">
        <p14:creationId xmlns:p14="http://schemas.microsoft.com/office/powerpoint/2010/main" val="366560192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Program Segment Structure</a:t>
            </a:r>
          </a:p>
        </p:txBody>
      </p:sp>
      <p:sp>
        <p:nvSpPr>
          <p:cNvPr id="90115" name="Rectangle 3"/>
          <p:cNvSpPr>
            <a:spLocks noGrp="1" noChangeArrowheads="1"/>
          </p:cNvSpPr>
          <p:nvPr>
            <p:ph type="body" sz="half" idx="1"/>
          </p:nvPr>
        </p:nvSpPr>
        <p:spPr>
          <a:xfrm>
            <a:off x="609600" y="1600201"/>
            <a:ext cx="5380567" cy="4525963"/>
          </a:xfrm>
        </p:spPr>
        <p:txBody>
          <a:bodyPr/>
          <a:lstStyle/>
          <a:p>
            <a:pPr eaLnBrk="1" hangingPunct="1"/>
            <a:r>
              <a:rPr lang="en-US" smtClean="0"/>
              <a:t>Data Segments</a:t>
            </a:r>
          </a:p>
          <a:p>
            <a:pPr lvl="1" eaLnBrk="1" hangingPunct="1"/>
            <a:r>
              <a:rPr lang="en-US" smtClean="0"/>
              <a:t>Storage for variables</a:t>
            </a:r>
          </a:p>
          <a:p>
            <a:pPr lvl="1" eaLnBrk="1" hangingPunct="1"/>
            <a:r>
              <a:rPr lang="en-US" smtClean="0"/>
              <a:t>Variable addresses are computed as offsets from start of this segment</a:t>
            </a:r>
          </a:p>
          <a:p>
            <a:pPr eaLnBrk="1" hangingPunct="1"/>
            <a:r>
              <a:rPr lang="en-US" smtClean="0"/>
              <a:t>Code Segment</a:t>
            </a:r>
          </a:p>
          <a:p>
            <a:pPr lvl="1" eaLnBrk="1" hangingPunct="1"/>
            <a:r>
              <a:rPr lang="en-US" smtClean="0"/>
              <a:t>contains executable instructions </a:t>
            </a:r>
          </a:p>
        </p:txBody>
      </p:sp>
      <p:sp>
        <p:nvSpPr>
          <p:cNvPr id="90116" name="Rectangle 4"/>
          <p:cNvSpPr>
            <a:spLocks noGrp="1" noChangeArrowheads="1"/>
          </p:cNvSpPr>
          <p:nvPr>
            <p:ph type="body" sz="half" idx="2"/>
          </p:nvPr>
        </p:nvSpPr>
        <p:spPr>
          <a:xfrm>
            <a:off x="6201834" y="1600201"/>
            <a:ext cx="5380567" cy="4525963"/>
          </a:xfrm>
        </p:spPr>
        <p:txBody>
          <a:bodyPr/>
          <a:lstStyle/>
          <a:p>
            <a:pPr eaLnBrk="1" hangingPunct="1"/>
            <a:r>
              <a:rPr lang="en-US" smtClean="0"/>
              <a:t>Stack Segment</a:t>
            </a:r>
          </a:p>
          <a:p>
            <a:pPr lvl="1" eaLnBrk="1" hangingPunct="1"/>
            <a:r>
              <a:rPr lang="en-US" smtClean="0"/>
              <a:t>used to set aside storage for the stack</a:t>
            </a:r>
          </a:p>
          <a:p>
            <a:pPr lvl="1" eaLnBrk="1" hangingPunct="1"/>
            <a:r>
              <a:rPr lang="en-US" smtClean="0"/>
              <a:t>Stack addresses are computed as offsets into this segment</a:t>
            </a:r>
          </a:p>
          <a:p>
            <a:pPr eaLnBrk="1" hangingPunct="1"/>
            <a:r>
              <a:rPr lang="en-US" smtClean="0"/>
              <a:t>Segment directives</a:t>
            </a:r>
          </a:p>
          <a:p>
            <a:pPr lvl="1" eaLnBrk="1" hangingPunct="1">
              <a:buFontTx/>
              <a:buNone/>
            </a:pPr>
            <a:r>
              <a:rPr lang="en-US" sz="2200" b="1" smtClean="0">
                <a:latin typeface="Courier New" pitchFamily="49" charset="0"/>
              </a:rPr>
              <a:t>.data</a:t>
            </a:r>
          </a:p>
          <a:p>
            <a:pPr lvl="1" eaLnBrk="1" hangingPunct="1">
              <a:buFontTx/>
              <a:buNone/>
            </a:pPr>
            <a:r>
              <a:rPr lang="en-US" sz="2200" b="1" smtClean="0">
                <a:latin typeface="Courier New" pitchFamily="49" charset="0"/>
              </a:rPr>
              <a:t>.code</a:t>
            </a:r>
          </a:p>
          <a:p>
            <a:pPr lvl="1" eaLnBrk="1" hangingPunct="1">
              <a:buFontTx/>
              <a:buNone/>
            </a:pPr>
            <a:r>
              <a:rPr lang="en-US" sz="2200" b="1" smtClean="0">
                <a:latin typeface="Courier New" pitchFamily="49" charset="0"/>
              </a:rPr>
              <a:t>.stack </a:t>
            </a:r>
            <a:r>
              <a:rPr lang="en-US" sz="2200" b="1" i="1" smtClean="0">
                <a:latin typeface="Courier New" pitchFamily="49" charset="0"/>
              </a:rPr>
              <a:t>size</a:t>
            </a:r>
            <a:endParaRPr lang="en-US" sz="2200" b="1" smtClean="0">
              <a:latin typeface="Courier New" pitchFamily="49" charset="0"/>
            </a:endParaRPr>
          </a:p>
        </p:txBody>
      </p:sp>
    </p:spTree>
    <p:extLst>
      <p:ext uri="{BB962C8B-B14F-4D97-AF65-F5344CB8AC3E}">
        <p14:creationId xmlns:p14="http://schemas.microsoft.com/office/powerpoint/2010/main" val="2460665791"/>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Memory Models</a:t>
            </a:r>
          </a:p>
        </p:txBody>
      </p:sp>
      <p:sp>
        <p:nvSpPr>
          <p:cNvPr id="91139" name="Rectangle 3"/>
          <p:cNvSpPr>
            <a:spLocks noGrp="1" noChangeArrowheads="1"/>
          </p:cNvSpPr>
          <p:nvPr>
            <p:ph type="body" idx="1"/>
          </p:nvPr>
        </p:nvSpPr>
        <p:spPr/>
        <p:txBody>
          <a:bodyPr/>
          <a:lstStyle/>
          <a:p>
            <a:pPr eaLnBrk="1" hangingPunct="1">
              <a:lnSpc>
                <a:spcPct val="90000"/>
              </a:lnSpc>
            </a:pPr>
            <a:r>
              <a:rPr lang="en-US" smtClean="0"/>
              <a:t>.Model </a:t>
            </a:r>
            <a:r>
              <a:rPr lang="en-US" i="1" smtClean="0"/>
              <a:t>memory_model</a:t>
            </a:r>
            <a:endParaRPr lang="en-US" smtClean="0"/>
          </a:p>
          <a:p>
            <a:pPr lvl="1" eaLnBrk="1" hangingPunct="1">
              <a:lnSpc>
                <a:spcPct val="90000"/>
              </a:lnSpc>
            </a:pPr>
            <a:r>
              <a:rPr lang="en-US" smtClean="0"/>
              <a:t>tiny: code+data &lt;= 64K (.com program)</a:t>
            </a:r>
          </a:p>
          <a:p>
            <a:pPr lvl="1" eaLnBrk="1" hangingPunct="1">
              <a:lnSpc>
                <a:spcPct val="90000"/>
              </a:lnSpc>
            </a:pPr>
            <a:r>
              <a:rPr lang="en-US" smtClean="0"/>
              <a:t>small: code&lt;=64K, data&lt;=64K, one of each</a:t>
            </a:r>
          </a:p>
          <a:p>
            <a:pPr lvl="1" eaLnBrk="1" hangingPunct="1">
              <a:lnSpc>
                <a:spcPct val="90000"/>
              </a:lnSpc>
            </a:pPr>
            <a:r>
              <a:rPr lang="en-US" smtClean="0"/>
              <a:t>medium: data&lt;=64K, one data segment</a:t>
            </a:r>
          </a:p>
          <a:p>
            <a:pPr lvl="1" eaLnBrk="1" hangingPunct="1">
              <a:lnSpc>
                <a:spcPct val="90000"/>
              </a:lnSpc>
            </a:pPr>
            <a:r>
              <a:rPr lang="en-US" smtClean="0"/>
              <a:t>compact: code&lt;=64K, one code segment</a:t>
            </a:r>
          </a:p>
          <a:p>
            <a:pPr lvl="1" eaLnBrk="1" hangingPunct="1">
              <a:lnSpc>
                <a:spcPct val="90000"/>
              </a:lnSpc>
            </a:pPr>
            <a:r>
              <a:rPr lang="en-US" smtClean="0"/>
              <a:t>large: multiple code and data segments</a:t>
            </a:r>
          </a:p>
          <a:p>
            <a:pPr lvl="1" eaLnBrk="1" hangingPunct="1">
              <a:lnSpc>
                <a:spcPct val="90000"/>
              </a:lnSpc>
            </a:pPr>
            <a:r>
              <a:rPr lang="en-US" smtClean="0"/>
              <a:t>huge: allows individual arrays to exceed 64K</a:t>
            </a:r>
          </a:p>
          <a:p>
            <a:pPr lvl="1" eaLnBrk="1" hangingPunct="1">
              <a:lnSpc>
                <a:spcPct val="90000"/>
              </a:lnSpc>
            </a:pPr>
            <a:r>
              <a:rPr lang="en-US" smtClean="0"/>
              <a:t>flat: no segments, 32-bit addresses, protected mode only (80386 and higher)</a:t>
            </a:r>
          </a:p>
        </p:txBody>
      </p:sp>
    </p:spTree>
    <p:extLst>
      <p:ext uri="{BB962C8B-B14F-4D97-AF65-F5344CB8AC3E}">
        <p14:creationId xmlns:p14="http://schemas.microsoft.com/office/powerpoint/2010/main" val="2923268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4341" name="Text Box 5"/>
          <p:cNvSpPr txBox="1">
            <a:spLocks noChangeArrowheads="1"/>
          </p:cNvSpPr>
          <p:nvPr/>
        </p:nvSpPr>
        <p:spPr bwMode="auto">
          <a:xfrm>
            <a:off x="431800" y="1268413"/>
            <a:ext cx="11328400" cy="485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AVR Memory organization:</a:t>
            </a:r>
            <a:endParaRPr lang="en-US" sz="2000" b="1">
              <a:solidFill>
                <a:schemeClr val="accent2"/>
              </a:solidFill>
            </a:endParaRPr>
          </a:p>
          <a:p>
            <a:endParaRPr lang="en-US" b="1">
              <a:solidFill>
                <a:schemeClr val="accent2"/>
              </a:solidFill>
            </a:endParaRPr>
          </a:p>
          <a:p>
            <a:endParaRPr lang="en-US" b="1">
              <a:solidFill>
                <a:schemeClr val="accent2"/>
              </a:solidFill>
            </a:endParaRPr>
          </a:p>
          <a:p>
            <a:r>
              <a:rPr lang="en-US" sz="2000" b="1">
                <a:solidFill>
                  <a:schemeClr val="accent2"/>
                </a:solidFill>
              </a:rPr>
              <a:t>●</a:t>
            </a:r>
            <a:r>
              <a:rPr lang="en-US" sz="2000"/>
              <a:t> </a:t>
            </a:r>
            <a:r>
              <a:rPr lang="en-US" sz="2000" b="1">
                <a:solidFill>
                  <a:schemeClr val="accent2"/>
                </a:solidFill>
              </a:rPr>
              <a:t>Program Flash Memory: </a:t>
            </a:r>
          </a:p>
          <a:p>
            <a:endParaRPr lang="en-US" sz="2000" b="1">
              <a:solidFill>
                <a:schemeClr val="accent2"/>
              </a:solidFill>
            </a:endParaRPr>
          </a:p>
          <a:p>
            <a:r>
              <a:rPr lang="en-US" b="1">
                <a:solidFill>
                  <a:schemeClr val="accent2"/>
                </a:solidFill>
              </a:rPr>
              <a:t>   On-chip, in system programmable</a:t>
            </a:r>
          </a:p>
          <a:p>
            <a:r>
              <a:rPr lang="en-US" b="1">
                <a:solidFill>
                  <a:schemeClr val="accent2"/>
                </a:solidFill>
              </a:rPr>
              <a:t> </a:t>
            </a:r>
          </a:p>
          <a:p>
            <a:r>
              <a:rPr lang="en-US" b="1">
                <a:solidFill>
                  <a:schemeClr val="accent2"/>
                </a:solidFill>
              </a:rPr>
              <a:t>   8 Kbytes, organized in 4K 16 bit words</a:t>
            </a:r>
          </a:p>
          <a:p>
            <a:r>
              <a:rPr lang="en-US" b="1">
                <a:solidFill>
                  <a:schemeClr val="accent2"/>
                </a:solidFill>
              </a:rPr>
              <a:t>   Program Counter (PC) = 12 bits</a:t>
            </a:r>
          </a:p>
          <a:p>
            <a:endParaRPr lang="en-US" b="1">
              <a:solidFill>
                <a:schemeClr val="accent2"/>
              </a:solidFill>
            </a:endParaRPr>
          </a:p>
          <a:p>
            <a:r>
              <a:rPr lang="en-US" b="1">
                <a:solidFill>
                  <a:schemeClr val="accent2"/>
                </a:solidFill>
              </a:rPr>
              <a:t>  Accessible via special instructions: LPM, SPM</a:t>
            </a:r>
          </a:p>
          <a:p>
            <a:endParaRPr lang="en-US" b="1">
              <a:solidFill>
                <a:schemeClr val="accent2"/>
              </a:solidFill>
            </a:endParaRPr>
          </a:p>
          <a:p>
            <a:r>
              <a:rPr lang="en-US" b="1">
                <a:solidFill>
                  <a:schemeClr val="accent2"/>
                </a:solidFill>
              </a:rPr>
              <a:t>  Boot Loader support: Boot Flash Section,</a:t>
            </a:r>
          </a:p>
          <a:p>
            <a:r>
              <a:rPr lang="en-US" b="1">
                <a:solidFill>
                  <a:schemeClr val="accent2"/>
                </a:solidFill>
              </a:rPr>
              <a:t>  SPM can be executed only from Boot Flash</a:t>
            </a:r>
          </a:p>
          <a:p>
            <a:r>
              <a:rPr lang="en-US" b="1">
                <a:solidFill>
                  <a:schemeClr val="accent2"/>
                </a:solidFill>
              </a:rPr>
              <a:t> </a:t>
            </a:r>
          </a:p>
          <a:p>
            <a:endParaRPr lang="en-US"/>
          </a:p>
          <a:p>
            <a:endParaRPr lang="en-US" b="1">
              <a:solidFill>
                <a:schemeClr val="accent2"/>
              </a:solidFill>
            </a:endParaRPr>
          </a:p>
        </p:txBody>
      </p:sp>
      <p:pic>
        <p:nvPicPr>
          <p:cNvPr id="143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1018" y="1557338"/>
            <a:ext cx="4480983" cy="467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85334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smtClean="0"/>
              <a:t>Program Skeleton</a:t>
            </a:r>
          </a:p>
        </p:txBody>
      </p:sp>
      <p:sp>
        <p:nvSpPr>
          <p:cNvPr id="92163" name="Rectangle 3"/>
          <p:cNvSpPr>
            <a:spLocks noGrp="1" noChangeArrowheads="1"/>
          </p:cNvSpPr>
          <p:nvPr>
            <p:ph type="body" sz="half" idx="1"/>
          </p:nvPr>
        </p:nvSpPr>
        <p:spPr>
          <a:xfrm>
            <a:off x="609600" y="1600201"/>
            <a:ext cx="5380567" cy="4525963"/>
          </a:xfrm>
        </p:spPr>
        <p:txBody>
          <a:bodyPr>
            <a:normAutofit lnSpcReduction="10000"/>
          </a:bodyPr>
          <a:lstStyle/>
          <a:p>
            <a:pPr eaLnBrk="1" hangingPunct="1">
              <a:buFontTx/>
              <a:buNone/>
            </a:pPr>
            <a:r>
              <a:rPr lang="en-US" sz="2400" b="1" smtClean="0">
                <a:latin typeface="Courier New" pitchFamily="49" charset="0"/>
              </a:rPr>
              <a:t>.model small</a:t>
            </a:r>
          </a:p>
          <a:p>
            <a:pPr eaLnBrk="1" hangingPunct="1">
              <a:buFontTx/>
              <a:buNone/>
            </a:pPr>
            <a:r>
              <a:rPr lang="en-US" sz="2400" b="1" smtClean="0">
                <a:latin typeface="Courier New" pitchFamily="49" charset="0"/>
              </a:rPr>
              <a:t>.stack 100H</a:t>
            </a:r>
          </a:p>
          <a:p>
            <a:pPr eaLnBrk="1" hangingPunct="1">
              <a:buFontTx/>
              <a:buNone/>
            </a:pPr>
            <a:r>
              <a:rPr lang="en-US" sz="2400" b="1" smtClean="0">
                <a:latin typeface="Courier New" pitchFamily="49" charset="0"/>
              </a:rPr>
              <a:t>.data</a:t>
            </a:r>
          </a:p>
          <a:p>
            <a:pPr eaLnBrk="1" hangingPunct="1">
              <a:buFontTx/>
              <a:buNone/>
            </a:pPr>
            <a:r>
              <a:rPr lang="en-US" sz="2400" b="1" smtClean="0">
                <a:latin typeface="Courier New" pitchFamily="49" charset="0"/>
              </a:rPr>
              <a:t>  ;declarations</a:t>
            </a:r>
          </a:p>
          <a:p>
            <a:pPr eaLnBrk="1" hangingPunct="1">
              <a:buFontTx/>
              <a:buNone/>
            </a:pPr>
            <a:r>
              <a:rPr lang="en-US" sz="2400" b="1" smtClean="0">
                <a:latin typeface="Courier New" pitchFamily="49" charset="0"/>
              </a:rPr>
              <a:t>.code</a:t>
            </a:r>
          </a:p>
          <a:p>
            <a:pPr eaLnBrk="1" hangingPunct="1">
              <a:buFontTx/>
              <a:buNone/>
            </a:pPr>
            <a:r>
              <a:rPr lang="en-US" sz="2400" b="1" smtClean="0">
                <a:latin typeface="Courier New" pitchFamily="49" charset="0"/>
              </a:rPr>
              <a:t>main proc</a:t>
            </a:r>
          </a:p>
          <a:p>
            <a:pPr eaLnBrk="1" hangingPunct="1">
              <a:buFontTx/>
              <a:buNone/>
            </a:pPr>
            <a:r>
              <a:rPr lang="en-US" sz="2400" b="1" smtClean="0">
                <a:latin typeface="Courier New" pitchFamily="49" charset="0"/>
              </a:rPr>
              <a:t>  ;code</a:t>
            </a:r>
          </a:p>
          <a:p>
            <a:pPr eaLnBrk="1" hangingPunct="1">
              <a:buFontTx/>
              <a:buNone/>
            </a:pPr>
            <a:r>
              <a:rPr lang="en-US" sz="2400" b="1" smtClean="0">
                <a:latin typeface="Courier New" pitchFamily="49" charset="0"/>
              </a:rPr>
              <a:t>main endp</a:t>
            </a:r>
          </a:p>
          <a:p>
            <a:pPr eaLnBrk="1" hangingPunct="1">
              <a:buFontTx/>
              <a:buNone/>
            </a:pPr>
            <a:r>
              <a:rPr lang="en-US" sz="2400" b="1" smtClean="0">
                <a:latin typeface="Courier New" pitchFamily="49" charset="0"/>
              </a:rPr>
              <a:t>  ;other procs</a:t>
            </a:r>
          </a:p>
          <a:p>
            <a:pPr eaLnBrk="1" hangingPunct="1">
              <a:buFontTx/>
              <a:buNone/>
            </a:pPr>
            <a:r>
              <a:rPr lang="en-US" sz="2400" b="1" smtClean="0">
                <a:latin typeface="Courier New" pitchFamily="49" charset="0"/>
              </a:rPr>
              <a:t>end main</a:t>
            </a:r>
          </a:p>
        </p:txBody>
      </p:sp>
      <p:sp>
        <p:nvSpPr>
          <p:cNvPr id="92164" name="Rectangle 4"/>
          <p:cNvSpPr>
            <a:spLocks noGrp="1" noChangeArrowheads="1"/>
          </p:cNvSpPr>
          <p:nvPr>
            <p:ph type="body" sz="half" idx="2"/>
          </p:nvPr>
        </p:nvSpPr>
        <p:spPr>
          <a:xfrm>
            <a:off x="5666317" y="1600201"/>
            <a:ext cx="5916083" cy="4525963"/>
          </a:xfrm>
        </p:spPr>
        <p:txBody>
          <a:bodyPr/>
          <a:lstStyle/>
          <a:p>
            <a:pPr eaLnBrk="1" hangingPunct="1"/>
            <a:r>
              <a:rPr lang="en-US" sz="2400" smtClean="0"/>
              <a:t>Select a memory model</a:t>
            </a:r>
          </a:p>
          <a:p>
            <a:pPr eaLnBrk="1" hangingPunct="1"/>
            <a:r>
              <a:rPr lang="en-US" sz="2400" smtClean="0"/>
              <a:t>Define the stack size</a:t>
            </a:r>
          </a:p>
          <a:p>
            <a:pPr eaLnBrk="1" hangingPunct="1"/>
            <a:r>
              <a:rPr lang="en-US" sz="2400" smtClean="0"/>
              <a:t>Declare variables</a:t>
            </a:r>
          </a:p>
          <a:p>
            <a:pPr eaLnBrk="1" hangingPunct="1"/>
            <a:r>
              <a:rPr lang="en-US" sz="2400" smtClean="0"/>
              <a:t>Write code</a:t>
            </a:r>
          </a:p>
          <a:p>
            <a:pPr lvl="1" eaLnBrk="1" hangingPunct="1"/>
            <a:r>
              <a:rPr lang="en-US" sz="2200" smtClean="0"/>
              <a:t>organize into procedures</a:t>
            </a:r>
          </a:p>
          <a:p>
            <a:pPr eaLnBrk="1" hangingPunct="1"/>
            <a:r>
              <a:rPr lang="en-US" sz="2400" smtClean="0"/>
              <a:t>Mark the end of the source file</a:t>
            </a:r>
          </a:p>
          <a:p>
            <a:pPr lvl="1" eaLnBrk="1" hangingPunct="1"/>
            <a:r>
              <a:rPr lang="en-US" sz="2200" smtClean="0"/>
              <a:t>optionally, define the entry point</a:t>
            </a:r>
          </a:p>
        </p:txBody>
      </p:sp>
    </p:spTree>
    <p:extLst>
      <p:ext uri="{BB962C8B-B14F-4D97-AF65-F5344CB8AC3E}">
        <p14:creationId xmlns:p14="http://schemas.microsoft.com/office/powerpoint/2010/main" val="1659638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0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1509" name="Text Box 5"/>
          <p:cNvSpPr txBox="1">
            <a:spLocks noChangeArrowheads="1"/>
          </p:cNvSpPr>
          <p:nvPr/>
        </p:nvSpPr>
        <p:spPr bwMode="auto">
          <a:xfrm>
            <a:off x="431800" y="1141414"/>
            <a:ext cx="11328400" cy="509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AVR Memory organization:</a:t>
            </a:r>
            <a:endParaRPr lang="en-US" sz="2000" b="1">
              <a:solidFill>
                <a:schemeClr val="accent2"/>
              </a:solidFill>
            </a:endParaRPr>
          </a:p>
          <a:p>
            <a:endParaRPr lang="en-US" b="1">
              <a:solidFill>
                <a:schemeClr val="accent2"/>
              </a:solidFill>
            </a:endParaRPr>
          </a:p>
          <a:p>
            <a:r>
              <a:rPr lang="en-US" sz="2000" b="1">
                <a:solidFill>
                  <a:schemeClr val="accent2"/>
                </a:solidFill>
              </a:rPr>
              <a:t>●</a:t>
            </a:r>
            <a:r>
              <a:rPr lang="en-US" sz="2000"/>
              <a:t> </a:t>
            </a:r>
            <a:r>
              <a:rPr lang="en-US" sz="2000" b="1">
                <a:solidFill>
                  <a:schemeClr val="accent2"/>
                </a:solidFill>
              </a:rPr>
              <a:t>EEPROM - Memory: </a:t>
            </a:r>
          </a:p>
          <a:p>
            <a:r>
              <a:rPr lang="en-US" b="1">
                <a:solidFill>
                  <a:schemeClr val="accent2"/>
                </a:solidFill>
              </a:rPr>
              <a:t>   </a:t>
            </a:r>
          </a:p>
          <a:p>
            <a:pPr lvl="1"/>
            <a:r>
              <a:rPr lang="en-US" b="1">
                <a:solidFill>
                  <a:schemeClr val="accent2"/>
                </a:solidFill>
              </a:rPr>
              <a:t>   512 Bytes, single Bytes can be read and written</a:t>
            </a:r>
          </a:p>
          <a:p>
            <a:pPr lvl="1"/>
            <a:endParaRPr lang="en-US" b="1">
              <a:solidFill>
                <a:schemeClr val="accent2"/>
              </a:solidFill>
            </a:endParaRPr>
          </a:p>
          <a:p>
            <a:pPr lvl="1"/>
            <a:r>
              <a:rPr lang="en-US" b="1">
                <a:solidFill>
                  <a:schemeClr val="accent2"/>
                </a:solidFill>
              </a:rPr>
              <a:t>   Special EEPROM read and write procedure using SFRs:</a:t>
            </a:r>
          </a:p>
          <a:p>
            <a:pPr lvl="1"/>
            <a:endParaRPr lang="en-US" b="1">
              <a:solidFill>
                <a:schemeClr val="accent2"/>
              </a:solidFill>
            </a:endParaRPr>
          </a:p>
          <a:p>
            <a:pPr lvl="1"/>
            <a:r>
              <a:rPr lang="en-US" b="1">
                <a:solidFill>
                  <a:schemeClr val="accent2"/>
                </a:solidFill>
              </a:rPr>
              <a:t>   EEPROM Address Register, EEPROM Data Register, </a:t>
            </a:r>
          </a:p>
          <a:p>
            <a:pPr lvl="1"/>
            <a:r>
              <a:rPr lang="en-US" b="1">
                <a:solidFill>
                  <a:schemeClr val="accent2"/>
                </a:solidFill>
              </a:rPr>
              <a:t>   EEPROM Control Register</a:t>
            </a:r>
          </a:p>
          <a:p>
            <a:pPr lvl="1"/>
            <a:r>
              <a:rPr lang="en-US" b="1">
                <a:solidFill>
                  <a:schemeClr val="accent2"/>
                </a:solidFill>
              </a:rPr>
              <a:t>   C – Library Functions available</a:t>
            </a:r>
          </a:p>
          <a:p>
            <a:pPr lvl="1"/>
            <a:endParaRPr lang="en-US" b="1">
              <a:solidFill>
                <a:schemeClr val="accent2"/>
              </a:solidFill>
            </a:endParaRPr>
          </a:p>
          <a:p>
            <a:pPr lvl="1"/>
            <a:r>
              <a:rPr lang="en-US" b="1">
                <a:solidFill>
                  <a:schemeClr val="accent2"/>
                </a:solidFill>
              </a:rPr>
              <a:t>Precautions to prevent EEPROM memory corruption: </a:t>
            </a:r>
          </a:p>
          <a:p>
            <a:pPr lvl="1"/>
            <a:endParaRPr lang="en-US" b="1">
              <a:solidFill>
                <a:schemeClr val="accent2"/>
              </a:solidFill>
            </a:endParaRPr>
          </a:p>
          <a:p>
            <a:pPr lvl="1"/>
            <a:r>
              <a:rPr lang="en-US" b="1">
                <a:solidFill>
                  <a:schemeClr val="accent2"/>
                </a:solidFill>
              </a:rPr>
              <a:t>   </a:t>
            </a:r>
            <a:r>
              <a:rPr lang="en-US" b="1">
                <a:solidFill>
                  <a:schemeClr val="accent2"/>
                </a:solidFill>
                <a:cs typeface="Arial" charset="0"/>
              </a:rPr>
              <a:t>● </a:t>
            </a:r>
            <a:r>
              <a:rPr lang="en-US" b="1">
                <a:solidFill>
                  <a:schemeClr val="accent2"/>
                </a:solidFill>
              </a:rPr>
              <a:t>no flash memory or interrupt operations</a:t>
            </a:r>
          </a:p>
          <a:p>
            <a:pPr lvl="1"/>
            <a:r>
              <a:rPr lang="en-US" b="1">
                <a:solidFill>
                  <a:schemeClr val="accent2"/>
                </a:solidFill>
              </a:rPr>
              <a:t>   ●</a:t>
            </a:r>
            <a:r>
              <a:rPr lang="en-US"/>
              <a:t> </a:t>
            </a:r>
            <a:r>
              <a:rPr lang="en-US" b="1">
                <a:solidFill>
                  <a:schemeClr val="accent2"/>
                </a:solidFill>
              </a:rPr>
              <a:t>stable power supply</a:t>
            </a:r>
          </a:p>
          <a:p>
            <a:pPr lvl="1"/>
            <a:endParaRPr lang="en-US"/>
          </a:p>
          <a:p>
            <a:pPr lvl="1"/>
            <a:endParaRPr lang="en-US" b="1">
              <a:solidFill>
                <a:schemeClr val="accent2"/>
              </a:solidFill>
            </a:endParaRPr>
          </a:p>
        </p:txBody>
      </p:sp>
    </p:spTree>
    <p:extLst>
      <p:ext uri="{BB962C8B-B14F-4D97-AF65-F5344CB8AC3E}">
        <p14:creationId xmlns:p14="http://schemas.microsoft.com/office/powerpoint/2010/main" val="4125830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667" y="1700213"/>
            <a:ext cx="7230533"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6389" name="Text Box 5"/>
          <p:cNvSpPr txBox="1">
            <a:spLocks noChangeArrowheads="1"/>
          </p:cNvSpPr>
          <p:nvPr/>
        </p:nvSpPr>
        <p:spPr bwMode="auto">
          <a:xfrm>
            <a:off x="431800" y="981076"/>
            <a:ext cx="11328400" cy="537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AVR Memory organization:</a:t>
            </a:r>
            <a:endParaRPr lang="en-US" sz="2000" b="1">
              <a:solidFill>
                <a:schemeClr val="accent2"/>
              </a:solidFill>
            </a:endParaRPr>
          </a:p>
          <a:p>
            <a:endParaRPr lang="en-US" b="1">
              <a:solidFill>
                <a:schemeClr val="accent2"/>
              </a:solidFill>
            </a:endParaRPr>
          </a:p>
          <a:p>
            <a:r>
              <a:rPr lang="en-US" sz="2000" b="1">
                <a:solidFill>
                  <a:schemeClr val="accent2"/>
                </a:solidFill>
              </a:rPr>
              <a:t>●</a:t>
            </a:r>
            <a:r>
              <a:rPr lang="en-US" sz="2000"/>
              <a:t> </a:t>
            </a:r>
            <a:r>
              <a:rPr lang="en-US" sz="2000" b="1">
                <a:solidFill>
                  <a:schemeClr val="accent2"/>
                </a:solidFill>
              </a:rPr>
              <a:t>SRAM Data Memory:</a:t>
            </a:r>
            <a:r>
              <a:rPr lang="en-US" b="1">
                <a:solidFill>
                  <a:schemeClr val="accent2"/>
                </a:solidFill>
              </a:rPr>
              <a:t> </a:t>
            </a:r>
          </a:p>
          <a:p>
            <a:endParaRPr lang="en-US" b="1">
              <a:solidFill>
                <a:schemeClr val="accent2"/>
              </a:solidFill>
            </a:endParaRPr>
          </a:p>
          <a:p>
            <a:r>
              <a:rPr lang="en-US" b="1">
                <a:solidFill>
                  <a:schemeClr val="accent2"/>
                </a:solidFill>
              </a:rPr>
              <a:t>   32 GPR’s and</a:t>
            </a:r>
          </a:p>
          <a:p>
            <a:r>
              <a:rPr lang="en-US" b="1">
                <a:solidFill>
                  <a:schemeClr val="accent2"/>
                </a:solidFill>
              </a:rPr>
              <a:t>   64 SFR’s mapped</a:t>
            </a:r>
          </a:p>
          <a:p>
            <a:r>
              <a:rPr lang="en-US" b="1">
                <a:solidFill>
                  <a:schemeClr val="accent2"/>
                </a:solidFill>
              </a:rPr>
              <a:t>   to SRAM memory space</a:t>
            </a:r>
          </a:p>
          <a:p>
            <a:endParaRPr lang="en-US" b="1">
              <a:solidFill>
                <a:schemeClr val="accent2"/>
              </a:solidFill>
            </a:endParaRPr>
          </a:p>
          <a:p>
            <a:r>
              <a:rPr lang="en-US" b="1">
                <a:solidFill>
                  <a:schemeClr val="accent2"/>
                </a:solidFill>
              </a:rPr>
              <a:t>   SFR’s accessed</a:t>
            </a:r>
          </a:p>
          <a:p>
            <a:r>
              <a:rPr lang="en-US" b="1">
                <a:solidFill>
                  <a:schemeClr val="accent2"/>
                </a:solidFill>
              </a:rPr>
              <a:t>   via in / out instructions</a:t>
            </a:r>
          </a:p>
          <a:p>
            <a:r>
              <a:rPr lang="en-US" b="1">
                <a:solidFill>
                  <a:schemeClr val="accent2"/>
                </a:solidFill>
              </a:rPr>
              <a:t>   (I/O-registers)</a:t>
            </a:r>
          </a:p>
          <a:p>
            <a:endParaRPr lang="en-US"/>
          </a:p>
          <a:p>
            <a:r>
              <a:rPr lang="en-US" b="1">
                <a:solidFill>
                  <a:schemeClr val="accent2"/>
                </a:solidFill>
              </a:rPr>
              <a:t>  1 Kbytes of internal </a:t>
            </a:r>
          </a:p>
          <a:p>
            <a:r>
              <a:rPr lang="en-US" b="1">
                <a:solidFill>
                  <a:schemeClr val="accent2"/>
                </a:solidFill>
              </a:rPr>
              <a:t>  SRAM can be accessed</a:t>
            </a:r>
          </a:p>
          <a:p>
            <a:r>
              <a:rPr lang="en-US" b="1">
                <a:solidFill>
                  <a:schemeClr val="accent2"/>
                </a:solidFill>
              </a:rPr>
              <a:t>  from address 0x060</a:t>
            </a:r>
          </a:p>
          <a:p>
            <a:r>
              <a:rPr lang="en-US" b="1">
                <a:solidFill>
                  <a:schemeClr val="accent2"/>
                </a:solidFill>
              </a:rPr>
              <a:t>  to address 0x45f</a:t>
            </a:r>
          </a:p>
          <a:p>
            <a:endParaRPr lang="en-US" b="1">
              <a:solidFill>
                <a:schemeClr val="accent2"/>
              </a:solidFill>
            </a:endParaRPr>
          </a:p>
          <a:p>
            <a:r>
              <a:rPr lang="en-US" b="1">
                <a:solidFill>
                  <a:schemeClr val="accent2"/>
                </a:solidFill>
              </a:rPr>
              <a:t>5 Direct and indirect addressing modes</a:t>
            </a:r>
            <a:endParaRPr lang="en-US"/>
          </a:p>
          <a:p>
            <a:endParaRPr lang="en-US" b="1">
              <a:solidFill>
                <a:schemeClr val="accent2"/>
              </a:solidFill>
            </a:endParaRPr>
          </a:p>
        </p:txBody>
      </p:sp>
    </p:spTree>
    <p:extLst>
      <p:ext uri="{BB962C8B-B14F-4D97-AF65-F5344CB8AC3E}">
        <p14:creationId xmlns:p14="http://schemas.microsoft.com/office/powerpoint/2010/main" val="26819059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7" name="Picture 7"/>
          <p:cNvPicPr>
            <a:picLocks noChangeAspect="1" noChangeArrowheads="1"/>
          </p:cNvPicPr>
          <p:nvPr/>
        </p:nvPicPr>
        <p:blipFill>
          <a:blip r:embed="rId2">
            <a:extLst>
              <a:ext uri="{28A0092B-C50C-407E-A947-70E740481C1C}">
                <a14:useLocalDpi xmlns:a14="http://schemas.microsoft.com/office/drawing/2010/main" val="0"/>
              </a:ext>
            </a:extLst>
          </a:blip>
          <a:srcRect l="19125"/>
          <a:stretch>
            <a:fillRect/>
          </a:stretch>
        </p:blipFill>
        <p:spPr bwMode="auto">
          <a:xfrm>
            <a:off x="6068484" y="1989138"/>
            <a:ext cx="5884333" cy="356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4" name="Rectangle 4"/>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5" name="Text Box 5"/>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0486" name="Text Box 6"/>
          <p:cNvSpPr txBox="1">
            <a:spLocks noChangeArrowheads="1"/>
          </p:cNvSpPr>
          <p:nvPr/>
        </p:nvSpPr>
        <p:spPr bwMode="auto">
          <a:xfrm>
            <a:off x="431800" y="981076"/>
            <a:ext cx="11328400" cy="509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AVR Memory organization:</a:t>
            </a:r>
            <a:endParaRPr lang="en-US" sz="2000" b="1">
              <a:solidFill>
                <a:schemeClr val="accent2"/>
              </a:solidFill>
            </a:endParaRPr>
          </a:p>
          <a:p>
            <a:endParaRPr lang="en-US" b="1">
              <a:solidFill>
                <a:schemeClr val="accent2"/>
              </a:solidFill>
            </a:endParaRPr>
          </a:p>
          <a:p>
            <a:r>
              <a:rPr lang="en-US" sz="2000" b="1">
                <a:solidFill>
                  <a:schemeClr val="accent2"/>
                </a:solidFill>
              </a:rPr>
              <a:t>●</a:t>
            </a:r>
            <a:r>
              <a:rPr lang="en-US" sz="2000"/>
              <a:t> </a:t>
            </a:r>
            <a:r>
              <a:rPr lang="en-US" sz="2000" b="1">
                <a:solidFill>
                  <a:schemeClr val="accent2"/>
                </a:solidFill>
              </a:rPr>
              <a:t>General Purpose Registers:</a:t>
            </a:r>
            <a:r>
              <a:rPr lang="en-US" b="1">
                <a:solidFill>
                  <a:schemeClr val="accent2"/>
                </a:solidFill>
              </a:rPr>
              <a:t> </a:t>
            </a:r>
          </a:p>
          <a:p>
            <a:endParaRPr lang="en-US" b="1">
              <a:solidFill>
                <a:schemeClr val="accent2"/>
              </a:solidFill>
            </a:endParaRPr>
          </a:p>
          <a:p>
            <a:r>
              <a:rPr lang="en-US" b="1">
                <a:solidFill>
                  <a:schemeClr val="accent2"/>
                </a:solidFill>
              </a:rPr>
              <a:t>  Although not being physically</a:t>
            </a:r>
          </a:p>
          <a:p>
            <a:r>
              <a:rPr lang="en-US" b="1">
                <a:solidFill>
                  <a:schemeClr val="accent2"/>
                </a:solidFill>
              </a:rPr>
              <a:t>  implemented as SRAM locations,</a:t>
            </a:r>
          </a:p>
          <a:p>
            <a:r>
              <a:rPr lang="en-US" b="1">
                <a:solidFill>
                  <a:schemeClr val="accent2"/>
                </a:solidFill>
              </a:rPr>
              <a:t>  GPR’s can be accessed</a:t>
            </a:r>
          </a:p>
          <a:p>
            <a:r>
              <a:rPr lang="en-US" b="1">
                <a:solidFill>
                  <a:schemeClr val="accent2"/>
                </a:solidFill>
              </a:rPr>
              <a:t>  by SRAM locations</a:t>
            </a:r>
          </a:p>
          <a:p>
            <a:endParaRPr lang="en-US"/>
          </a:p>
          <a:p>
            <a:r>
              <a:rPr lang="en-US" b="1">
                <a:solidFill>
                  <a:schemeClr val="accent2"/>
                </a:solidFill>
              </a:rPr>
              <a:t>  X, Y and Z 16-bit registers </a:t>
            </a:r>
          </a:p>
          <a:p>
            <a:r>
              <a:rPr lang="en-US" b="1">
                <a:solidFill>
                  <a:schemeClr val="accent2"/>
                </a:solidFill>
              </a:rPr>
              <a:t>  can be used for indirect addressing</a:t>
            </a:r>
          </a:p>
          <a:p>
            <a:endParaRPr lang="en-US" b="1">
              <a:solidFill>
                <a:schemeClr val="accent2"/>
              </a:solidFill>
            </a:endParaRPr>
          </a:p>
          <a:p>
            <a:r>
              <a:rPr lang="en-US" b="1">
                <a:solidFill>
                  <a:schemeClr val="accent2"/>
                </a:solidFill>
              </a:rPr>
              <a:t> ALU - Input / output schemes:</a:t>
            </a:r>
          </a:p>
          <a:p>
            <a:r>
              <a:rPr lang="en-US" b="1">
                <a:solidFill>
                  <a:schemeClr val="accent2"/>
                </a:solidFill>
              </a:rPr>
              <a:t>    one 8-bit operand,  8-bit result</a:t>
            </a:r>
          </a:p>
          <a:p>
            <a:r>
              <a:rPr lang="en-US" b="1">
                <a:solidFill>
                  <a:schemeClr val="accent2"/>
                </a:solidFill>
              </a:rPr>
              <a:t>    two 8-bit operands, 8-bit result</a:t>
            </a:r>
          </a:p>
          <a:p>
            <a:r>
              <a:rPr lang="en-US" b="1">
                <a:solidFill>
                  <a:schemeClr val="accent2"/>
                </a:solidFill>
              </a:rPr>
              <a:t>    two 8-bit operands, 16-bit result</a:t>
            </a:r>
          </a:p>
          <a:p>
            <a:r>
              <a:rPr lang="en-US" b="1">
                <a:solidFill>
                  <a:schemeClr val="accent2"/>
                </a:solidFill>
              </a:rPr>
              <a:t>    one 16-bit operand, 16-bit result </a:t>
            </a:r>
          </a:p>
          <a:p>
            <a:endParaRPr lang="en-US" b="1">
              <a:solidFill>
                <a:schemeClr val="accent2"/>
              </a:solidFill>
            </a:endParaRPr>
          </a:p>
        </p:txBody>
      </p:sp>
    </p:spTree>
    <p:extLst>
      <p:ext uri="{BB962C8B-B14F-4D97-AF65-F5344CB8AC3E}">
        <p14:creationId xmlns:p14="http://schemas.microsoft.com/office/powerpoint/2010/main" val="2185460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Text Box 5"/>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7414" name="Text Box 6"/>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I/O Memory (SFR) Overview</a:t>
            </a:r>
            <a:endParaRPr lang="en-US" sz="2000" b="1">
              <a:solidFill>
                <a:schemeClr val="accent2"/>
              </a:solidFill>
            </a:endParaRPr>
          </a:p>
          <a:p>
            <a:endParaRPr lang="en-US" b="1">
              <a:solidFill>
                <a:schemeClr val="accent2"/>
              </a:solidFill>
            </a:endParaRPr>
          </a:p>
          <a:p>
            <a:endParaRPr lang="en-US" b="1">
              <a:solidFill>
                <a:schemeClr val="accent2"/>
              </a:solidFill>
            </a:endParaRPr>
          </a:p>
        </p:txBody>
      </p:sp>
      <p:pic>
        <p:nvPicPr>
          <p:cNvPr id="17415" name="Picture 7"/>
          <p:cNvPicPr>
            <a:picLocks noChangeAspect="1" noChangeArrowheads="1"/>
          </p:cNvPicPr>
          <p:nvPr/>
        </p:nvPicPr>
        <p:blipFill>
          <a:blip r:embed="rId2">
            <a:extLst>
              <a:ext uri="{28A0092B-C50C-407E-A947-70E740481C1C}">
                <a14:useLocalDpi xmlns:a14="http://schemas.microsoft.com/office/drawing/2010/main" val="0"/>
              </a:ext>
            </a:extLst>
          </a:blip>
          <a:srcRect t="679"/>
          <a:stretch>
            <a:fillRect/>
          </a:stretch>
        </p:blipFill>
        <p:spPr bwMode="auto">
          <a:xfrm>
            <a:off x="222251" y="1328738"/>
            <a:ext cx="11747500" cy="526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5782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8437" name="Text Box 5"/>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I/O Memory (SFR) Overview</a:t>
            </a:r>
            <a:endParaRPr lang="en-US" sz="2000" b="1">
              <a:solidFill>
                <a:schemeClr val="accent2"/>
              </a:solidFill>
            </a:endParaRPr>
          </a:p>
          <a:p>
            <a:endParaRPr lang="en-US" b="1">
              <a:solidFill>
                <a:schemeClr val="accent2"/>
              </a:solidFill>
            </a:endParaRPr>
          </a:p>
          <a:p>
            <a:endParaRPr lang="en-US" b="1">
              <a:solidFill>
                <a:schemeClr val="accent2"/>
              </a:solidFill>
            </a:endParaRPr>
          </a:p>
        </p:txBody>
      </p:sp>
      <p:pic>
        <p:nvPicPr>
          <p:cNvPr id="1843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1608138"/>
            <a:ext cx="11785600" cy="462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518" y="6124576"/>
            <a:ext cx="1154430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18" y="1304925"/>
            <a:ext cx="115951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7937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1301751" y="1628775"/>
            <a:ext cx="9882716" cy="420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de-AT" sz="3600" b="1" dirty="0" smtClean="0">
                <a:solidFill>
                  <a:schemeClr val="accent2"/>
                </a:solidFill>
              </a:rPr>
              <a:t>Microcontroller </a:t>
            </a:r>
            <a:r>
              <a:rPr lang="de-AT" sz="3600" b="1" dirty="0">
                <a:solidFill>
                  <a:schemeClr val="accent2"/>
                </a:solidFill>
              </a:rPr>
              <a:t>based </a:t>
            </a:r>
            <a:r>
              <a:rPr lang="de-AT" sz="3600" b="1" dirty="0" smtClean="0">
                <a:solidFill>
                  <a:schemeClr val="accent2"/>
                </a:solidFill>
              </a:rPr>
              <a:t>Design</a:t>
            </a:r>
            <a:r>
              <a:rPr lang="de-AT" sz="3600" dirty="0">
                <a:solidFill>
                  <a:schemeClr val="tx2"/>
                </a:solidFill>
              </a:rPr>
              <a:t/>
            </a:r>
            <a:br>
              <a:rPr lang="de-AT" sz="3600" dirty="0">
                <a:solidFill>
                  <a:schemeClr val="tx2"/>
                </a:solidFill>
              </a:rPr>
            </a:br>
            <a:r>
              <a:rPr lang="de-AT" sz="3600" dirty="0">
                <a:solidFill>
                  <a:schemeClr val="tx2"/>
                </a:solidFill>
              </a:rPr>
              <a:t/>
            </a:r>
            <a:br>
              <a:rPr lang="de-AT" sz="3600" dirty="0">
                <a:solidFill>
                  <a:schemeClr val="tx2"/>
                </a:solidFill>
              </a:rPr>
            </a:br>
            <a:r>
              <a:rPr lang="de-AT" sz="3200" dirty="0">
                <a:solidFill>
                  <a:srgbClr val="000099"/>
                </a:solidFill>
              </a:rPr>
              <a:t/>
            </a:r>
            <a:br>
              <a:rPr lang="de-AT" sz="3200" dirty="0">
                <a:solidFill>
                  <a:srgbClr val="000099"/>
                </a:solidFill>
              </a:rPr>
            </a:br>
            <a:r>
              <a:rPr lang="de-AT" sz="3200" b="1" dirty="0">
                <a:solidFill>
                  <a:srgbClr val="000099"/>
                </a:solidFill>
              </a:rPr>
              <a:t>II :</a:t>
            </a:r>
            <a:r>
              <a:rPr lang="de-AT" sz="3200" dirty="0">
                <a:solidFill>
                  <a:srgbClr val="000099"/>
                </a:solidFill>
              </a:rPr>
              <a:t> </a:t>
            </a:r>
            <a:r>
              <a:rPr lang="de-AT" sz="3200" b="1" dirty="0">
                <a:solidFill>
                  <a:srgbClr val="000099"/>
                </a:solidFill>
              </a:rPr>
              <a:t>The ATmega8</a:t>
            </a:r>
            <a:r>
              <a:rPr lang="de-AT" sz="3200" dirty="0">
                <a:solidFill>
                  <a:srgbClr val="000099"/>
                </a:solidFill>
              </a:rPr>
              <a:t> </a:t>
            </a:r>
            <a:br>
              <a:rPr lang="de-AT" sz="3200" dirty="0">
                <a:solidFill>
                  <a:srgbClr val="000099"/>
                </a:solidFill>
              </a:rPr>
            </a:br>
            <a:r>
              <a:rPr lang="de-AT" sz="2400" dirty="0">
                <a:solidFill>
                  <a:srgbClr val="000099"/>
                </a:solidFill>
              </a:rPr>
              <a:t>Basic Features (1)</a:t>
            </a:r>
            <a:endParaRPr lang="de-AT" sz="3200" dirty="0">
              <a:solidFill>
                <a:srgbClr val="000099"/>
              </a:solidFill>
            </a:endParaRPr>
          </a:p>
        </p:txBody>
      </p:sp>
      <p:sp>
        <p:nvSpPr>
          <p:cNvPr id="2055" name="Rectangle 7"/>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70936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19461" name="Text Box 5"/>
          <p:cNvSpPr txBox="1">
            <a:spLocks noChangeArrowheads="1"/>
          </p:cNvSpPr>
          <p:nvPr/>
        </p:nvSpPr>
        <p:spPr bwMode="auto">
          <a:xfrm>
            <a:off x="431800" y="908050"/>
            <a:ext cx="11328400" cy="125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Important I/O Registers:</a:t>
            </a:r>
          </a:p>
          <a:p>
            <a:r>
              <a:rPr lang="en-US" sz="2000" b="1"/>
              <a:t>SREG – Status Register</a:t>
            </a:r>
            <a:endParaRPr lang="en-US" sz="2000" b="1">
              <a:solidFill>
                <a:schemeClr val="accent2"/>
              </a:solidFill>
            </a:endParaRPr>
          </a:p>
          <a:p>
            <a:endParaRPr lang="en-US" b="1">
              <a:solidFill>
                <a:schemeClr val="accent2"/>
              </a:solidFill>
            </a:endParaRPr>
          </a:p>
          <a:p>
            <a:endParaRPr lang="en-US" b="1">
              <a:solidFill>
                <a:schemeClr val="accent2"/>
              </a:solidFill>
            </a:endParaRPr>
          </a:p>
        </p:txBody>
      </p:sp>
      <p:pic>
        <p:nvPicPr>
          <p:cNvPr id="1946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667" y="1897063"/>
            <a:ext cx="10191751" cy="12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6" name="Text Box 10"/>
          <p:cNvSpPr txBox="1">
            <a:spLocks noChangeArrowheads="1"/>
          </p:cNvSpPr>
          <p:nvPr/>
        </p:nvSpPr>
        <p:spPr bwMode="auto">
          <a:xfrm>
            <a:off x="2446867" y="3357563"/>
            <a:ext cx="8832851"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AT" sz="1600" b="1">
                <a:solidFill>
                  <a:schemeClr val="accent2"/>
                </a:solidFill>
              </a:rPr>
              <a:t>Bit 7 – I: Global Interrupt Enable</a:t>
            </a:r>
            <a:endParaRPr lang="de-AT" sz="1600">
              <a:solidFill>
                <a:schemeClr val="accent2"/>
              </a:solidFill>
            </a:endParaRPr>
          </a:p>
          <a:p>
            <a:pPr>
              <a:spcBef>
                <a:spcPct val="50000"/>
              </a:spcBef>
            </a:pPr>
            <a:r>
              <a:rPr lang="de-AT" sz="1600">
                <a:solidFill>
                  <a:schemeClr val="accent2"/>
                </a:solidFill>
              </a:rPr>
              <a:t>Bit 6 – T: Bit Copy Storage</a:t>
            </a:r>
          </a:p>
          <a:p>
            <a:pPr>
              <a:spcBef>
                <a:spcPct val="50000"/>
              </a:spcBef>
            </a:pPr>
            <a:r>
              <a:rPr lang="de-AT" sz="1600">
                <a:solidFill>
                  <a:schemeClr val="accent2"/>
                </a:solidFill>
              </a:rPr>
              <a:t>Bit 5 – H: Half Carry Flag</a:t>
            </a:r>
          </a:p>
          <a:p>
            <a:pPr>
              <a:spcBef>
                <a:spcPct val="50000"/>
              </a:spcBef>
            </a:pPr>
            <a:r>
              <a:rPr lang="de-AT" sz="1600">
                <a:solidFill>
                  <a:schemeClr val="accent2"/>
                </a:solidFill>
              </a:rPr>
              <a:t>Bit 4 – S: Sign Bit</a:t>
            </a:r>
          </a:p>
          <a:p>
            <a:pPr>
              <a:spcBef>
                <a:spcPct val="50000"/>
              </a:spcBef>
            </a:pPr>
            <a:r>
              <a:rPr lang="de-AT" sz="1600">
                <a:solidFill>
                  <a:schemeClr val="accent2"/>
                </a:solidFill>
              </a:rPr>
              <a:t>Bit 3 – V: Two’s Complement Overflow Flag</a:t>
            </a:r>
          </a:p>
          <a:p>
            <a:pPr>
              <a:spcBef>
                <a:spcPct val="50000"/>
              </a:spcBef>
            </a:pPr>
            <a:r>
              <a:rPr lang="de-AT" sz="1600">
                <a:solidFill>
                  <a:schemeClr val="accent2"/>
                </a:solidFill>
              </a:rPr>
              <a:t>Bit 2 – N: Negative Flag</a:t>
            </a:r>
          </a:p>
          <a:p>
            <a:pPr>
              <a:spcBef>
                <a:spcPct val="50000"/>
              </a:spcBef>
            </a:pPr>
            <a:r>
              <a:rPr lang="de-AT" sz="1600" b="1">
                <a:solidFill>
                  <a:schemeClr val="accent2"/>
                </a:solidFill>
              </a:rPr>
              <a:t>Bit 1 – Z: Zero Flag</a:t>
            </a:r>
          </a:p>
          <a:p>
            <a:pPr>
              <a:spcBef>
                <a:spcPct val="50000"/>
              </a:spcBef>
            </a:pPr>
            <a:r>
              <a:rPr lang="de-AT" sz="1600" b="1">
                <a:solidFill>
                  <a:schemeClr val="accent2"/>
                </a:solidFill>
              </a:rPr>
              <a:t>Bit 0 – C: Carry Flag</a:t>
            </a:r>
            <a:endParaRPr lang="de-AT" sz="1600">
              <a:solidFill>
                <a:schemeClr val="accent2"/>
              </a:solidFill>
            </a:endParaRPr>
          </a:p>
          <a:p>
            <a:pPr>
              <a:spcBef>
                <a:spcPct val="50000"/>
              </a:spcBef>
            </a:pPr>
            <a:endParaRPr lang="de-AT" sz="1600">
              <a:solidFill>
                <a:schemeClr val="accent2"/>
              </a:solidFill>
            </a:endParaRPr>
          </a:p>
        </p:txBody>
      </p:sp>
    </p:spTree>
    <p:extLst>
      <p:ext uri="{BB962C8B-B14F-4D97-AF65-F5344CB8AC3E}">
        <p14:creationId xmlns:p14="http://schemas.microsoft.com/office/powerpoint/2010/main" val="7839616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2533" name="Text Box 5"/>
          <p:cNvSpPr txBox="1">
            <a:spLocks noChangeArrowheads="1"/>
          </p:cNvSpPr>
          <p:nvPr/>
        </p:nvSpPr>
        <p:spPr bwMode="auto">
          <a:xfrm>
            <a:off x="431800" y="908050"/>
            <a:ext cx="11328400" cy="125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Important I/O Registers:</a:t>
            </a:r>
          </a:p>
          <a:p>
            <a:r>
              <a:rPr lang="en-US" sz="2000" b="1"/>
              <a:t>Stack Pointer (SPH and SPL)</a:t>
            </a:r>
            <a:endParaRPr lang="en-US" sz="2000" b="1">
              <a:solidFill>
                <a:schemeClr val="accent2"/>
              </a:solidFill>
            </a:endParaRPr>
          </a:p>
          <a:p>
            <a:endParaRPr lang="en-US" b="1">
              <a:solidFill>
                <a:schemeClr val="accent2"/>
              </a:solidFill>
            </a:endParaRPr>
          </a:p>
          <a:p>
            <a:endParaRPr lang="en-US" b="1">
              <a:solidFill>
                <a:schemeClr val="accent2"/>
              </a:solidFill>
            </a:endParaRPr>
          </a:p>
        </p:txBody>
      </p:sp>
      <p:pic>
        <p:nvPicPr>
          <p:cNvPr id="2253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151" y="2133600"/>
            <a:ext cx="10035116"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7" name="Text Box 9"/>
          <p:cNvSpPr txBox="1">
            <a:spLocks noChangeArrowheads="1"/>
          </p:cNvSpPr>
          <p:nvPr/>
        </p:nvSpPr>
        <p:spPr bwMode="auto">
          <a:xfrm>
            <a:off x="2159000" y="4292601"/>
            <a:ext cx="8832851" cy="243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AT" b="1">
                <a:solidFill>
                  <a:schemeClr val="accent2"/>
                </a:solidFill>
              </a:rPr>
              <a:t>●</a:t>
            </a:r>
            <a:r>
              <a:rPr lang="de-AT"/>
              <a:t> </a:t>
            </a:r>
            <a:r>
              <a:rPr lang="de-AT" b="1">
                <a:solidFill>
                  <a:schemeClr val="accent2"/>
                </a:solidFill>
              </a:rPr>
              <a:t>Stack is a LIFO buffer located in SRAM </a:t>
            </a:r>
          </a:p>
          <a:p>
            <a:pPr>
              <a:spcBef>
                <a:spcPct val="50000"/>
              </a:spcBef>
            </a:pPr>
            <a:r>
              <a:rPr lang="de-AT" b="1">
                <a:solidFill>
                  <a:schemeClr val="accent2"/>
                </a:solidFill>
              </a:rPr>
              <a:t>●</a:t>
            </a:r>
            <a:r>
              <a:rPr lang="de-AT"/>
              <a:t> </a:t>
            </a:r>
            <a:r>
              <a:rPr lang="de-AT" b="1">
                <a:solidFill>
                  <a:schemeClr val="accent2"/>
                </a:solidFill>
              </a:rPr>
              <a:t>Stack Pointer addresses the current location</a:t>
            </a:r>
          </a:p>
          <a:p>
            <a:pPr>
              <a:spcBef>
                <a:spcPct val="50000"/>
              </a:spcBef>
            </a:pPr>
            <a:r>
              <a:rPr lang="de-AT" b="1">
                <a:solidFill>
                  <a:schemeClr val="accent2"/>
                </a:solidFill>
              </a:rPr>
              <a:t>●</a:t>
            </a:r>
            <a:r>
              <a:rPr lang="de-AT"/>
              <a:t> </a:t>
            </a:r>
            <a:r>
              <a:rPr lang="de-AT" b="1">
                <a:solidFill>
                  <a:schemeClr val="accent2"/>
                </a:solidFill>
              </a:rPr>
              <a:t>Push and pop instructions write / read from Stack</a:t>
            </a:r>
          </a:p>
          <a:p>
            <a:pPr>
              <a:spcBef>
                <a:spcPct val="50000"/>
              </a:spcBef>
            </a:pPr>
            <a:r>
              <a:rPr lang="de-AT" b="1">
                <a:solidFill>
                  <a:schemeClr val="accent2"/>
                </a:solidFill>
              </a:rPr>
              <a:t>●</a:t>
            </a:r>
            <a:r>
              <a:rPr lang="de-AT"/>
              <a:t> </a:t>
            </a:r>
            <a:r>
              <a:rPr lang="de-AT" b="1">
                <a:solidFill>
                  <a:schemeClr val="accent2"/>
                </a:solidFill>
              </a:rPr>
              <a:t>Enter or return from subroutines / interrupt routines: </a:t>
            </a:r>
          </a:p>
          <a:p>
            <a:pPr>
              <a:spcBef>
                <a:spcPct val="50000"/>
              </a:spcBef>
            </a:pPr>
            <a:r>
              <a:rPr lang="de-AT" b="1">
                <a:solidFill>
                  <a:schemeClr val="accent2"/>
                </a:solidFill>
              </a:rPr>
              <a:t>	Address and Parameters transferred via Stack</a:t>
            </a:r>
            <a:endParaRPr lang="de-AT">
              <a:solidFill>
                <a:schemeClr val="accent2"/>
              </a:solidFill>
            </a:endParaRPr>
          </a:p>
          <a:p>
            <a:pPr>
              <a:spcBef>
                <a:spcPct val="50000"/>
              </a:spcBef>
            </a:pPr>
            <a:endParaRPr lang="de-AT">
              <a:solidFill>
                <a:schemeClr val="accent2"/>
              </a:solidFill>
            </a:endParaRPr>
          </a:p>
        </p:txBody>
      </p:sp>
    </p:spTree>
    <p:extLst>
      <p:ext uri="{BB962C8B-B14F-4D97-AF65-F5344CB8AC3E}">
        <p14:creationId xmlns:p14="http://schemas.microsoft.com/office/powerpoint/2010/main" val="13583041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8373" name="Rectangle 5"/>
          <p:cNvSpPr>
            <a:spLocks noChangeArrowheads="1"/>
          </p:cNvSpPr>
          <p:nvPr/>
        </p:nvSpPr>
        <p:spPr bwMode="auto">
          <a:xfrm>
            <a:off x="719667" y="3141663"/>
            <a:ext cx="28246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t>Clock Options</a:t>
            </a:r>
            <a:endParaRPr lang="de-AT" sz="3600" b="1"/>
          </a:p>
        </p:txBody>
      </p:sp>
    </p:spTree>
    <p:extLst>
      <p:ext uri="{BB962C8B-B14F-4D97-AF65-F5344CB8AC3E}">
        <p14:creationId xmlns:p14="http://schemas.microsoft.com/office/powerpoint/2010/main" val="4913447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3557" name="Text Box 5"/>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System Clock Options:</a:t>
            </a:r>
          </a:p>
          <a:p>
            <a:endParaRPr lang="en-US" b="1">
              <a:solidFill>
                <a:schemeClr val="accent2"/>
              </a:solidFill>
            </a:endParaRPr>
          </a:p>
          <a:p>
            <a:endParaRPr lang="en-US" b="1">
              <a:solidFill>
                <a:schemeClr val="accent2"/>
              </a:solidFill>
            </a:endParaRPr>
          </a:p>
        </p:txBody>
      </p:sp>
      <p:pic>
        <p:nvPicPr>
          <p:cNvPr id="2356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8585" y="1484313"/>
            <a:ext cx="8724900" cy="505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4905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4581" name="Text Box 5"/>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System Clock Options:</a:t>
            </a:r>
          </a:p>
          <a:p>
            <a:endParaRPr lang="en-US" b="1">
              <a:solidFill>
                <a:schemeClr val="accent2"/>
              </a:solidFill>
            </a:endParaRPr>
          </a:p>
          <a:p>
            <a:endParaRPr lang="en-US" b="1">
              <a:solidFill>
                <a:schemeClr val="accent2"/>
              </a:solidFill>
            </a:endParaRPr>
          </a:p>
        </p:txBody>
      </p:sp>
      <p:pic>
        <p:nvPicPr>
          <p:cNvPr id="2458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4351" y="2263776"/>
            <a:ext cx="4993216" cy="289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83" name="Rectangle 7"/>
          <p:cNvSpPr>
            <a:spLocks noChangeArrowheads="1"/>
          </p:cNvSpPr>
          <p:nvPr/>
        </p:nvSpPr>
        <p:spPr bwMode="auto">
          <a:xfrm>
            <a:off x="719667" y="1700213"/>
            <a:ext cx="10464800" cy="476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cs typeface="Arial" charset="0"/>
              </a:rPr>
              <a:t>● Clock Muliplexer selects the clock </a:t>
            </a:r>
          </a:p>
          <a:p>
            <a:r>
              <a:rPr lang="de-AT" b="1">
                <a:solidFill>
                  <a:schemeClr val="accent2"/>
                </a:solidFill>
                <a:cs typeface="Arial" charset="0"/>
              </a:rPr>
              <a:t>    source according to FUSE settings</a:t>
            </a:r>
          </a:p>
          <a:p>
            <a:endParaRPr lang="de-AT" b="1">
              <a:solidFill>
                <a:schemeClr val="accent2"/>
              </a:solidFill>
              <a:cs typeface="Arial" charset="0"/>
            </a:endParaRPr>
          </a:p>
          <a:p>
            <a:r>
              <a:rPr lang="de-AT" b="1">
                <a:solidFill>
                  <a:schemeClr val="accent2"/>
                </a:solidFill>
              </a:rPr>
              <a:t>● Clock Control Unit distributes clocks</a:t>
            </a:r>
          </a:p>
          <a:p>
            <a:r>
              <a:rPr lang="de-AT" b="1">
                <a:solidFill>
                  <a:schemeClr val="accent2"/>
                </a:solidFill>
              </a:rPr>
              <a:t>   clocks can be halted to reduce power</a:t>
            </a:r>
          </a:p>
          <a:p>
            <a:r>
              <a:rPr lang="de-AT" b="1">
                <a:solidFill>
                  <a:schemeClr val="accent2"/>
                </a:solidFill>
              </a:rPr>
              <a:t>   consumption</a:t>
            </a:r>
          </a:p>
          <a:p>
            <a:endParaRPr lang="de-AT" b="1">
              <a:solidFill>
                <a:schemeClr val="accent2"/>
              </a:solidFill>
            </a:endParaRPr>
          </a:p>
          <a:p>
            <a:r>
              <a:rPr lang="de-AT" b="1">
                <a:solidFill>
                  <a:schemeClr val="accent2"/>
                </a:solidFill>
              </a:rPr>
              <a:t>●</a:t>
            </a:r>
            <a:r>
              <a:rPr lang="de-AT"/>
              <a:t> </a:t>
            </a:r>
            <a:r>
              <a:rPr lang="de-AT" b="1">
                <a:solidFill>
                  <a:schemeClr val="accent2"/>
                </a:solidFill>
              </a:rPr>
              <a:t>CPU Clock: CPU, ALU, GPRs</a:t>
            </a:r>
          </a:p>
          <a:p>
            <a:endParaRPr lang="de-AT" b="1">
              <a:solidFill>
                <a:schemeClr val="accent2"/>
              </a:solidFill>
            </a:endParaRPr>
          </a:p>
          <a:p>
            <a:r>
              <a:rPr lang="de-AT" b="1">
                <a:solidFill>
                  <a:schemeClr val="accent2"/>
                </a:solidFill>
              </a:rPr>
              <a:t>●</a:t>
            </a:r>
            <a:r>
              <a:rPr lang="de-AT"/>
              <a:t> </a:t>
            </a:r>
            <a:r>
              <a:rPr lang="de-AT" b="1">
                <a:solidFill>
                  <a:schemeClr val="accent2"/>
                </a:solidFill>
              </a:rPr>
              <a:t>I/O Clock: Ports, Timers, SPI, UART</a:t>
            </a:r>
          </a:p>
          <a:p>
            <a:endParaRPr lang="de-AT" b="1">
              <a:solidFill>
                <a:schemeClr val="accent2"/>
              </a:solidFill>
            </a:endParaRPr>
          </a:p>
          <a:p>
            <a:r>
              <a:rPr lang="de-AT" b="1">
                <a:solidFill>
                  <a:schemeClr val="accent2"/>
                </a:solidFill>
              </a:rPr>
              <a:t>●</a:t>
            </a:r>
            <a:r>
              <a:rPr lang="de-AT"/>
              <a:t> </a:t>
            </a:r>
            <a:r>
              <a:rPr lang="de-AT" b="1">
                <a:solidFill>
                  <a:schemeClr val="accent2"/>
                </a:solidFill>
              </a:rPr>
              <a:t>ADC Clock: seperate cock for ADC </a:t>
            </a:r>
          </a:p>
          <a:p>
            <a:r>
              <a:rPr lang="de-AT" b="1">
                <a:solidFill>
                  <a:schemeClr val="accent2"/>
                </a:solidFill>
              </a:rPr>
              <a:t>    noise reduction in sleep mode</a:t>
            </a:r>
          </a:p>
          <a:p>
            <a:endParaRPr lang="de-AT" b="1">
              <a:solidFill>
                <a:schemeClr val="accent2"/>
              </a:solidFill>
            </a:endParaRPr>
          </a:p>
          <a:p>
            <a:r>
              <a:rPr lang="de-AT" b="1">
                <a:solidFill>
                  <a:schemeClr val="accent2"/>
                </a:solidFill>
              </a:rPr>
              <a:t>●</a:t>
            </a:r>
            <a:r>
              <a:rPr lang="de-AT"/>
              <a:t> </a:t>
            </a:r>
            <a:r>
              <a:rPr lang="de-AT" b="1">
                <a:solidFill>
                  <a:schemeClr val="accent2"/>
                </a:solidFill>
              </a:rPr>
              <a:t>Asynchronous Timer Clock: </a:t>
            </a:r>
          </a:p>
          <a:p>
            <a:r>
              <a:rPr lang="de-AT" b="1">
                <a:solidFill>
                  <a:schemeClr val="accent2"/>
                </a:solidFill>
              </a:rPr>
              <a:t>   external 32kHz Crystal for realtime clock, </a:t>
            </a:r>
          </a:p>
          <a:p>
            <a:r>
              <a:rPr lang="de-AT" b="1">
                <a:solidFill>
                  <a:schemeClr val="accent2"/>
                </a:solidFill>
              </a:rPr>
              <a:t>   keeps timer module running during sleep mode</a:t>
            </a:r>
          </a:p>
        </p:txBody>
      </p:sp>
    </p:spTree>
    <p:extLst>
      <p:ext uri="{BB962C8B-B14F-4D97-AF65-F5344CB8AC3E}">
        <p14:creationId xmlns:p14="http://schemas.microsoft.com/office/powerpoint/2010/main" val="115127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5605" name="Text Box 5"/>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System Clock Options  - FUSE bits:</a:t>
            </a:r>
          </a:p>
          <a:p>
            <a:endParaRPr lang="en-US" b="1">
              <a:solidFill>
                <a:schemeClr val="accent2"/>
              </a:solidFill>
            </a:endParaRPr>
          </a:p>
          <a:p>
            <a:endParaRPr lang="en-US" b="1">
              <a:solidFill>
                <a:schemeClr val="accent2"/>
              </a:solidFill>
            </a:endParaRPr>
          </a:p>
        </p:txBody>
      </p:sp>
      <p:sp>
        <p:nvSpPr>
          <p:cNvPr id="25607" name="Rectangle 7"/>
          <p:cNvSpPr>
            <a:spLocks noChangeArrowheads="1"/>
          </p:cNvSpPr>
          <p:nvPr/>
        </p:nvSpPr>
        <p:spPr bwMode="auto">
          <a:xfrm>
            <a:off x="527051" y="4292600"/>
            <a:ext cx="111379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cs typeface="Arial" charset="0"/>
              </a:rPr>
              <a:t>● The four CKSEL Bits of the FUSE – Byte select the main Clock Source</a:t>
            </a:r>
          </a:p>
          <a:p>
            <a:endParaRPr lang="de-AT" b="1">
              <a:solidFill>
                <a:schemeClr val="accent2"/>
              </a:solidFill>
            </a:endParaRPr>
          </a:p>
          <a:p>
            <a:r>
              <a:rPr lang="de-AT" b="1">
                <a:solidFill>
                  <a:schemeClr val="accent2"/>
                </a:solidFill>
              </a:rPr>
              <a:t>● The startup time to stabilize power supply and oscillator can be changed </a:t>
            </a:r>
            <a:br>
              <a:rPr lang="de-AT" b="1">
                <a:solidFill>
                  <a:schemeClr val="accent2"/>
                </a:solidFill>
              </a:rPr>
            </a:br>
            <a:r>
              <a:rPr lang="de-AT" b="1">
                <a:solidFill>
                  <a:schemeClr val="accent2"/>
                </a:solidFill>
              </a:rPr>
              <a:t>    with the SUT fuses</a:t>
            </a:r>
          </a:p>
          <a:p>
            <a:endParaRPr lang="de-AT" b="1">
              <a:solidFill>
                <a:schemeClr val="accent2"/>
              </a:solidFill>
            </a:endParaRPr>
          </a:p>
          <a:p>
            <a:r>
              <a:rPr lang="de-AT" b="1">
                <a:solidFill>
                  <a:schemeClr val="accent2"/>
                </a:solidFill>
              </a:rPr>
              <a:t>● The device is shipped with CKSEL = 0001  ( 1 MHZ internal RC oscillator )</a:t>
            </a:r>
          </a:p>
          <a:p>
            <a:r>
              <a:rPr lang="de-AT" b="1">
                <a:solidFill>
                  <a:schemeClr val="accent2"/>
                </a:solidFill>
              </a:rPr>
              <a:t>    and SUT = 10 ( slowly rising power, 65ms )</a:t>
            </a:r>
          </a:p>
        </p:txBody>
      </p:sp>
      <p:pic>
        <p:nvPicPr>
          <p:cNvPr id="25608" name="Picture 8"/>
          <p:cNvPicPr>
            <a:picLocks noChangeAspect="1" noChangeArrowheads="1"/>
          </p:cNvPicPr>
          <p:nvPr/>
        </p:nvPicPr>
        <p:blipFill>
          <a:blip r:embed="rId2">
            <a:extLst>
              <a:ext uri="{28A0092B-C50C-407E-A947-70E740481C1C}">
                <a14:useLocalDpi xmlns:a14="http://schemas.microsoft.com/office/drawing/2010/main" val="0"/>
              </a:ext>
            </a:extLst>
          </a:blip>
          <a:srcRect t="2065"/>
          <a:stretch>
            <a:fillRect/>
          </a:stretch>
        </p:blipFill>
        <p:spPr bwMode="auto">
          <a:xfrm>
            <a:off x="958851" y="1752600"/>
            <a:ext cx="10513483" cy="210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2387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2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6629" name="Text Box 5"/>
          <p:cNvSpPr txBox="1">
            <a:spLocks noChangeArrowheads="1"/>
          </p:cNvSpPr>
          <p:nvPr/>
        </p:nvSpPr>
        <p:spPr bwMode="auto">
          <a:xfrm>
            <a:off x="431800" y="908050"/>
            <a:ext cx="11328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System Clock Options  - using an external crystal:</a:t>
            </a:r>
          </a:p>
          <a:p>
            <a:endParaRPr lang="en-US" b="1">
              <a:solidFill>
                <a:schemeClr val="accent2"/>
              </a:solidFill>
            </a:endParaRPr>
          </a:p>
          <a:p>
            <a:endParaRPr lang="en-US" b="1">
              <a:solidFill>
                <a:schemeClr val="accent2"/>
              </a:solidFill>
            </a:endParaRPr>
          </a:p>
        </p:txBody>
      </p:sp>
      <p:sp>
        <p:nvSpPr>
          <p:cNvPr id="26630" name="Rectangle 6"/>
          <p:cNvSpPr>
            <a:spLocks noChangeArrowheads="1"/>
          </p:cNvSpPr>
          <p:nvPr/>
        </p:nvSpPr>
        <p:spPr bwMode="auto">
          <a:xfrm>
            <a:off x="527051" y="4292601"/>
            <a:ext cx="111379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a:t>
            </a:r>
            <a:r>
              <a:rPr lang="de-AT"/>
              <a:t> </a:t>
            </a:r>
            <a:r>
              <a:rPr lang="de-AT" b="1">
                <a:solidFill>
                  <a:schemeClr val="accent2"/>
                </a:solidFill>
                <a:cs typeface="Arial" charset="0"/>
              </a:rPr>
              <a:t>CKOPT influences the output swing of the inverting oscillator amplifier</a:t>
            </a:r>
          </a:p>
          <a:p>
            <a:r>
              <a:rPr lang="de-AT" b="1">
                <a:solidFill>
                  <a:schemeClr val="accent2"/>
                </a:solidFill>
                <a:cs typeface="Arial" charset="0"/>
              </a:rPr>
              <a:t>    (1 = full rail to rail swing, 0 = power save mode)</a:t>
            </a:r>
          </a:p>
          <a:p>
            <a:endParaRPr lang="de-AT" b="1">
              <a:solidFill>
                <a:schemeClr val="accent2"/>
              </a:solidFill>
              <a:cs typeface="Arial" charset="0"/>
            </a:endParaRPr>
          </a:p>
          <a:p>
            <a:r>
              <a:rPr lang="de-AT" b="1">
                <a:solidFill>
                  <a:schemeClr val="accent2"/>
                </a:solidFill>
              </a:rPr>
              <a:t>●</a:t>
            </a:r>
            <a:r>
              <a:rPr lang="de-AT"/>
              <a:t> </a:t>
            </a:r>
            <a:r>
              <a:rPr lang="de-AT" b="1">
                <a:solidFill>
                  <a:schemeClr val="accent2"/>
                </a:solidFill>
                <a:cs typeface="Arial" charset="0"/>
              </a:rPr>
              <a:t>For crystals from 3 – 8 MHz set CKOPT = 1 and CKSEL3..1 = 111</a:t>
            </a:r>
          </a:p>
        </p:txBody>
      </p:sp>
      <p:pic>
        <p:nvPicPr>
          <p:cNvPr id="266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7" y="1865313"/>
            <a:ext cx="3071284" cy="166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3" name="Picture 9"/>
          <p:cNvPicPr>
            <a:picLocks noChangeAspect="1" noChangeArrowheads="1"/>
          </p:cNvPicPr>
          <p:nvPr/>
        </p:nvPicPr>
        <p:blipFill>
          <a:blip r:embed="rId3">
            <a:extLst>
              <a:ext uri="{28A0092B-C50C-407E-A947-70E740481C1C}">
                <a14:useLocalDpi xmlns:a14="http://schemas.microsoft.com/office/drawing/2010/main" val="0"/>
              </a:ext>
            </a:extLst>
          </a:blip>
          <a:srcRect t="4294"/>
          <a:stretch>
            <a:fillRect/>
          </a:stretch>
        </p:blipFill>
        <p:spPr bwMode="auto">
          <a:xfrm>
            <a:off x="3312585" y="1895476"/>
            <a:ext cx="8470900" cy="160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6576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7653" name="Text Box 5"/>
          <p:cNvSpPr txBox="1">
            <a:spLocks noChangeArrowheads="1"/>
          </p:cNvSpPr>
          <p:nvPr/>
        </p:nvSpPr>
        <p:spPr bwMode="auto">
          <a:xfrm>
            <a:off x="431800" y="908051"/>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System Clock Options  - using the internal RC oscillator</a:t>
            </a:r>
            <a:endParaRPr lang="en-US" b="1">
              <a:solidFill>
                <a:schemeClr val="accent2"/>
              </a:solidFill>
            </a:endParaRPr>
          </a:p>
          <a:p>
            <a:endParaRPr lang="en-US" b="1">
              <a:solidFill>
                <a:schemeClr val="accent2"/>
              </a:solidFill>
            </a:endParaRPr>
          </a:p>
        </p:txBody>
      </p:sp>
      <p:sp>
        <p:nvSpPr>
          <p:cNvPr id="27654" name="Rectangle 6"/>
          <p:cNvSpPr>
            <a:spLocks noChangeArrowheads="1"/>
          </p:cNvSpPr>
          <p:nvPr/>
        </p:nvSpPr>
        <p:spPr bwMode="auto">
          <a:xfrm>
            <a:off x="1007534" y="4078289"/>
            <a:ext cx="111379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r>
              <a:rPr lang="de-AT" b="1">
                <a:solidFill>
                  <a:schemeClr val="accent2"/>
                </a:solidFill>
              </a:rPr>
              <a:t>●</a:t>
            </a:r>
            <a:r>
              <a:rPr lang="de-AT"/>
              <a:t>  </a:t>
            </a:r>
            <a:r>
              <a:rPr lang="de-AT" b="1">
                <a:solidFill>
                  <a:schemeClr val="accent2"/>
                </a:solidFill>
                <a:cs typeface="Arial" charset="0"/>
              </a:rPr>
              <a:t>Fixed 1, 2, 4 or 8 MHz clock</a:t>
            </a:r>
          </a:p>
          <a:p>
            <a:pPr lvl="1"/>
            <a:endParaRPr lang="de-AT" b="1">
              <a:solidFill>
                <a:schemeClr val="accent2"/>
              </a:solidFill>
            </a:endParaRPr>
          </a:p>
          <a:p>
            <a:pPr lvl="1"/>
            <a:r>
              <a:rPr lang="de-AT" b="1">
                <a:solidFill>
                  <a:schemeClr val="accent2"/>
                </a:solidFill>
              </a:rPr>
              <a:t>●  </a:t>
            </a:r>
            <a:r>
              <a:rPr lang="de-AT" b="1">
                <a:solidFill>
                  <a:schemeClr val="accent2"/>
                </a:solidFill>
                <a:cs typeface="Arial" charset="0"/>
              </a:rPr>
              <a:t>works without external components</a:t>
            </a:r>
          </a:p>
          <a:p>
            <a:pPr lvl="1"/>
            <a:endParaRPr lang="de-AT" b="1">
              <a:solidFill>
                <a:schemeClr val="accent2"/>
              </a:solidFill>
            </a:endParaRPr>
          </a:p>
          <a:p>
            <a:pPr lvl="1"/>
            <a:r>
              <a:rPr lang="de-AT" b="1">
                <a:solidFill>
                  <a:schemeClr val="accent2"/>
                </a:solidFill>
              </a:rPr>
              <a:t>●  </a:t>
            </a:r>
            <a:r>
              <a:rPr lang="de-AT" b="1">
                <a:solidFill>
                  <a:schemeClr val="accent2"/>
                </a:solidFill>
                <a:cs typeface="Arial" charset="0"/>
              </a:rPr>
              <a:t>changes with temperature and operating voltage</a:t>
            </a:r>
          </a:p>
          <a:p>
            <a:endParaRPr lang="de-AT" b="1">
              <a:solidFill>
                <a:schemeClr val="accent2"/>
              </a:solidFill>
              <a:cs typeface="Arial" charset="0"/>
            </a:endParaRPr>
          </a:p>
          <a:p>
            <a:r>
              <a:rPr lang="de-AT" b="1">
                <a:solidFill>
                  <a:schemeClr val="accent2"/>
                </a:solidFill>
                <a:cs typeface="Arial" charset="0"/>
              </a:rPr>
              <a:t>detailed information on other clock options, startup times, calibration</a:t>
            </a:r>
          </a:p>
          <a:p>
            <a:r>
              <a:rPr lang="de-AT" b="1">
                <a:solidFill>
                  <a:schemeClr val="accent2"/>
                </a:solidFill>
                <a:cs typeface="Arial" charset="0"/>
              </a:rPr>
              <a:t>is found in the ATmega8 data sheet, pp. 23</a:t>
            </a:r>
          </a:p>
        </p:txBody>
      </p:sp>
      <p:pic>
        <p:nvPicPr>
          <p:cNvPr id="27657" name="Picture 9"/>
          <p:cNvPicPr>
            <a:picLocks noChangeAspect="1" noChangeArrowheads="1"/>
          </p:cNvPicPr>
          <p:nvPr/>
        </p:nvPicPr>
        <p:blipFill>
          <a:blip r:embed="rId2">
            <a:extLst>
              <a:ext uri="{28A0092B-C50C-407E-A947-70E740481C1C}">
                <a14:useLocalDpi xmlns:a14="http://schemas.microsoft.com/office/drawing/2010/main" val="0"/>
              </a:ext>
            </a:extLst>
          </a:blip>
          <a:srcRect t="2438"/>
          <a:stretch>
            <a:fillRect/>
          </a:stretch>
        </p:blipFill>
        <p:spPr bwMode="auto">
          <a:xfrm>
            <a:off x="912285" y="1846263"/>
            <a:ext cx="10367433"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58688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6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6869" name="Text Box 5"/>
          <p:cNvSpPr txBox="1">
            <a:spLocks noChangeArrowheads="1"/>
          </p:cNvSpPr>
          <p:nvPr/>
        </p:nvSpPr>
        <p:spPr bwMode="auto">
          <a:xfrm>
            <a:off x="624417" y="2420939"/>
            <a:ext cx="11328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4000" b="1"/>
          </a:p>
          <a:p>
            <a:r>
              <a:rPr lang="en-US" sz="4000" b="1"/>
              <a:t>I/O Ports</a:t>
            </a:r>
            <a:endParaRPr lang="en-US" sz="4000" b="1">
              <a:solidFill>
                <a:schemeClr val="accent2"/>
              </a:solidFill>
            </a:endParaRPr>
          </a:p>
        </p:txBody>
      </p:sp>
    </p:spTree>
    <p:extLst>
      <p:ext uri="{BB962C8B-B14F-4D97-AF65-F5344CB8AC3E}">
        <p14:creationId xmlns:p14="http://schemas.microsoft.com/office/powerpoint/2010/main" val="15119665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48133"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I/O Ports</a:t>
            </a:r>
            <a:endParaRPr lang="en-US" b="1">
              <a:solidFill>
                <a:schemeClr val="accent2"/>
              </a:solidFill>
            </a:endParaRPr>
          </a:p>
        </p:txBody>
      </p:sp>
      <p:sp>
        <p:nvSpPr>
          <p:cNvPr id="48134" name="Rectangle 6"/>
          <p:cNvSpPr>
            <a:spLocks noChangeArrowheads="1"/>
          </p:cNvSpPr>
          <p:nvPr/>
        </p:nvSpPr>
        <p:spPr bwMode="auto">
          <a:xfrm>
            <a:off x="1102785" y="4508501"/>
            <a:ext cx="102743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cs typeface="Arial" charset="0"/>
              </a:rPr>
              <a:t>● General Purpose IO : Data Direction Input or Output</a:t>
            </a:r>
          </a:p>
          <a:p>
            <a:r>
              <a:rPr lang="de-AT" b="1">
                <a:solidFill>
                  <a:schemeClr val="accent2"/>
                </a:solidFill>
              </a:rPr>
              <a:t>● Internal Pullup can be used for Input Pins</a:t>
            </a:r>
          </a:p>
          <a:p>
            <a:r>
              <a:rPr lang="de-AT" b="1">
                <a:solidFill>
                  <a:schemeClr val="accent2"/>
                </a:solidFill>
              </a:rPr>
              <a:t>● Output driver can source 20mA current</a:t>
            </a:r>
          </a:p>
          <a:p>
            <a:r>
              <a:rPr lang="de-AT" b="1">
                <a:solidFill>
                  <a:schemeClr val="accent2"/>
                </a:solidFill>
              </a:rPr>
              <a:t>● protection diodes to GND and VCC</a:t>
            </a:r>
          </a:p>
        </p:txBody>
      </p:sp>
      <p:pic>
        <p:nvPicPr>
          <p:cNvPr id="4813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101" y="1268413"/>
            <a:ext cx="76327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4107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Text Box 6"/>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sp>
        <p:nvSpPr>
          <p:cNvPr id="3080" name="Text Box 8"/>
          <p:cNvSpPr txBox="1">
            <a:spLocks noChangeArrowheads="1"/>
          </p:cNvSpPr>
          <p:nvPr/>
        </p:nvSpPr>
        <p:spPr bwMode="auto">
          <a:xfrm>
            <a:off x="1200151" y="1341438"/>
            <a:ext cx="9791700" cy="529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sz="2000" b="1"/>
              <a:t>ATmega8 - RISC Architecture</a:t>
            </a:r>
          </a:p>
          <a:p>
            <a:endParaRPr lang="de-AT" sz="2000" b="1"/>
          </a:p>
          <a:p>
            <a:r>
              <a:rPr lang="de-AT">
                <a:solidFill>
                  <a:schemeClr val="accent2"/>
                </a:solidFill>
              </a:rPr>
              <a:t> </a:t>
            </a:r>
            <a:r>
              <a:rPr lang="de-AT" b="1">
                <a:solidFill>
                  <a:schemeClr val="accent2"/>
                </a:solidFill>
              </a:rPr>
              <a:t>● 130 Instructions – Most Single-clock Cycle Execution</a:t>
            </a:r>
          </a:p>
          <a:p>
            <a:r>
              <a:rPr lang="de-AT">
                <a:solidFill>
                  <a:schemeClr val="accent2"/>
                </a:solidFill>
              </a:rPr>
              <a:t> </a:t>
            </a:r>
            <a:r>
              <a:rPr lang="de-AT" b="1">
                <a:solidFill>
                  <a:schemeClr val="accent2"/>
                </a:solidFill>
              </a:rPr>
              <a:t>● 32 x 8 General Purpose Working Registers</a:t>
            </a:r>
          </a:p>
          <a:p>
            <a:r>
              <a:rPr lang="de-AT"/>
              <a:t> </a:t>
            </a:r>
            <a:r>
              <a:rPr lang="de-AT" b="1">
                <a:solidFill>
                  <a:schemeClr val="accent2"/>
                </a:solidFill>
              </a:rPr>
              <a:t>● 64 x 8 Special Function Registers (I/O Registers)</a:t>
            </a:r>
          </a:p>
          <a:p>
            <a:r>
              <a:rPr lang="de-AT">
                <a:solidFill>
                  <a:schemeClr val="accent2"/>
                </a:solidFill>
              </a:rPr>
              <a:t> </a:t>
            </a:r>
            <a:r>
              <a:rPr lang="de-AT" b="1">
                <a:solidFill>
                  <a:schemeClr val="accent2"/>
                </a:solidFill>
              </a:rPr>
              <a:t>● Up to 16 MIPS Throughput at 16 MHz</a:t>
            </a:r>
          </a:p>
          <a:p>
            <a:r>
              <a:rPr lang="de-AT">
                <a:solidFill>
                  <a:schemeClr val="accent2"/>
                </a:solidFill>
              </a:rPr>
              <a:t> </a:t>
            </a:r>
            <a:r>
              <a:rPr lang="de-AT" b="1">
                <a:solidFill>
                  <a:schemeClr val="accent2"/>
                </a:solidFill>
              </a:rPr>
              <a:t>● On-chip 2-cycle Multiplier</a:t>
            </a:r>
          </a:p>
          <a:p>
            <a:endParaRPr lang="de-AT"/>
          </a:p>
          <a:p>
            <a:r>
              <a:rPr lang="de-AT" sz="2000" b="1"/>
              <a:t>Nonvolatile Program and Data Memories</a:t>
            </a:r>
          </a:p>
          <a:p>
            <a:endParaRPr lang="de-AT" sz="2000" b="1"/>
          </a:p>
          <a:p>
            <a:r>
              <a:rPr lang="de-AT">
                <a:solidFill>
                  <a:schemeClr val="accent2"/>
                </a:solidFill>
              </a:rPr>
              <a:t> </a:t>
            </a:r>
            <a:r>
              <a:rPr lang="de-AT" b="1">
                <a:solidFill>
                  <a:schemeClr val="accent2"/>
                </a:solidFill>
              </a:rPr>
              <a:t>● 8K Bytes of In-System Self-Programmable Flash </a:t>
            </a:r>
          </a:p>
          <a:p>
            <a:r>
              <a:rPr lang="de-AT" b="1">
                <a:solidFill>
                  <a:schemeClr val="accent2"/>
                </a:solidFill>
              </a:rPr>
              <a:t>    10,000 Write/Erase Cycles</a:t>
            </a:r>
          </a:p>
          <a:p>
            <a:r>
              <a:rPr lang="de-AT">
                <a:solidFill>
                  <a:schemeClr val="accent2"/>
                </a:solidFill>
              </a:rPr>
              <a:t> </a:t>
            </a:r>
            <a:r>
              <a:rPr lang="de-AT" b="1">
                <a:solidFill>
                  <a:schemeClr val="accent2"/>
                </a:solidFill>
              </a:rPr>
              <a:t>● Optional Boot Code Section with Independent Lock Bits</a:t>
            </a:r>
          </a:p>
          <a:p>
            <a:r>
              <a:rPr lang="de-AT">
                <a:solidFill>
                  <a:schemeClr val="accent2"/>
                </a:solidFill>
              </a:rPr>
              <a:t> </a:t>
            </a:r>
            <a:r>
              <a:rPr lang="de-AT" b="1">
                <a:solidFill>
                  <a:schemeClr val="accent2"/>
                </a:solidFill>
              </a:rPr>
              <a:t>● 512 Bytes EEPROM (100,000 Write/Erase Cycles)</a:t>
            </a:r>
          </a:p>
          <a:p>
            <a:r>
              <a:rPr lang="de-AT">
                <a:solidFill>
                  <a:schemeClr val="accent2"/>
                </a:solidFill>
              </a:rPr>
              <a:t> </a:t>
            </a:r>
            <a:r>
              <a:rPr lang="de-AT" b="1">
                <a:solidFill>
                  <a:schemeClr val="accent2"/>
                </a:solidFill>
              </a:rPr>
              <a:t>● 1K Byte Internal SRAM</a:t>
            </a:r>
          </a:p>
          <a:p>
            <a:r>
              <a:rPr lang="de-AT">
                <a:solidFill>
                  <a:schemeClr val="accent2"/>
                </a:solidFill>
              </a:rPr>
              <a:t> </a:t>
            </a:r>
            <a:r>
              <a:rPr lang="de-AT" b="1">
                <a:solidFill>
                  <a:schemeClr val="accent2"/>
                </a:solidFill>
              </a:rPr>
              <a:t>● Programming Lock for Software Security</a:t>
            </a:r>
          </a:p>
          <a:p>
            <a:endParaRPr lang="de-AT">
              <a:solidFill>
                <a:schemeClr val="accent2"/>
              </a:solidFill>
            </a:endParaRPr>
          </a:p>
          <a:p>
            <a:pPr>
              <a:spcBef>
                <a:spcPct val="50000"/>
              </a:spcBef>
            </a:pPr>
            <a:endParaRPr lang="de-AT"/>
          </a:p>
        </p:txBody>
      </p:sp>
    </p:spTree>
    <p:extLst>
      <p:ext uri="{BB962C8B-B14F-4D97-AF65-F5344CB8AC3E}">
        <p14:creationId xmlns:p14="http://schemas.microsoft.com/office/powerpoint/2010/main" val="4239309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89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7893"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I/O Ports</a:t>
            </a:r>
            <a:endParaRPr lang="en-US" b="1">
              <a:solidFill>
                <a:schemeClr val="accent2"/>
              </a:solidFill>
            </a:endParaRPr>
          </a:p>
        </p:txBody>
      </p:sp>
      <p:sp>
        <p:nvSpPr>
          <p:cNvPr id="37894" name="Rectangle 6"/>
          <p:cNvSpPr>
            <a:spLocks noChangeArrowheads="1"/>
          </p:cNvSpPr>
          <p:nvPr/>
        </p:nvSpPr>
        <p:spPr bwMode="auto">
          <a:xfrm>
            <a:off x="912284" y="1989138"/>
            <a:ext cx="10945283" cy="366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cs typeface="Arial" charset="0"/>
              </a:rPr>
              <a:t>● 3 I/O-Registers for each port:</a:t>
            </a:r>
          </a:p>
          <a:p>
            <a:endParaRPr lang="de-AT" b="1">
              <a:solidFill>
                <a:schemeClr val="accent2"/>
              </a:solidFill>
              <a:cs typeface="Arial" charset="0"/>
            </a:endParaRPr>
          </a:p>
          <a:p>
            <a:r>
              <a:rPr lang="de-AT" b="1">
                <a:solidFill>
                  <a:schemeClr val="accent2"/>
                </a:solidFill>
                <a:cs typeface="Arial" charset="0"/>
              </a:rPr>
              <a:t>   Data Register (r/w):</a:t>
            </a:r>
          </a:p>
          <a:p>
            <a:r>
              <a:rPr lang="de-AT" b="1">
                <a:solidFill>
                  <a:schemeClr val="accent2"/>
                </a:solidFill>
                <a:cs typeface="Arial" charset="0"/>
              </a:rPr>
              <a:t>     PORTB, PORTC, PORTD</a:t>
            </a:r>
          </a:p>
          <a:p>
            <a:endParaRPr lang="de-AT" b="1">
              <a:solidFill>
                <a:schemeClr val="accent2"/>
              </a:solidFill>
              <a:cs typeface="Arial" charset="0"/>
            </a:endParaRPr>
          </a:p>
          <a:p>
            <a:r>
              <a:rPr lang="de-AT" b="1">
                <a:solidFill>
                  <a:schemeClr val="accent2"/>
                </a:solidFill>
                <a:cs typeface="Arial" charset="0"/>
              </a:rPr>
              <a:t>   Data Direction Register (r/w):</a:t>
            </a:r>
          </a:p>
          <a:p>
            <a:r>
              <a:rPr lang="de-AT" b="1">
                <a:solidFill>
                  <a:schemeClr val="accent2"/>
                </a:solidFill>
                <a:cs typeface="Arial" charset="0"/>
              </a:rPr>
              <a:t>     DDRB, DDRC, DDRD</a:t>
            </a:r>
          </a:p>
          <a:p>
            <a:endParaRPr lang="de-AT" b="1">
              <a:solidFill>
                <a:schemeClr val="accent2"/>
              </a:solidFill>
              <a:cs typeface="Arial" charset="0"/>
            </a:endParaRPr>
          </a:p>
          <a:p>
            <a:r>
              <a:rPr lang="de-AT" b="1">
                <a:solidFill>
                  <a:schemeClr val="accent2"/>
                </a:solidFill>
                <a:cs typeface="Arial" charset="0"/>
              </a:rPr>
              <a:t>   Port Input Pin Register (r):</a:t>
            </a:r>
          </a:p>
          <a:p>
            <a:r>
              <a:rPr lang="de-AT" b="1">
                <a:solidFill>
                  <a:schemeClr val="accent2"/>
                </a:solidFill>
              </a:rPr>
              <a:t>     PINB, PINC, PIND</a:t>
            </a:r>
          </a:p>
          <a:p>
            <a:endParaRPr lang="de-AT" b="1">
              <a:solidFill>
                <a:schemeClr val="accent2"/>
              </a:solidFill>
            </a:endParaRPr>
          </a:p>
          <a:p>
            <a:r>
              <a:rPr lang="de-AT" b="1">
                <a:solidFill>
                  <a:schemeClr val="accent2"/>
                </a:solidFill>
              </a:rPr>
              <a:t>The Bits of these registers set the configuration for one Port Pin.</a:t>
            </a:r>
          </a:p>
          <a:p>
            <a:endParaRPr lang="de-AT" b="1">
              <a:solidFill>
                <a:schemeClr val="accent2"/>
              </a:solidFill>
            </a:endParaRPr>
          </a:p>
        </p:txBody>
      </p:sp>
      <p:pic>
        <p:nvPicPr>
          <p:cNvPr id="3789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1" y="1989138"/>
            <a:ext cx="5617633" cy="2271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89855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218" y="1365251"/>
            <a:ext cx="8714316" cy="506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5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45061" name="Text Box 5"/>
          <p:cNvSpPr txBox="1">
            <a:spLocks noChangeArrowheads="1"/>
          </p:cNvSpPr>
          <p:nvPr/>
        </p:nvSpPr>
        <p:spPr bwMode="auto">
          <a:xfrm>
            <a:off x="431800" y="908051"/>
            <a:ext cx="113284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I/O Ports</a:t>
            </a:r>
          </a:p>
          <a:p>
            <a:r>
              <a:rPr lang="en-US" sz="1600" b="1"/>
              <a:t>General Digital IO</a:t>
            </a:r>
            <a:r>
              <a:rPr lang="en-US" sz="2000" b="1"/>
              <a:t> </a:t>
            </a:r>
            <a:endParaRPr lang="en-US" b="1">
              <a:solidFill>
                <a:schemeClr val="accent2"/>
              </a:solidFill>
            </a:endParaRPr>
          </a:p>
        </p:txBody>
      </p:sp>
      <p:sp>
        <p:nvSpPr>
          <p:cNvPr id="45065" name="Rectangle 9"/>
          <p:cNvSpPr>
            <a:spLocks noChangeArrowheads="1"/>
          </p:cNvSpPr>
          <p:nvPr/>
        </p:nvSpPr>
        <p:spPr bwMode="auto">
          <a:xfrm>
            <a:off x="436033" y="2924176"/>
            <a:ext cx="225254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Logic of GPIO-Ports:</a:t>
            </a:r>
          </a:p>
          <a:p>
            <a:endParaRPr lang="de-AT" b="1">
              <a:solidFill>
                <a:schemeClr val="accent2"/>
              </a:solidFill>
            </a:endParaRPr>
          </a:p>
          <a:p>
            <a:r>
              <a:rPr lang="de-AT" b="1">
                <a:solidFill>
                  <a:schemeClr val="accent2"/>
                </a:solidFill>
              </a:rPr>
              <a:t>DDx</a:t>
            </a:r>
          </a:p>
          <a:p>
            <a:r>
              <a:rPr lang="de-AT" b="1">
                <a:solidFill>
                  <a:schemeClr val="accent2"/>
                </a:solidFill>
              </a:rPr>
              <a:t>PORTx</a:t>
            </a:r>
          </a:p>
          <a:p>
            <a:r>
              <a:rPr lang="de-AT" b="1">
                <a:solidFill>
                  <a:schemeClr val="accent2"/>
                </a:solidFill>
              </a:rPr>
              <a:t>PINx</a:t>
            </a:r>
          </a:p>
          <a:p>
            <a:endParaRPr lang="de-AT" b="1">
              <a:solidFill>
                <a:schemeClr val="accent2"/>
              </a:solidFill>
            </a:endParaRPr>
          </a:p>
          <a:p>
            <a:r>
              <a:rPr lang="de-AT" b="1">
                <a:solidFill>
                  <a:schemeClr val="accent2"/>
                </a:solidFill>
              </a:rPr>
              <a:t>Common to all Ports:</a:t>
            </a:r>
          </a:p>
          <a:p>
            <a:r>
              <a:rPr lang="de-AT" b="1">
                <a:solidFill>
                  <a:schemeClr val="accent2"/>
                </a:solidFill>
              </a:rPr>
              <a:t>Pullup disable (PUD), </a:t>
            </a:r>
          </a:p>
          <a:p>
            <a:r>
              <a:rPr lang="de-AT" b="1">
                <a:solidFill>
                  <a:schemeClr val="accent2"/>
                </a:solidFill>
              </a:rPr>
              <a:t>SLEEP</a:t>
            </a:r>
            <a:endParaRPr lang="de-DE" b="1">
              <a:solidFill>
                <a:schemeClr val="accent2"/>
              </a:solidFill>
            </a:endParaRPr>
          </a:p>
        </p:txBody>
      </p:sp>
    </p:spTree>
    <p:extLst>
      <p:ext uri="{BB962C8B-B14F-4D97-AF65-F5344CB8AC3E}">
        <p14:creationId xmlns:p14="http://schemas.microsoft.com/office/powerpoint/2010/main" val="31987227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1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8917"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I/O Ports – Configuration and usage</a:t>
            </a:r>
            <a:endParaRPr lang="en-US" b="1">
              <a:solidFill>
                <a:schemeClr val="accent2"/>
              </a:solidFill>
            </a:endParaRPr>
          </a:p>
        </p:txBody>
      </p:sp>
      <p:sp>
        <p:nvSpPr>
          <p:cNvPr id="38918" name="Rectangle 6"/>
          <p:cNvSpPr>
            <a:spLocks noChangeArrowheads="1"/>
          </p:cNvSpPr>
          <p:nvPr/>
        </p:nvSpPr>
        <p:spPr bwMode="auto">
          <a:xfrm>
            <a:off x="1007534" y="4221163"/>
            <a:ext cx="10945284"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u="sng">
                <a:solidFill>
                  <a:schemeClr val="accent2"/>
                </a:solidFill>
              </a:rPr>
              <a:t>C-Example 1</a:t>
            </a:r>
            <a:r>
              <a:rPr lang="de-AT" b="1">
                <a:solidFill>
                  <a:schemeClr val="accent2"/>
                </a:solidFill>
              </a:rPr>
              <a:t> - Configure Pin B3 as output, set output level to VCC:</a:t>
            </a:r>
          </a:p>
          <a:p>
            <a:endParaRPr lang="de-AT" b="1">
              <a:solidFill>
                <a:schemeClr val="accent2"/>
              </a:solidFill>
            </a:endParaRPr>
          </a:p>
          <a:p>
            <a:r>
              <a:rPr lang="de-AT" b="1">
                <a:solidFill>
                  <a:schemeClr val="accent2"/>
                </a:solidFill>
              </a:rPr>
              <a:t>       DDRB |= (1&lt;&lt;3);  PORTB |= (1&lt;&lt;3);</a:t>
            </a:r>
          </a:p>
          <a:p>
            <a:endParaRPr lang="de-AT" b="1">
              <a:solidFill>
                <a:schemeClr val="accent2"/>
              </a:solidFill>
            </a:endParaRPr>
          </a:p>
          <a:p>
            <a:r>
              <a:rPr lang="de-AT" b="1" u="sng">
                <a:solidFill>
                  <a:schemeClr val="accent2"/>
                </a:solidFill>
              </a:rPr>
              <a:t>C-Example 2</a:t>
            </a:r>
            <a:r>
              <a:rPr lang="de-AT" b="1">
                <a:solidFill>
                  <a:schemeClr val="accent2"/>
                </a:solidFill>
              </a:rPr>
              <a:t> - Configure Pin D2 as input with pullup, read pin value:</a:t>
            </a:r>
          </a:p>
          <a:p>
            <a:endParaRPr lang="de-AT"/>
          </a:p>
          <a:p>
            <a:r>
              <a:rPr lang="de-AT"/>
              <a:t>       </a:t>
            </a:r>
            <a:r>
              <a:rPr lang="de-AT" b="1">
                <a:solidFill>
                  <a:schemeClr val="accent2"/>
                </a:solidFill>
              </a:rPr>
              <a:t>DDRD &amp;= ~(1&lt;&lt;2);  PORTD |= (1&lt;&lt;2); uint8_t x = PIND &amp; (1&lt;&lt;2);</a:t>
            </a:r>
          </a:p>
          <a:p>
            <a:endParaRPr lang="de-AT" b="1">
              <a:solidFill>
                <a:schemeClr val="accent2"/>
              </a:solidFill>
            </a:endParaRPr>
          </a:p>
          <a:p>
            <a:r>
              <a:rPr lang="de-AT" b="1">
                <a:solidFill>
                  <a:schemeClr val="accent2"/>
                </a:solidFill>
                <a:cs typeface="Arial" charset="0"/>
              </a:rPr>
              <a:t>   </a:t>
            </a:r>
          </a:p>
        </p:txBody>
      </p:sp>
      <p:pic>
        <p:nvPicPr>
          <p:cNvPr id="38920" name="Picture 8"/>
          <p:cNvPicPr>
            <a:picLocks noChangeAspect="1" noChangeArrowheads="1"/>
          </p:cNvPicPr>
          <p:nvPr/>
        </p:nvPicPr>
        <p:blipFill>
          <a:blip r:embed="rId2">
            <a:extLst>
              <a:ext uri="{28A0092B-C50C-407E-A947-70E740481C1C}">
                <a14:useLocalDpi xmlns:a14="http://schemas.microsoft.com/office/drawing/2010/main" val="0"/>
              </a:ext>
            </a:extLst>
          </a:blip>
          <a:srcRect t="1817"/>
          <a:stretch>
            <a:fillRect/>
          </a:stretch>
        </p:blipFill>
        <p:spPr bwMode="auto">
          <a:xfrm>
            <a:off x="2063751" y="1862139"/>
            <a:ext cx="8506883" cy="207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2635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3185" y="2133600"/>
            <a:ext cx="402590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3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9941"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Alternate Port functions Port B</a:t>
            </a:r>
            <a:endParaRPr lang="en-US" b="1">
              <a:solidFill>
                <a:schemeClr val="accent2"/>
              </a:solidFill>
            </a:endParaRPr>
          </a:p>
        </p:txBody>
      </p:sp>
      <p:pic>
        <p:nvPicPr>
          <p:cNvPr id="3994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434" y="2349501"/>
            <a:ext cx="7776633" cy="302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55532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3185" y="2060575"/>
            <a:ext cx="402590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6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40965"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Alternate Port functions Port C</a:t>
            </a:r>
            <a:endParaRPr lang="en-US" b="1">
              <a:solidFill>
                <a:schemeClr val="accent2"/>
              </a:solidFill>
            </a:endParaRPr>
          </a:p>
        </p:txBody>
      </p:sp>
      <p:pic>
        <p:nvPicPr>
          <p:cNvPr id="4096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184" y="2589213"/>
            <a:ext cx="7874000"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6352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8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41989" name="Text Box 5"/>
          <p:cNvSpPr txBox="1">
            <a:spLocks noChangeArrowheads="1"/>
          </p:cNvSpPr>
          <p:nvPr/>
        </p:nvSpPr>
        <p:spPr bwMode="auto">
          <a:xfrm>
            <a:off x="431800" y="908051"/>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Alternate Port functions Port D</a:t>
            </a:r>
            <a:endParaRPr lang="en-US" b="1">
              <a:solidFill>
                <a:schemeClr val="accent2"/>
              </a:solidFill>
            </a:endParaRPr>
          </a:p>
        </p:txBody>
      </p:sp>
      <p:pic>
        <p:nvPicPr>
          <p:cNvPr id="41991" name="Picture 7"/>
          <p:cNvPicPr>
            <a:picLocks noChangeAspect="1" noChangeArrowheads="1"/>
          </p:cNvPicPr>
          <p:nvPr/>
        </p:nvPicPr>
        <p:blipFill>
          <a:blip r:embed="rId2">
            <a:extLst>
              <a:ext uri="{28A0092B-C50C-407E-A947-70E740481C1C}">
                <a14:useLocalDpi xmlns:a14="http://schemas.microsoft.com/office/drawing/2010/main" val="0"/>
              </a:ext>
            </a:extLst>
          </a:blip>
          <a:srcRect t="2750"/>
          <a:stretch>
            <a:fillRect/>
          </a:stretch>
        </p:blipFill>
        <p:spPr bwMode="auto">
          <a:xfrm>
            <a:off x="239184" y="2636839"/>
            <a:ext cx="7425267" cy="232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9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3201" y="2133600"/>
            <a:ext cx="402590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6850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2773" name="Text Box 5"/>
          <p:cNvSpPr txBox="1">
            <a:spLocks noChangeArrowheads="1"/>
          </p:cNvSpPr>
          <p:nvPr/>
        </p:nvSpPr>
        <p:spPr bwMode="auto">
          <a:xfrm>
            <a:off x="624417" y="2859088"/>
            <a:ext cx="11328400" cy="143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000"/>
              <a:t>Reset- and Interrupt Handling</a:t>
            </a:r>
            <a:endParaRPr lang="en-US" sz="4000">
              <a:solidFill>
                <a:schemeClr val="accent2"/>
              </a:solidFill>
            </a:endParaRPr>
          </a:p>
          <a:p>
            <a:endParaRPr lang="en-US" sz="4800" b="1">
              <a:solidFill>
                <a:schemeClr val="accent2"/>
              </a:solidFill>
            </a:endParaRPr>
          </a:p>
        </p:txBody>
      </p:sp>
    </p:spTree>
    <p:extLst>
      <p:ext uri="{BB962C8B-B14F-4D97-AF65-F5344CB8AC3E}">
        <p14:creationId xmlns:p14="http://schemas.microsoft.com/office/powerpoint/2010/main" val="40738486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4821" name="Text Box 5"/>
          <p:cNvSpPr txBox="1">
            <a:spLocks noChangeArrowheads="1"/>
          </p:cNvSpPr>
          <p:nvPr/>
        </p:nvSpPr>
        <p:spPr bwMode="auto">
          <a:xfrm>
            <a:off x="431800" y="1101726"/>
            <a:ext cx="11328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Interrupt Processing</a:t>
            </a:r>
            <a:endParaRPr lang="en-US" b="1">
              <a:solidFill>
                <a:schemeClr val="accent2"/>
              </a:solidFill>
            </a:endParaRPr>
          </a:p>
        </p:txBody>
      </p:sp>
      <p:sp>
        <p:nvSpPr>
          <p:cNvPr id="34823" name="Rectangle 7"/>
          <p:cNvSpPr>
            <a:spLocks noChangeArrowheads="1"/>
          </p:cNvSpPr>
          <p:nvPr/>
        </p:nvSpPr>
        <p:spPr bwMode="auto">
          <a:xfrm>
            <a:off x="1295400" y="1844675"/>
            <a:ext cx="9696451"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 several Interrupt Sources:</a:t>
            </a:r>
          </a:p>
          <a:p>
            <a:r>
              <a:rPr lang="de-AT" b="1">
                <a:solidFill>
                  <a:schemeClr val="accent2"/>
                </a:solidFill>
              </a:rPr>
              <a:t>   External Interrupts, Timer, Bus-Peripherals, </a:t>
            </a:r>
          </a:p>
          <a:p>
            <a:r>
              <a:rPr lang="de-AT" b="1">
                <a:solidFill>
                  <a:schemeClr val="accent2"/>
                </a:solidFill>
              </a:rPr>
              <a:t>   ADC, EEPROM</a:t>
            </a:r>
          </a:p>
          <a:p>
            <a:endParaRPr lang="de-AT" b="1">
              <a:solidFill>
                <a:schemeClr val="accent2"/>
              </a:solidFill>
            </a:endParaRPr>
          </a:p>
          <a:p>
            <a:r>
              <a:rPr lang="de-AT" b="1">
                <a:solidFill>
                  <a:schemeClr val="accent2"/>
                </a:solidFill>
                <a:cs typeface="Arial" charset="0"/>
              </a:rPr>
              <a:t>● individual Interrupt-Enable bits in the SFR‘s</a:t>
            </a:r>
          </a:p>
          <a:p>
            <a:endParaRPr lang="de-AT" b="1">
              <a:solidFill>
                <a:schemeClr val="accent2"/>
              </a:solidFill>
            </a:endParaRPr>
          </a:p>
          <a:p>
            <a:r>
              <a:rPr lang="de-AT" b="1">
                <a:solidFill>
                  <a:schemeClr val="accent2"/>
                </a:solidFill>
              </a:rPr>
              <a:t>● global interrupt enable Bit in SREG, </a:t>
            </a:r>
          </a:p>
          <a:p>
            <a:r>
              <a:rPr lang="de-AT" b="1">
                <a:solidFill>
                  <a:schemeClr val="accent2"/>
                </a:solidFill>
              </a:rPr>
              <a:t>   set with sei() and clear with cli() instruction</a:t>
            </a:r>
          </a:p>
          <a:p>
            <a:endParaRPr lang="de-AT" b="1">
              <a:solidFill>
                <a:schemeClr val="accent2"/>
              </a:solidFill>
            </a:endParaRPr>
          </a:p>
          <a:p>
            <a:r>
              <a:rPr lang="de-AT" b="1">
                <a:solidFill>
                  <a:schemeClr val="accent2"/>
                </a:solidFill>
              </a:rPr>
              <a:t>● flagged (remembered) and non-flagged interrupt sources</a:t>
            </a:r>
          </a:p>
          <a:p>
            <a:endParaRPr lang="de-AT" b="1">
              <a:solidFill>
                <a:schemeClr val="accent2"/>
              </a:solidFill>
            </a:endParaRPr>
          </a:p>
          <a:p>
            <a:r>
              <a:rPr lang="de-AT" b="1">
                <a:solidFill>
                  <a:schemeClr val="accent2"/>
                </a:solidFill>
              </a:rPr>
              <a:t>● lowest addresses in program memory reserved </a:t>
            </a:r>
          </a:p>
          <a:p>
            <a:r>
              <a:rPr lang="de-AT" b="1">
                <a:solidFill>
                  <a:schemeClr val="accent2"/>
                </a:solidFill>
              </a:rPr>
              <a:t>   for the interrupt vector table</a:t>
            </a:r>
          </a:p>
          <a:p>
            <a:endParaRPr lang="de-AT" b="1">
              <a:solidFill>
                <a:schemeClr val="accent2"/>
              </a:solidFill>
            </a:endParaRPr>
          </a:p>
          <a:p>
            <a:r>
              <a:rPr lang="de-AT" b="1">
                <a:solidFill>
                  <a:schemeClr val="accent2"/>
                </a:solidFill>
              </a:rPr>
              <a:t>● higher priority interrupts have lower addresses</a:t>
            </a:r>
          </a:p>
          <a:p>
            <a:endParaRPr lang="de-AT" b="1">
              <a:solidFill>
                <a:schemeClr val="accent2"/>
              </a:solidFill>
            </a:endParaRPr>
          </a:p>
        </p:txBody>
      </p:sp>
    </p:spTree>
    <p:extLst>
      <p:ext uri="{BB962C8B-B14F-4D97-AF65-F5344CB8AC3E}">
        <p14:creationId xmlns:p14="http://schemas.microsoft.com/office/powerpoint/2010/main" val="14097521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1" name="Picture 7"/>
          <p:cNvPicPr>
            <a:picLocks noChangeAspect="1" noChangeArrowheads="1"/>
          </p:cNvPicPr>
          <p:nvPr/>
        </p:nvPicPr>
        <p:blipFill>
          <a:blip r:embed="rId2">
            <a:extLst>
              <a:ext uri="{28A0092B-C50C-407E-A947-70E740481C1C}">
                <a14:useLocalDpi xmlns:a14="http://schemas.microsoft.com/office/drawing/2010/main" val="0"/>
              </a:ext>
            </a:extLst>
          </a:blip>
          <a:srcRect t="648"/>
          <a:stretch>
            <a:fillRect/>
          </a:stretch>
        </p:blipFill>
        <p:spPr bwMode="auto">
          <a:xfrm>
            <a:off x="3852334" y="1052513"/>
            <a:ext cx="8293100"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47109" name="Text Box 5"/>
          <p:cNvSpPr txBox="1">
            <a:spLocks noChangeArrowheads="1"/>
          </p:cNvSpPr>
          <p:nvPr/>
        </p:nvSpPr>
        <p:spPr bwMode="auto">
          <a:xfrm>
            <a:off x="431800" y="908051"/>
            <a:ext cx="113284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Reset-Vector and</a:t>
            </a:r>
          </a:p>
          <a:p>
            <a:r>
              <a:rPr lang="en-US" sz="2000" b="1"/>
              <a:t>Interrupt-Vectors</a:t>
            </a:r>
            <a:endParaRPr lang="en-US" b="1">
              <a:solidFill>
                <a:schemeClr val="accent2"/>
              </a:solidFill>
            </a:endParaRPr>
          </a:p>
          <a:p>
            <a:endParaRPr lang="en-US" b="1">
              <a:solidFill>
                <a:schemeClr val="accent2"/>
              </a:solidFill>
            </a:endParaRPr>
          </a:p>
        </p:txBody>
      </p:sp>
      <p:sp>
        <p:nvSpPr>
          <p:cNvPr id="47110" name="Rectangle 6"/>
          <p:cNvSpPr>
            <a:spLocks noChangeArrowheads="1"/>
          </p:cNvSpPr>
          <p:nvPr/>
        </p:nvSpPr>
        <p:spPr bwMode="auto">
          <a:xfrm>
            <a:off x="431800" y="2060576"/>
            <a:ext cx="2472152"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cs typeface="Arial" charset="0"/>
              </a:rPr>
              <a:t>● </a:t>
            </a:r>
            <a:r>
              <a:rPr lang="de-AT" b="1">
                <a:solidFill>
                  <a:schemeClr val="accent2"/>
                </a:solidFill>
              </a:rPr>
              <a:t>Word addresses</a:t>
            </a:r>
          </a:p>
          <a:p>
            <a:r>
              <a:rPr lang="de-AT" b="1">
                <a:solidFill>
                  <a:schemeClr val="accent2"/>
                </a:solidFill>
              </a:rPr>
              <a:t>   0, 1 – 19 in Flash Ram</a:t>
            </a:r>
          </a:p>
          <a:p>
            <a:endParaRPr lang="de-AT" b="1">
              <a:solidFill>
                <a:schemeClr val="accent2"/>
              </a:solidFill>
            </a:endParaRPr>
          </a:p>
          <a:p>
            <a:r>
              <a:rPr lang="de-AT" b="1">
                <a:solidFill>
                  <a:schemeClr val="accent2"/>
                </a:solidFill>
              </a:rPr>
              <a:t>●</a:t>
            </a:r>
            <a:r>
              <a:rPr lang="de-AT"/>
              <a:t> </a:t>
            </a:r>
            <a:r>
              <a:rPr lang="de-AT" b="1">
                <a:solidFill>
                  <a:schemeClr val="accent2"/>
                </a:solidFill>
              </a:rPr>
              <a:t>When a reset or </a:t>
            </a:r>
          </a:p>
          <a:p>
            <a:r>
              <a:rPr lang="de-AT" b="1">
                <a:solidFill>
                  <a:schemeClr val="accent2"/>
                </a:solidFill>
              </a:rPr>
              <a:t>   interrupt occurs, </a:t>
            </a:r>
          </a:p>
          <a:p>
            <a:r>
              <a:rPr lang="de-AT" b="1">
                <a:solidFill>
                  <a:schemeClr val="accent2"/>
                </a:solidFill>
              </a:rPr>
              <a:t>   the CPU calls </a:t>
            </a:r>
          </a:p>
          <a:p>
            <a:r>
              <a:rPr lang="de-AT" b="1">
                <a:solidFill>
                  <a:schemeClr val="accent2"/>
                </a:solidFill>
              </a:rPr>
              <a:t>   the address</a:t>
            </a:r>
          </a:p>
          <a:p>
            <a:endParaRPr lang="de-AT" b="1">
              <a:solidFill>
                <a:schemeClr val="accent2"/>
              </a:solidFill>
            </a:endParaRPr>
          </a:p>
          <a:p>
            <a:r>
              <a:rPr lang="de-AT" b="1">
                <a:solidFill>
                  <a:schemeClr val="accent2"/>
                </a:solidFill>
              </a:rPr>
              <a:t>●</a:t>
            </a:r>
            <a:r>
              <a:rPr lang="de-AT"/>
              <a:t> </a:t>
            </a:r>
            <a:r>
              <a:rPr lang="de-AT" b="1">
                <a:solidFill>
                  <a:schemeClr val="accent2"/>
                </a:solidFill>
              </a:rPr>
              <a:t>Install an Interrupt</a:t>
            </a:r>
          </a:p>
          <a:p>
            <a:r>
              <a:rPr lang="de-AT" b="1">
                <a:solidFill>
                  <a:schemeClr val="accent2"/>
                </a:solidFill>
              </a:rPr>
              <a:t>   Handler: modify</a:t>
            </a:r>
          </a:p>
          <a:p>
            <a:r>
              <a:rPr lang="de-AT" b="1">
                <a:solidFill>
                  <a:schemeClr val="accent2"/>
                </a:solidFill>
              </a:rPr>
              <a:t>   the vector table to</a:t>
            </a:r>
          </a:p>
          <a:p>
            <a:r>
              <a:rPr lang="de-AT" b="1">
                <a:solidFill>
                  <a:schemeClr val="accent2"/>
                </a:solidFill>
              </a:rPr>
              <a:t>   jump to your user-</a:t>
            </a:r>
          </a:p>
          <a:p>
            <a:r>
              <a:rPr lang="de-AT" b="1">
                <a:solidFill>
                  <a:schemeClr val="accent2"/>
                </a:solidFill>
              </a:rPr>
              <a:t>   handler</a:t>
            </a:r>
          </a:p>
          <a:p>
            <a:endParaRPr lang="de-AT" b="1">
              <a:solidFill>
                <a:schemeClr val="accent2"/>
              </a:solidFill>
            </a:endParaRPr>
          </a:p>
          <a:p>
            <a:r>
              <a:rPr lang="de-AT" b="1">
                <a:solidFill>
                  <a:schemeClr val="accent2"/>
                </a:solidFill>
              </a:rPr>
              <a:t>● return from interrupt:</a:t>
            </a:r>
          </a:p>
          <a:p>
            <a:r>
              <a:rPr lang="de-AT" b="1">
                <a:solidFill>
                  <a:schemeClr val="accent2"/>
                </a:solidFill>
              </a:rPr>
              <a:t>   reti</a:t>
            </a:r>
          </a:p>
          <a:p>
            <a:endParaRPr lang="de-AT" b="1">
              <a:solidFill>
                <a:schemeClr val="accent2"/>
              </a:solidFill>
            </a:endParaRPr>
          </a:p>
        </p:txBody>
      </p:sp>
    </p:spTree>
    <p:extLst>
      <p:ext uri="{BB962C8B-B14F-4D97-AF65-F5344CB8AC3E}">
        <p14:creationId xmlns:p14="http://schemas.microsoft.com/office/powerpoint/2010/main" val="24021545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3797" name="Text Box 5"/>
          <p:cNvSpPr txBox="1">
            <a:spLocks noChangeArrowheads="1"/>
          </p:cNvSpPr>
          <p:nvPr/>
        </p:nvSpPr>
        <p:spPr bwMode="auto">
          <a:xfrm>
            <a:off x="431800" y="908051"/>
            <a:ext cx="113284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Reset-Vector and</a:t>
            </a:r>
          </a:p>
          <a:p>
            <a:r>
              <a:rPr lang="en-US" sz="2000" b="1"/>
              <a:t>Interrupt-Vectors</a:t>
            </a:r>
            <a:endParaRPr lang="en-US" b="1">
              <a:solidFill>
                <a:schemeClr val="accent2"/>
              </a:solidFill>
            </a:endParaRPr>
          </a:p>
          <a:p>
            <a:endParaRPr lang="en-US" b="1">
              <a:solidFill>
                <a:schemeClr val="accent2"/>
              </a:solidFill>
            </a:endParaRPr>
          </a:p>
        </p:txBody>
      </p:sp>
      <p:sp>
        <p:nvSpPr>
          <p:cNvPr id="33798" name="Rectangle 6"/>
          <p:cNvSpPr>
            <a:spLocks noChangeArrowheads="1"/>
          </p:cNvSpPr>
          <p:nvPr/>
        </p:nvSpPr>
        <p:spPr bwMode="auto">
          <a:xfrm>
            <a:off x="431801" y="2346326"/>
            <a:ext cx="2353914"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cs typeface="Arial" charset="0"/>
              </a:rPr>
              <a:t>● </a:t>
            </a:r>
            <a:r>
              <a:rPr lang="de-AT" b="1">
                <a:solidFill>
                  <a:schemeClr val="accent2"/>
                </a:solidFill>
              </a:rPr>
              <a:t>example shows</a:t>
            </a:r>
          </a:p>
          <a:p>
            <a:r>
              <a:rPr lang="de-AT" b="1">
                <a:solidFill>
                  <a:schemeClr val="accent2"/>
                </a:solidFill>
              </a:rPr>
              <a:t>   full featured </a:t>
            </a:r>
          </a:p>
          <a:p>
            <a:r>
              <a:rPr lang="de-AT" b="1">
                <a:solidFill>
                  <a:schemeClr val="accent2"/>
                </a:solidFill>
              </a:rPr>
              <a:t>   vector table</a:t>
            </a:r>
          </a:p>
          <a:p>
            <a:endParaRPr lang="de-AT" b="1">
              <a:solidFill>
                <a:schemeClr val="accent2"/>
              </a:solidFill>
            </a:endParaRPr>
          </a:p>
          <a:p>
            <a:r>
              <a:rPr lang="de-AT" b="1">
                <a:solidFill>
                  <a:schemeClr val="accent2"/>
                </a:solidFill>
              </a:rPr>
              <a:t>●</a:t>
            </a:r>
            <a:r>
              <a:rPr lang="de-AT"/>
              <a:t> </a:t>
            </a:r>
            <a:r>
              <a:rPr lang="de-AT" b="1">
                <a:solidFill>
                  <a:schemeClr val="accent2"/>
                </a:solidFill>
              </a:rPr>
              <a:t>19 handlers installed</a:t>
            </a:r>
          </a:p>
          <a:p>
            <a:endParaRPr lang="de-AT" b="1">
              <a:solidFill>
                <a:schemeClr val="accent2"/>
              </a:solidFill>
            </a:endParaRPr>
          </a:p>
          <a:p>
            <a:r>
              <a:rPr lang="de-AT" b="1">
                <a:solidFill>
                  <a:schemeClr val="accent2"/>
                </a:solidFill>
              </a:rPr>
              <a:t>●</a:t>
            </a:r>
            <a:r>
              <a:rPr lang="de-AT"/>
              <a:t> </a:t>
            </a:r>
            <a:r>
              <a:rPr lang="de-AT" b="1">
                <a:solidFill>
                  <a:schemeClr val="accent2"/>
                </a:solidFill>
              </a:rPr>
              <a:t>program execution </a:t>
            </a:r>
          </a:p>
          <a:p>
            <a:r>
              <a:rPr lang="de-AT" b="1">
                <a:solidFill>
                  <a:schemeClr val="accent2"/>
                </a:solidFill>
              </a:rPr>
              <a:t>   after reset:</a:t>
            </a:r>
          </a:p>
          <a:p>
            <a:r>
              <a:rPr lang="de-AT" b="1">
                <a:solidFill>
                  <a:schemeClr val="accent2"/>
                </a:solidFill>
              </a:rPr>
              <a:t>   jmp RESET ($013) </a:t>
            </a:r>
          </a:p>
          <a:p>
            <a:endParaRPr lang="de-AT" b="1">
              <a:solidFill>
                <a:schemeClr val="accent2"/>
              </a:solidFill>
            </a:endParaRPr>
          </a:p>
          <a:p>
            <a:r>
              <a:rPr lang="de-AT" b="1">
                <a:solidFill>
                  <a:schemeClr val="accent2"/>
                </a:solidFill>
              </a:rPr>
              <a:t>● Main program is</a:t>
            </a:r>
          </a:p>
          <a:p>
            <a:r>
              <a:rPr lang="de-AT" b="1">
                <a:solidFill>
                  <a:schemeClr val="accent2"/>
                </a:solidFill>
              </a:rPr>
              <a:t>   located at $013,</a:t>
            </a:r>
          </a:p>
          <a:p>
            <a:r>
              <a:rPr lang="de-AT" b="1">
                <a:solidFill>
                  <a:schemeClr val="accent2"/>
                </a:solidFill>
              </a:rPr>
              <a:t>   beyond the vectors</a:t>
            </a:r>
          </a:p>
        </p:txBody>
      </p:sp>
      <p:pic>
        <p:nvPicPr>
          <p:cNvPr id="3380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8801" y="1006476"/>
            <a:ext cx="7886700" cy="559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58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3" name="Text Box 5"/>
          <p:cNvSpPr txBox="1">
            <a:spLocks noChangeArrowheads="1"/>
          </p:cNvSpPr>
          <p:nvPr/>
        </p:nvSpPr>
        <p:spPr bwMode="auto">
          <a:xfrm>
            <a:off x="1200151" y="1700213"/>
            <a:ext cx="9791700"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sz="2000" b="1"/>
              <a:t>Peripheral Features</a:t>
            </a:r>
          </a:p>
          <a:p>
            <a:endParaRPr lang="de-AT" sz="2000" b="1"/>
          </a:p>
          <a:p>
            <a:r>
              <a:rPr lang="de-AT"/>
              <a:t> </a:t>
            </a:r>
            <a:r>
              <a:rPr lang="de-AT" b="1">
                <a:solidFill>
                  <a:schemeClr val="accent2"/>
                </a:solidFill>
              </a:rPr>
              <a:t>● Two 8-bit Timer/Counters</a:t>
            </a:r>
          </a:p>
          <a:p>
            <a:r>
              <a:rPr lang="de-AT">
                <a:solidFill>
                  <a:schemeClr val="accent2"/>
                </a:solidFill>
              </a:rPr>
              <a:t> </a:t>
            </a:r>
            <a:r>
              <a:rPr lang="de-AT" b="1">
                <a:solidFill>
                  <a:schemeClr val="accent2"/>
                </a:solidFill>
              </a:rPr>
              <a:t>● One 16-bit Timer/Counter with Capture Mode</a:t>
            </a:r>
          </a:p>
          <a:p>
            <a:r>
              <a:rPr lang="de-AT">
                <a:solidFill>
                  <a:schemeClr val="accent2"/>
                </a:solidFill>
              </a:rPr>
              <a:t> </a:t>
            </a:r>
            <a:r>
              <a:rPr lang="de-AT" b="1">
                <a:solidFill>
                  <a:schemeClr val="accent2"/>
                </a:solidFill>
              </a:rPr>
              <a:t>● Real Time Counter with Separate Oscillator</a:t>
            </a:r>
          </a:p>
          <a:p>
            <a:r>
              <a:rPr lang="de-AT">
                <a:solidFill>
                  <a:schemeClr val="accent2"/>
                </a:solidFill>
              </a:rPr>
              <a:t> </a:t>
            </a:r>
            <a:r>
              <a:rPr lang="de-AT" b="1">
                <a:solidFill>
                  <a:schemeClr val="accent2"/>
                </a:solidFill>
              </a:rPr>
              <a:t>● Three PWM Channels</a:t>
            </a:r>
          </a:p>
          <a:p>
            <a:r>
              <a:rPr lang="de-AT">
                <a:solidFill>
                  <a:schemeClr val="accent2"/>
                </a:solidFill>
              </a:rPr>
              <a:t> </a:t>
            </a:r>
            <a:r>
              <a:rPr lang="de-AT" b="1">
                <a:solidFill>
                  <a:schemeClr val="accent2"/>
                </a:solidFill>
              </a:rPr>
              <a:t>● 6-channel ADC with 10 resp 8 Bit resolution (TQFP: 8 channels)</a:t>
            </a:r>
          </a:p>
          <a:p>
            <a:r>
              <a:rPr lang="de-AT">
                <a:solidFill>
                  <a:schemeClr val="accent2"/>
                </a:solidFill>
              </a:rPr>
              <a:t> </a:t>
            </a:r>
            <a:r>
              <a:rPr lang="de-AT" b="1">
                <a:solidFill>
                  <a:schemeClr val="accent2"/>
                </a:solidFill>
              </a:rPr>
              <a:t>● Two-wire Serial Interface (TWI)</a:t>
            </a:r>
          </a:p>
          <a:p>
            <a:r>
              <a:rPr lang="de-AT">
                <a:solidFill>
                  <a:schemeClr val="accent2"/>
                </a:solidFill>
              </a:rPr>
              <a:t> </a:t>
            </a:r>
            <a:r>
              <a:rPr lang="de-AT" b="1">
                <a:solidFill>
                  <a:schemeClr val="accent2"/>
                </a:solidFill>
              </a:rPr>
              <a:t>● Programmable Serial USART</a:t>
            </a:r>
          </a:p>
          <a:p>
            <a:r>
              <a:rPr lang="de-AT">
                <a:solidFill>
                  <a:schemeClr val="accent2"/>
                </a:solidFill>
              </a:rPr>
              <a:t> </a:t>
            </a:r>
            <a:r>
              <a:rPr lang="de-AT" b="1">
                <a:solidFill>
                  <a:schemeClr val="accent2"/>
                </a:solidFill>
              </a:rPr>
              <a:t>● Master/Slave SPI Serial Interface</a:t>
            </a:r>
          </a:p>
          <a:p>
            <a:r>
              <a:rPr lang="de-AT">
                <a:solidFill>
                  <a:schemeClr val="accent2"/>
                </a:solidFill>
              </a:rPr>
              <a:t> </a:t>
            </a:r>
            <a:r>
              <a:rPr lang="de-AT" b="1">
                <a:solidFill>
                  <a:schemeClr val="accent2"/>
                </a:solidFill>
              </a:rPr>
              <a:t>● Programmable Watchdog Timer with On-chip Oscillator</a:t>
            </a:r>
          </a:p>
          <a:p>
            <a:r>
              <a:rPr lang="de-AT">
                <a:solidFill>
                  <a:schemeClr val="accent2"/>
                </a:solidFill>
              </a:rPr>
              <a:t> </a:t>
            </a:r>
            <a:r>
              <a:rPr lang="de-AT" b="1">
                <a:solidFill>
                  <a:schemeClr val="accent2"/>
                </a:solidFill>
              </a:rPr>
              <a:t>● On-chip Analog Comparator</a:t>
            </a:r>
          </a:p>
        </p:txBody>
      </p:sp>
    </p:spTree>
    <p:extLst>
      <p:ext uri="{BB962C8B-B14F-4D97-AF65-F5344CB8AC3E}">
        <p14:creationId xmlns:p14="http://schemas.microsoft.com/office/powerpoint/2010/main" val="5507986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5845" name="Text Box 5"/>
          <p:cNvSpPr txBox="1">
            <a:spLocks noChangeArrowheads="1"/>
          </p:cNvSpPr>
          <p:nvPr/>
        </p:nvSpPr>
        <p:spPr bwMode="auto">
          <a:xfrm>
            <a:off x="431800" y="908051"/>
            <a:ext cx="1132840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000" b="1"/>
          </a:p>
          <a:p>
            <a:r>
              <a:rPr lang="en-US" sz="2000" b="1"/>
              <a:t>Reset- and Interrupt- Vectors</a:t>
            </a:r>
            <a:endParaRPr lang="en-US" b="1">
              <a:solidFill>
                <a:schemeClr val="accent2"/>
              </a:solidFill>
            </a:endParaRPr>
          </a:p>
          <a:p>
            <a:endParaRPr lang="en-US" b="1">
              <a:solidFill>
                <a:schemeClr val="accent2"/>
              </a:solidFill>
            </a:endParaRPr>
          </a:p>
        </p:txBody>
      </p:sp>
      <p:sp>
        <p:nvSpPr>
          <p:cNvPr id="35846" name="Rectangle 6"/>
          <p:cNvSpPr>
            <a:spLocks noChangeArrowheads="1"/>
          </p:cNvSpPr>
          <p:nvPr/>
        </p:nvSpPr>
        <p:spPr bwMode="auto">
          <a:xfrm>
            <a:off x="1102785" y="3500438"/>
            <a:ext cx="102743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cs typeface="Arial" charset="0"/>
              </a:rPr>
              <a:t>● Reset vector can be set to the Bootloader section using the </a:t>
            </a:r>
          </a:p>
          <a:p>
            <a:r>
              <a:rPr lang="de-AT" b="1">
                <a:solidFill>
                  <a:schemeClr val="accent2"/>
                </a:solidFill>
                <a:cs typeface="Arial" charset="0"/>
              </a:rPr>
              <a:t>   BOOTRST fuse bit</a:t>
            </a:r>
          </a:p>
          <a:p>
            <a:endParaRPr lang="de-AT" b="1">
              <a:solidFill>
                <a:schemeClr val="accent2"/>
              </a:solidFill>
              <a:cs typeface="Arial" charset="0"/>
            </a:endParaRPr>
          </a:p>
          <a:p>
            <a:r>
              <a:rPr lang="de-AT" b="1">
                <a:solidFill>
                  <a:schemeClr val="accent2"/>
                </a:solidFill>
              </a:rPr>
              <a:t>● Interrupt vectors can be set to the Bootloader </a:t>
            </a:r>
            <a:br>
              <a:rPr lang="de-AT" b="1">
                <a:solidFill>
                  <a:schemeClr val="accent2"/>
                </a:solidFill>
              </a:rPr>
            </a:br>
            <a:r>
              <a:rPr lang="de-AT" b="1">
                <a:solidFill>
                  <a:schemeClr val="accent2"/>
                </a:solidFill>
              </a:rPr>
              <a:t>   section using the IVSEL bit of the General Interrupt Contol Register</a:t>
            </a:r>
          </a:p>
        </p:txBody>
      </p:sp>
      <p:pic>
        <p:nvPicPr>
          <p:cNvPr id="3584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7584" y="1893888"/>
            <a:ext cx="802640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84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617" y="5229225"/>
            <a:ext cx="8161867" cy="1042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4745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8677" name="Text Box 5"/>
          <p:cNvSpPr txBox="1">
            <a:spLocks noChangeArrowheads="1"/>
          </p:cNvSpPr>
          <p:nvPr/>
        </p:nvSpPr>
        <p:spPr bwMode="auto">
          <a:xfrm>
            <a:off x="431800" y="1052513"/>
            <a:ext cx="11328400"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AVR Reset Sources:</a:t>
            </a:r>
            <a:endParaRPr lang="en-US" b="1">
              <a:solidFill>
                <a:schemeClr val="accent2"/>
              </a:solidFill>
            </a:endParaRPr>
          </a:p>
          <a:p>
            <a:endParaRPr lang="en-US" b="1">
              <a:solidFill>
                <a:schemeClr val="accent2"/>
              </a:solidFill>
            </a:endParaRPr>
          </a:p>
        </p:txBody>
      </p:sp>
      <p:pic>
        <p:nvPicPr>
          <p:cNvPr id="286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617" y="1436688"/>
            <a:ext cx="8066616"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7381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29701" name="Text Box 5"/>
          <p:cNvSpPr txBox="1">
            <a:spLocks noChangeArrowheads="1"/>
          </p:cNvSpPr>
          <p:nvPr/>
        </p:nvSpPr>
        <p:spPr bwMode="auto">
          <a:xfrm>
            <a:off x="431800" y="908051"/>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Reset Sources:</a:t>
            </a:r>
            <a:endParaRPr lang="en-US" b="1">
              <a:solidFill>
                <a:schemeClr val="accent2"/>
              </a:solidFill>
            </a:endParaRPr>
          </a:p>
          <a:p>
            <a:endParaRPr lang="en-US" b="1">
              <a:solidFill>
                <a:schemeClr val="accent2"/>
              </a:solidFill>
            </a:endParaRPr>
          </a:p>
        </p:txBody>
      </p:sp>
      <p:pic>
        <p:nvPicPr>
          <p:cNvPr id="297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2234" y="1773238"/>
            <a:ext cx="4705351" cy="292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03" name="Rectangle 7"/>
          <p:cNvSpPr>
            <a:spLocks noChangeArrowheads="1"/>
          </p:cNvSpPr>
          <p:nvPr/>
        </p:nvSpPr>
        <p:spPr bwMode="auto">
          <a:xfrm>
            <a:off x="527051" y="1481139"/>
            <a:ext cx="60960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 Power-on Reset:  supply voltage is </a:t>
            </a:r>
            <a:br>
              <a:rPr lang="de-AT" b="1">
                <a:solidFill>
                  <a:schemeClr val="accent2"/>
                </a:solidFill>
              </a:rPr>
            </a:br>
            <a:r>
              <a:rPr lang="de-AT" b="1">
                <a:solidFill>
                  <a:schemeClr val="accent2"/>
                </a:solidFill>
              </a:rPr>
              <a:t>  below the Power-on Reset threshold</a:t>
            </a:r>
          </a:p>
          <a:p>
            <a:endParaRPr lang="de-AT" b="1">
              <a:solidFill>
                <a:schemeClr val="accent2"/>
              </a:solidFill>
            </a:endParaRPr>
          </a:p>
          <a:p>
            <a:r>
              <a:rPr lang="de-AT" b="1">
                <a:solidFill>
                  <a:schemeClr val="accent2"/>
                </a:solidFill>
              </a:rPr>
              <a:t>• External Reset: low level is present on   </a:t>
            </a:r>
            <a:br>
              <a:rPr lang="de-AT" b="1">
                <a:solidFill>
                  <a:schemeClr val="accent2"/>
                </a:solidFill>
              </a:rPr>
            </a:br>
            <a:r>
              <a:rPr lang="de-AT" b="1">
                <a:solidFill>
                  <a:schemeClr val="accent2"/>
                </a:solidFill>
              </a:rPr>
              <a:t>  /RESET – input pin</a:t>
            </a:r>
          </a:p>
          <a:p>
            <a:endParaRPr lang="de-AT" b="1">
              <a:solidFill>
                <a:schemeClr val="accent2"/>
              </a:solidFill>
            </a:endParaRPr>
          </a:p>
          <a:p>
            <a:r>
              <a:rPr lang="de-AT" b="1">
                <a:solidFill>
                  <a:schemeClr val="accent2"/>
                </a:solidFill>
              </a:rPr>
              <a:t>• Watchdog Reset: Watchdog Timer </a:t>
            </a:r>
            <a:br>
              <a:rPr lang="de-AT" b="1">
                <a:solidFill>
                  <a:schemeClr val="accent2"/>
                </a:solidFill>
              </a:rPr>
            </a:br>
            <a:r>
              <a:rPr lang="de-AT" b="1">
                <a:solidFill>
                  <a:schemeClr val="accent2"/>
                </a:solidFill>
              </a:rPr>
              <a:t>  enabled and period expires </a:t>
            </a:r>
          </a:p>
          <a:p>
            <a:endParaRPr lang="de-AT" b="1">
              <a:solidFill>
                <a:schemeClr val="accent2"/>
              </a:solidFill>
            </a:endParaRPr>
          </a:p>
          <a:p>
            <a:r>
              <a:rPr lang="de-AT" b="1">
                <a:solidFill>
                  <a:schemeClr val="accent2"/>
                </a:solidFill>
              </a:rPr>
              <a:t>• Brown-out Reset: Brown-out Detector </a:t>
            </a:r>
            <a:br>
              <a:rPr lang="de-AT" b="1">
                <a:solidFill>
                  <a:schemeClr val="accent2"/>
                </a:solidFill>
              </a:rPr>
            </a:br>
            <a:r>
              <a:rPr lang="de-AT" b="1">
                <a:solidFill>
                  <a:schemeClr val="accent2"/>
                </a:solidFill>
              </a:rPr>
              <a:t>  enabled</a:t>
            </a:r>
            <a:r>
              <a:rPr lang="de-AT"/>
              <a:t> </a:t>
            </a:r>
            <a:r>
              <a:rPr lang="de-AT" b="1">
                <a:solidFill>
                  <a:schemeClr val="accent2"/>
                </a:solidFill>
              </a:rPr>
              <a:t>and supply voltage below  </a:t>
            </a:r>
            <a:br>
              <a:rPr lang="de-AT" b="1">
                <a:solidFill>
                  <a:schemeClr val="accent2"/>
                </a:solidFill>
              </a:rPr>
            </a:br>
            <a:r>
              <a:rPr lang="de-AT" b="1">
                <a:solidFill>
                  <a:schemeClr val="accent2"/>
                </a:solidFill>
              </a:rPr>
              <a:t>  threshold</a:t>
            </a:r>
          </a:p>
        </p:txBody>
      </p:sp>
      <p:pic>
        <p:nvPicPr>
          <p:cNvPr id="297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8518" y="5156200"/>
            <a:ext cx="8521700"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05" name="Rectangle 9"/>
          <p:cNvSpPr>
            <a:spLocks noChangeArrowheads="1"/>
          </p:cNvSpPr>
          <p:nvPr/>
        </p:nvSpPr>
        <p:spPr bwMode="auto">
          <a:xfrm>
            <a:off x="527051" y="6157913"/>
            <a:ext cx="70831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MCUCSR provides information on which reset source caused a CPU reset</a:t>
            </a:r>
          </a:p>
        </p:txBody>
      </p:sp>
    </p:spTree>
    <p:extLst>
      <p:ext uri="{BB962C8B-B14F-4D97-AF65-F5344CB8AC3E}">
        <p14:creationId xmlns:p14="http://schemas.microsoft.com/office/powerpoint/2010/main" val="38719134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0725" name="Text Box 5"/>
          <p:cNvSpPr txBox="1">
            <a:spLocks noChangeArrowheads="1"/>
          </p:cNvSpPr>
          <p:nvPr/>
        </p:nvSpPr>
        <p:spPr bwMode="auto">
          <a:xfrm>
            <a:off x="431800" y="1173164"/>
            <a:ext cx="11328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Reset Voltage Thresholds</a:t>
            </a:r>
            <a:endParaRPr lang="en-US" b="1">
              <a:solidFill>
                <a:schemeClr val="accent2"/>
              </a:solidFill>
            </a:endParaRPr>
          </a:p>
        </p:txBody>
      </p:sp>
      <p:pic>
        <p:nvPicPr>
          <p:cNvPr id="3072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367" y="2060575"/>
            <a:ext cx="8352367" cy="332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1581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31749" name="Text Box 5"/>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Reset Voltage Thresholds:</a:t>
            </a:r>
            <a:endParaRPr lang="en-US" b="1">
              <a:solidFill>
                <a:schemeClr val="accent2"/>
              </a:solidFill>
            </a:endParaRPr>
          </a:p>
          <a:p>
            <a:endParaRPr lang="en-US" b="1">
              <a:solidFill>
                <a:schemeClr val="accent2"/>
              </a:solidFill>
            </a:endParaRPr>
          </a:p>
        </p:txBody>
      </p:sp>
      <p:pic>
        <p:nvPicPr>
          <p:cNvPr id="3175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9301" y="1787526"/>
            <a:ext cx="6720417" cy="192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2" name="Rectangle 8"/>
          <p:cNvSpPr>
            <a:spLocks noChangeArrowheads="1"/>
          </p:cNvSpPr>
          <p:nvPr/>
        </p:nvSpPr>
        <p:spPr bwMode="auto">
          <a:xfrm>
            <a:off x="1102784" y="2355850"/>
            <a:ext cx="16917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Example:</a:t>
            </a:r>
          </a:p>
          <a:p>
            <a:r>
              <a:rPr lang="de-AT" b="1">
                <a:solidFill>
                  <a:schemeClr val="accent2"/>
                </a:solidFill>
              </a:rPr>
              <a:t>Power-on Reset</a:t>
            </a:r>
          </a:p>
        </p:txBody>
      </p:sp>
      <p:pic>
        <p:nvPicPr>
          <p:cNvPr id="317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6184" y="4051300"/>
            <a:ext cx="7296149" cy="261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4" name="Rectangle 10"/>
          <p:cNvSpPr>
            <a:spLocks noChangeArrowheads="1"/>
          </p:cNvSpPr>
          <p:nvPr/>
        </p:nvSpPr>
        <p:spPr bwMode="auto">
          <a:xfrm>
            <a:off x="1007533" y="4868863"/>
            <a:ext cx="180344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Example:</a:t>
            </a:r>
          </a:p>
          <a:p>
            <a:r>
              <a:rPr lang="de-AT" b="1">
                <a:solidFill>
                  <a:schemeClr val="accent2"/>
                </a:solidFill>
              </a:rPr>
              <a:t>Brown Out Reset</a:t>
            </a:r>
          </a:p>
        </p:txBody>
      </p:sp>
    </p:spTree>
    <p:extLst>
      <p:ext uri="{BB962C8B-B14F-4D97-AF65-F5344CB8AC3E}">
        <p14:creationId xmlns:p14="http://schemas.microsoft.com/office/powerpoint/2010/main" val="29816491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0181" name="Text Box 5"/>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External Interrupts Int0 and Int1:</a:t>
            </a:r>
            <a:endParaRPr lang="en-US" b="1">
              <a:solidFill>
                <a:schemeClr val="accent2"/>
              </a:solidFill>
            </a:endParaRPr>
          </a:p>
          <a:p>
            <a:endParaRPr lang="en-US" b="1">
              <a:solidFill>
                <a:schemeClr val="accent2"/>
              </a:solidFill>
            </a:endParaRPr>
          </a:p>
        </p:txBody>
      </p:sp>
      <p:sp>
        <p:nvSpPr>
          <p:cNvPr id="50183" name="Rectangle 7"/>
          <p:cNvSpPr>
            <a:spLocks noChangeArrowheads="1"/>
          </p:cNvSpPr>
          <p:nvPr/>
        </p:nvSpPr>
        <p:spPr bwMode="auto">
          <a:xfrm>
            <a:off x="1488018" y="1700213"/>
            <a:ext cx="10369549"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a:t>
            </a:r>
            <a:r>
              <a:rPr lang="de-AT" b="1"/>
              <a:t> </a:t>
            </a:r>
            <a:r>
              <a:rPr lang="de-AT" b="1">
                <a:solidFill>
                  <a:schemeClr val="accent2"/>
                </a:solidFill>
              </a:rPr>
              <a:t>Int0 connected to PD2</a:t>
            </a:r>
          </a:p>
          <a:p>
            <a:r>
              <a:rPr lang="de-AT" b="1">
                <a:solidFill>
                  <a:schemeClr val="accent2"/>
                </a:solidFill>
              </a:rPr>
              <a:t>•</a:t>
            </a:r>
            <a:r>
              <a:rPr lang="de-AT" b="1"/>
              <a:t> </a:t>
            </a:r>
            <a:r>
              <a:rPr lang="de-AT" b="1">
                <a:solidFill>
                  <a:schemeClr val="accent2"/>
                </a:solidFill>
              </a:rPr>
              <a:t>Int1 connected to PD3</a:t>
            </a:r>
          </a:p>
          <a:p>
            <a:r>
              <a:rPr lang="de-AT" b="1">
                <a:solidFill>
                  <a:schemeClr val="accent2"/>
                </a:solidFill>
              </a:rPr>
              <a:t>• asynchronous operation: can wake up CPU</a:t>
            </a:r>
          </a:p>
          <a:p>
            <a:r>
              <a:rPr lang="de-AT" b="1">
                <a:solidFill>
                  <a:schemeClr val="accent2"/>
                </a:solidFill>
              </a:rPr>
              <a:t>• rising/falling edge or low level can trigger interrupt,</a:t>
            </a:r>
          </a:p>
          <a:p>
            <a:r>
              <a:rPr lang="de-AT" b="1">
                <a:solidFill>
                  <a:schemeClr val="accent2"/>
                </a:solidFill>
              </a:rPr>
              <a:t>  defined by Interrupt Sense control – bits of MCUCR SFU</a:t>
            </a:r>
          </a:p>
        </p:txBody>
      </p:sp>
      <p:pic>
        <p:nvPicPr>
          <p:cNvPr id="5018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534" y="3429000"/>
            <a:ext cx="9935633" cy="100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8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8018" y="4652964"/>
            <a:ext cx="9510183" cy="168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66419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0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1205" name="Text Box 5"/>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External Interrupts Int0 and Int1:</a:t>
            </a:r>
            <a:endParaRPr lang="en-US" b="1">
              <a:solidFill>
                <a:schemeClr val="accent2"/>
              </a:solidFill>
            </a:endParaRPr>
          </a:p>
          <a:p>
            <a:endParaRPr lang="en-US" b="1">
              <a:solidFill>
                <a:schemeClr val="accent2"/>
              </a:solidFill>
            </a:endParaRPr>
          </a:p>
        </p:txBody>
      </p:sp>
      <p:sp>
        <p:nvSpPr>
          <p:cNvPr id="51206" name="Rectangle 6"/>
          <p:cNvSpPr>
            <a:spLocks noChangeArrowheads="1"/>
          </p:cNvSpPr>
          <p:nvPr/>
        </p:nvSpPr>
        <p:spPr bwMode="auto">
          <a:xfrm>
            <a:off x="1488018" y="1844676"/>
            <a:ext cx="10369549"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a:t>
            </a:r>
            <a:r>
              <a:rPr lang="de-AT" b="1"/>
              <a:t> </a:t>
            </a:r>
            <a:r>
              <a:rPr lang="de-AT" b="1">
                <a:solidFill>
                  <a:schemeClr val="accent2"/>
                </a:solidFill>
              </a:rPr>
              <a:t>Int0 and Int1 have to be enabled by the GICR (+ I-bit in SREG)</a:t>
            </a:r>
          </a:p>
        </p:txBody>
      </p:sp>
      <p:pic>
        <p:nvPicPr>
          <p:cNvPr id="5120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8518" y="2414589"/>
            <a:ext cx="1001183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10" name="Rectangle 10"/>
          <p:cNvSpPr>
            <a:spLocks noChangeArrowheads="1"/>
          </p:cNvSpPr>
          <p:nvPr/>
        </p:nvSpPr>
        <p:spPr bwMode="auto">
          <a:xfrm>
            <a:off x="1583267" y="3665538"/>
            <a:ext cx="10176933"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 flagged interrupts: General Interrupt Flag Register (GIFR) </a:t>
            </a:r>
          </a:p>
          <a:p>
            <a:r>
              <a:rPr lang="de-AT" b="1">
                <a:solidFill>
                  <a:schemeClr val="accent2"/>
                </a:solidFill>
              </a:rPr>
              <a:t>  indicates when an interrupt request happened</a:t>
            </a:r>
          </a:p>
          <a:p>
            <a:endParaRPr lang="de-AT" b="1">
              <a:solidFill>
                <a:schemeClr val="accent2"/>
              </a:solidFill>
            </a:endParaRPr>
          </a:p>
          <a:p>
            <a:r>
              <a:rPr lang="de-AT" b="1">
                <a:solidFill>
                  <a:schemeClr val="accent2"/>
                </a:solidFill>
              </a:rPr>
              <a:t>• flags are cleared by executing the interrupt service routine  (ISR)</a:t>
            </a:r>
          </a:p>
          <a:p>
            <a:r>
              <a:rPr lang="de-AT" b="1">
                <a:solidFill>
                  <a:schemeClr val="accent2"/>
                </a:solidFill>
              </a:rPr>
              <a:t>  or by writing 1 to the flag bit of GIFR</a:t>
            </a:r>
          </a:p>
        </p:txBody>
      </p:sp>
      <p:pic>
        <p:nvPicPr>
          <p:cNvPr id="5121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8517" y="5122863"/>
            <a:ext cx="10056283" cy="1185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22059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034" y="1831975"/>
            <a:ext cx="8449733" cy="325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2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2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2229" name="Text Box 5"/>
          <p:cNvSpPr txBox="1">
            <a:spLocks noChangeArrowheads="1"/>
          </p:cNvSpPr>
          <p:nvPr/>
        </p:nvSpPr>
        <p:spPr bwMode="auto">
          <a:xfrm>
            <a:off x="431800" y="1101726"/>
            <a:ext cx="11328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8-bit Timer / Counter0</a:t>
            </a:r>
            <a:endParaRPr lang="en-US" sz="2000" b="1">
              <a:solidFill>
                <a:schemeClr val="accent2"/>
              </a:solidFill>
            </a:endParaRPr>
          </a:p>
          <a:p>
            <a:endParaRPr lang="en-US" sz="2000" b="1">
              <a:solidFill>
                <a:schemeClr val="accent2"/>
              </a:solidFill>
            </a:endParaRPr>
          </a:p>
        </p:txBody>
      </p:sp>
      <p:sp>
        <p:nvSpPr>
          <p:cNvPr id="52230" name="Rectangle 6"/>
          <p:cNvSpPr>
            <a:spLocks noChangeArrowheads="1"/>
          </p:cNvSpPr>
          <p:nvPr/>
        </p:nvSpPr>
        <p:spPr bwMode="auto">
          <a:xfrm>
            <a:off x="6000751" y="4843464"/>
            <a:ext cx="10369549"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a:t>
            </a:r>
            <a:r>
              <a:rPr lang="de-AT" b="1"/>
              <a:t> </a:t>
            </a:r>
            <a:r>
              <a:rPr lang="de-AT" b="1">
                <a:solidFill>
                  <a:schemeClr val="accent2"/>
                </a:solidFill>
              </a:rPr>
              <a:t>10-bit clock Prescaler </a:t>
            </a:r>
          </a:p>
          <a:p>
            <a:r>
              <a:rPr lang="de-AT" b="1">
                <a:solidFill>
                  <a:schemeClr val="accent2"/>
                </a:solidFill>
              </a:rPr>
              <a:t>  timer-clk (t0) = clk (IO) / prescaler</a:t>
            </a:r>
          </a:p>
          <a:p>
            <a:endParaRPr lang="de-AT" b="1">
              <a:solidFill>
                <a:schemeClr val="accent2"/>
              </a:solidFill>
            </a:endParaRPr>
          </a:p>
        </p:txBody>
      </p:sp>
      <p:sp>
        <p:nvSpPr>
          <p:cNvPr id="52236" name="Rectangle 12"/>
          <p:cNvSpPr>
            <a:spLocks noChangeArrowheads="1"/>
          </p:cNvSpPr>
          <p:nvPr/>
        </p:nvSpPr>
        <p:spPr bwMode="auto">
          <a:xfrm>
            <a:off x="1488017" y="5734050"/>
            <a:ext cx="45375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a:t>
            </a:r>
            <a:r>
              <a:rPr lang="de-AT" b="1"/>
              <a:t> </a:t>
            </a:r>
            <a:r>
              <a:rPr lang="de-AT" b="1">
                <a:solidFill>
                  <a:schemeClr val="accent2"/>
                </a:solidFill>
              </a:rPr>
              <a:t>External clock source T0 connected to PD4</a:t>
            </a:r>
          </a:p>
          <a:p>
            <a:r>
              <a:rPr lang="de-AT" b="1">
                <a:solidFill>
                  <a:schemeClr val="accent2"/>
                </a:solidFill>
              </a:rPr>
              <a:t>  cannot be prescaled, clk(ext) &lt;= clk (IO) / 2.5</a:t>
            </a:r>
          </a:p>
        </p:txBody>
      </p:sp>
    </p:spTree>
    <p:extLst>
      <p:ext uri="{BB962C8B-B14F-4D97-AF65-F5344CB8AC3E}">
        <p14:creationId xmlns:p14="http://schemas.microsoft.com/office/powerpoint/2010/main" val="36281272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1" name="Text Box 5"/>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5302" name="Text Box 6"/>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8-bit Timer / Counter0  - prescaler operation</a:t>
            </a:r>
            <a:endParaRPr lang="en-US" b="1">
              <a:solidFill>
                <a:schemeClr val="accent2"/>
              </a:solidFill>
            </a:endParaRPr>
          </a:p>
          <a:p>
            <a:endParaRPr lang="en-US" b="1">
              <a:solidFill>
                <a:schemeClr val="accent2"/>
              </a:solidFill>
            </a:endParaRPr>
          </a:p>
        </p:txBody>
      </p:sp>
      <p:sp>
        <p:nvSpPr>
          <p:cNvPr id="55303" name="Rectangle 7"/>
          <p:cNvSpPr>
            <a:spLocks noChangeArrowheads="1"/>
          </p:cNvSpPr>
          <p:nvPr/>
        </p:nvSpPr>
        <p:spPr bwMode="auto">
          <a:xfrm>
            <a:off x="431801" y="2852738"/>
            <a:ext cx="10369551"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No prescaler</a:t>
            </a:r>
          </a:p>
          <a:p>
            <a:endParaRPr lang="de-AT" b="1">
              <a:solidFill>
                <a:schemeClr val="accent2"/>
              </a:solidFill>
            </a:endParaRPr>
          </a:p>
          <a:p>
            <a:endParaRPr lang="de-AT" b="1">
              <a:solidFill>
                <a:schemeClr val="accent2"/>
              </a:solidFill>
            </a:endParaRPr>
          </a:p>
          <a:p>
            <a:r>
              <a:rPr lang="de-AT" b="1">
                <a:solidFill>
                  <a:schemeClr val="accent2"/>
                </a:solidFill>
              </a:rPr>
              <a:t>MAX=0xff</a:t>
            </a:r>
          </a:p>
          <a:p>
            <a:r>
              <a:rPr lang="de-AT" b="1">
                <a:solidFill>
                  <a:schemeClr val="accent2"/>
                </a:solidFill>
              </a:rPr>
              <a:t>BOTTOM=0</a:t>
            </a:r>
          </a:p>
        </p:txBody>
      </p:sp>
      <p:pic>
        <p:nvPicPr>
          <p:cNvPr id="5530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8318" y="1628775"/>
            <a:ext cx="7296149" cy="230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0951" y="4089401"/>
            <a:ext cx="7416800" cy="24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6" name="Rectangle 10"/>
          <p:cNvSpPr>
            <a:spLocks noChangeArrowheads="1"/>
          </p:cNvSpPr>
          <p:nvPr/>
        </p:nvSpPr>
        <p:spPr bwMode="auto">
          <a:xfrm>
            <a:off x="527051" y="4797426"/>
            <a:ext cx="10369549"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Prescaler = 8</a:t>
            </a:r>
          </a:p>
        </p:txBody>
      </p:sp>
    </p:spTree>
    <p:extLst>
      <p:ext uri="{BB962C8B-B14F-4D97-AF65-F5344CB8AC3E}">
        <p14:creationId xmlns:p14="http://schemas.microsoft.com/office/powerpoint/2010/main" val="26741234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3" name="Text Box 5"/>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3254" name="Text Box 6"/>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8-bit Timer / Counter0 usage</a:t>
            </a:r>
            <a:endParaRPr lang="en-US" b="1">
              <a:solidFill>
                <a:schemeClr val="accent2"/>
              </a:solidFill>
            </a:endParaRPr>
          </a:p>
          <a:p>
            <a:endParaRPr lang="en-US" b="1">
              <a:solidFill>
                <a:schemeClr val="accent2"/>
              </a:solidFill>
            </a:endParaRPr>
          </a:p>
        </p:txBody>
      </p:sp>
      <p:sp>
        <p:nvSpPr>
          <p:cNvPr id="53255" name="Rectangle 7"/>
          <p:cNvSpPr>
            <a:spLocks noChangeArrowheads="1"/>
          </p:cNvSpPr>
          <p:nvPr/>
        </p:nvSpPr>
        <p:spPr bwMode="auto">
          <a:xfrm>
            <a:off x="1200151" y="1779588"/>
            <a:ext cx="10369549"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Timer/Counter0 Control Register (TCCR0), Bits CS02-CS00 </a:t>
            </a:r>
          </a:p>
          <a:p>
            <a:r>
              <a:rPr lang="de-AT" b="1">
                <a:solidFill>
                  <a:schemeClr val="accent2"/>
                </a:solidFill>
              </a:rPr>
              <a:t>   select Clock Source and Prescaler Value :</a:t>
            </a:r>
          </a:p>
        </p:txBody>
      </p:sp>
      <p:pic>
        <p:nvPicPr>
          <p:cNvPr id="5325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251" y="2492375"/>
            <a:ext cx="9969500" cy="127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8517" y="4005263"/>
            <a:ext cx="8483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1306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sp>
        <p:nvSpPr>
          <p:cNvPr id="8197" name="Text Box 5"/>
          <p:cNvSpPr txBox="1">
            <a:spLocks noChangeArrowheads="1"/>
          </p:cNvSpPr>
          <p:nvPr/>
        </p:nvSpPr>
        <p:spPr bwMode="auto">
          <a:xfrm>
            <a:off x="1200151" y="1700213"/>
            <a:ext cx="9791700"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sz="2000" b="1"/>
              <a:t>Special Microcontroller Features</a:t>
            </a:r>
          </a:p>
          <a:p>
            <a:endParaRPr lang="de-AT"/>
          </a:p>
          <a:p>
            <a:r>
              <a:rPr lang="de-AT">
                <a:solidFill>
                  <a:schemeClr val="accent2"/>
                </a:solidFill>
              </a:rPr>
              <a:t>  </a:t>
            </a:r>
            <a:r>
              <a:rPr lang="de-AT" b="1">
                <a:solidFill>
                  <a:schemeClr val="accent2"/>
                </a:solidFill>
              </a:rPr>
              <a:t>● Programmable Brown-out Detection</a:t>
            </a:r>
          </a:p>
          <a:p>
            <a:r>
              <a:rPr lang="de-AT">
                <a:solidFill>
                  <a:schemeClr val="accent2"/>
                </a:solidFill>
              </a:rPr>
              <a:t>  </a:t>
            </a:r>
            <a:r>
              <a:rPr lang="de-AT" b="1">
                <a:solidFill>
                  <a:schemeClr val="accent2"/>
                </a:solidFill>
              </a:rPr>
              <a:t>● Internal Calibrated RC Oscillator</a:t>
            </a:r>
          </a:p>
          <a:p>
            <a:r>
              <a:rPr lang="de-AT">
                <a:solidFill>
                  <a:schemeClr val="accent2"/>
                </a:solidFill>
              </a:rPr>
              <a:t>  </a:t>
            </a:r>
            <a:r>
              <a:rPr lang="de-AT" b="1">
                <a:solidFill>
                  <a:schemeClr val="accent2"/>
                </a:solidFill>
              </a:rPr>
              <a:t>● External and Internal Interrupt Sources</a:t>
            </a:r>
          </a:p>
          <a:p>
            <a:r>
              <a:rPr lang="de-AT">
                <a:solidFill>
                  <a:schemeClr val="accent2"/>
                </a:solidFill>
              </a:rPr>
              <a:t>  </a:t>
            </a:r>
            <a:r>
              <a:rPr lang="de-AT" b="1">
                <a:solidFill>
                  <a:schemeClr val="accent2"/>
                </a:solidFill>
              </a:rPr>
              <a:t>● Five Sleep Modes</a:t>
            </a:r>
          </a:p>
          <a:p>
            <a:endParaRPr lang="de-AT" b="1">
              <a:solidFill>
                <a:schemeClr val="accent2"/>
              </a:solidFill>
            </a:endParaRPr>
          </a:p>
          <a:p>
            <a:r>
              <a:rPr lang="de-AT" sz="2000" b="1"/>
              <a:t>I/O and Packages</a:t>
            </a:r>
          </a:p>
          <a:p>
            <a:endParaRPr lang="de-AT"/>
          </a:p>
          <a:p>
            <a:r>
              <a:rPr lang="de-AT"/>
              <a:t> </a:t>
            </a:r>
            <a:r>
              <a:rPr lang="de-AT" b="1">
                <a:solidFill>
                  <a:schemeClr val="accent2"/>
                </a:solidFill>
              </a:rPr>
              <a:t>● 23 Programmable I/O Lines</a:t>
            </a:r>
          </a:p>
          <a:p>
            <a:r>
              <a:rPr lang="de-AT">
                <a:solidFill>
                  <a:schemeClr val="accent2"/>
                </a:solidFill>
              </a:rPr>
              <a:t> </a:t>
            </a:r>
            <a:r>
              <a:rPr lang="de-AT" b="1">
                <a:solidFill>
                  <a:schemeClr val="accent2"/>
                </a:solidFill>
              </a:rPr>
              <a:t>● 28-lead PDIP, 32-lead TQFP, and 32-pad MLF</a:t>
            </a:r>
          </a:p>
          <a:p>
            <a:endParaRPr lang="de-AT">
              <a:solidFill>
                <a:schemeClr val="accent2"/>
              </a:solidFill>
            </a:endParaRPr>
          </a:p>
        </p:txBody>
      </p:sp>
    </p:spTree>
    <p:extLst>
      <p:ext uri="{BB962C8B-B14F-4D97-AF65-F5344CB8AC3E}">
        <p14:creationId xmlns:p14="http://schemas.microsoft.com/office/powerpoint/2010/main" val="29222861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76"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4277" name="Text Box 5"/>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8-bit Timer / Counter0 usage</a:t>
            </a:r>
            <a:endParaRPr lang="en-US" b="1">
              <a:solidFill>
                <a:schemeClr val="accent2"/>
              </a:solidFill>
            </a:endParaRPr>
          </a:p>
          <a:p>
            <a:endParaRPr lang="en-US" b="1">
              <a:solidFill>
                <a:schemeClr val="accent2"/>
              </a:solidFill>
            </a:endParaRPr>
          </a:p>
        </p:txBody>
      </p:sp>
      <p:sp>
        <p:nvSpPr>
          <p:cNvPr id="54278" name="Rectangle 6"/>
          <p:cNvSpPr>
            <a:spLocks noChangeArrowheads="1"/>
          </p:cNvSpPr>
          <p:nvPr/>
        </p:nvSpPr>
        <p:spPr bwMode="auto">
          <a:xfrm>
            <a:off x="1200151" y="2139950"/>
            <a:ext cx="10369549"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Timer/Counter0 Register (TCNT0) :</a:t>
            </a:r>
          </a:p>
          <a:p>
            <a:r>
              <a:rPr lang="de-AT" b="1">
                <a:solidFill>
                  <a:schemeClr val="accent2"/>
                </a:solidFill>
              </a:rPr>
              <a:t>   read/write, incremented per CLK cycle, overflow: 0xff</a:t>
            </a:r>
          </a:p>
        </p:txBody>
      </p:sp>
      <p:pic>
        <p:nvPicPr>
          <p:cNvPr id="54281"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2333" y="2830513"/>
            <a:ext cx="10255251"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84" name="Rectangle 12"/>
          <p:cNvSpPr>
            <a:spLocks noChangeArrowheads="1"/>
          </p:cNvSpPr>
          <p:nvPr/>
        </p:nvSpPr>
        <p:spPr bwMode="auto">
          <a:xfrm>
            <a:off x="1488018" y="4724400"/>
            <a:ext cx="576946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a:t>
            </a:r>
            <a:r>
              <a:rPr lang="de-AT"/>
              <a:t> </a:t>
            </a:r>
            <a:r>
              <a:rPr lang="de-AT" b="1">
                <a:solidFill>
                  <a:schemeClr val="accent2"/>
                </a:solidFill>
              </a:rPr>
              <a:t>A Reload-Value is used to fine-tune the interrupt interval</a:t>
            </a:r>
          </a:p>
          <a:p>
            <a:endParaRPr lang="de-AT" b="1">
              <a:solidFill>
                <a:schemeClr val="accent2"/>
              </a:solidFill>
            </a:endParaRPr>
          </a:p>
          <a:p>
            <a:r>
              <a:rPr lang="de-AT" b="1">
                <a:solidFill>
                  <a:schemeClr val="accent2"/>
                </a:solidFill>
              </a:rPr>
              <a:t>• write Reload-Value to TCNT0 in the ISR</a:t>
            </a:r>
          </a:p>
        </p:txBody>
      </p:sp>
    </p:spTree>
    <p:extLst>
      <p:ext uri="{BB962C8B-B14F-4D97-AF65-F5344CB8AC3E}">
        <p14:creationId xmlns:p14="http://schemas.microsoft.com/office/powerpoint/2010/main" val="15721410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a:t>
            </a:r>
            <a:r>
              <a:rPr lang="de-AT" sz="1200" b="1">
                <a:solidFill>
                  <a:schemeClr val="bg1"/>
                </a:solidFill>
              </a:rPr>
              <a:t>  –  </a:t>
            </a:r>
            <a:r>
              <a:rPr lang="de-AT" sz="1400" b="1">
                <a:solidFill>
                  <a:schemeClr val="bg1"/>
                </a:solidFill>
              </a:rPr>
              <a:t>Basic features</a:t>
            </a:r>
          </a:p>
        </p:txBody>
      </p:sp>
      <p:sp>
        <p:nvSpPr>
          <p:cNvPr id="56325" name="Text Box 5"/>
          <p:cNvSpPr txBox="1">
            <a:spLocks noChangeArrowheads="1"/>
          </p:cNvSpPr>
          <p:nvPr/>
        </p:nvSpPr>
        <p:spPr bwMode="auto">
          <a:xfrm>
            <a:off x="431800" y="1101726"/>
            <a:ext cx="113284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b="1"/>
              <a:t>8-bit Timer / Counter0 usage</a:t>
            </a:r>
            <a:endParaRPr lang="en-US" b="1">
              <a:solidFill>
                <a:schemeClr val="accent2"/>
              </a:solidFill>
            </a:endParaRPr>
          </a:p>
          <a:p>
            <a:endParaRPr lang="en-US" b="1">
              <a:solidFill>
                <a:schemeClr val="accent2"/>
              </a:solidFill>
            </a:endParaRPr>
          </a:p>
        </p:txBody>
      </p:sp>
      <p:sp>
        <p:nvSpPr>
          <p:cNvPr id="56326" name="Rectangle 6"/>
          <p:cNvSpPr>
            <a:spLocks noChangeArrowheads="1"/>
          </p:cNvSpPr>
          <p:nvPr/>
        </p:nvSpPr>
        <p:spPr bwMode="auto">
          <a:xfrm>
            <a:off x="1200151" y="4384675"/>
            <a:ext cx="10369549"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Timer Interrupt Flag Register (TIFR) :</a:t>
            </a:r>
          </a:p>
          <a:p>
            <a:r>
              <a:rPr lang="de-AT" b="1">
                <a:solidFill>
                  <a:schemeClr val="accent2"/>
                </a:solidFill>
              </a:rPr>
              <a:t>   TOV0 indicates a Timer0 overflow, cleared by hardware when   </a:t>
            </a:r>
          </a:p>
          <a:p>
            <a:r>
              <a:rPr lang="de-AT" b="1">
                <a:solidFill>
                  <a:schemeClr val="accent2"/>
                </a:solidFill>
              </a:rPr>
              <a:t>    the ISR is executed or by writing 1 to the flag</a:t>
            </a:r>
          </a:p>
        </p:txBody>
      </p:sp>
      <p:pic>
        <p:nvPicPr>
          <p:cNvPr id="56330"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1" y="5445126"/>
            <a:ext cx="9793817" cy="116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3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7517" y="2863850"/>
            <a:ext cx="9889067"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33" name="Rectangle 13"/>
          <p:cNvSpPr>
            <a:spLocks noChangeArrowheads="1"/>
          </p:cNvSpPr>
          <p:nvPr/>
        </p:nvSpPr>
        <p:spPr bwMode="auto">
          <a:xfrm>
            <a:off x="1007534" y="1844675"/>
            <a:ext cx="10369551"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accent2"/>
                </a:solidFill>
              </a:rPr>
              <a:t>Timer/Counter Interrupt Mask Register (TIMSK) :</a:t>
            </a:r>
          </a:p>
          <a:p>
            <a:r>
              <a:rPr lang="de-AT" b="1">
                <a:solidFill>
                  <a:schemeClr val="accent2"/>
                </a:solidFill>
              </a:rPr>
              <a:t>   Bit 0 : Timer 0 interrupt enable</a:t>
            </a:r>
          </a:p>
          <a:p>
            <a:r>
              <a:rPr lang="de-AT" b="1">
                <a:solidFill>
                  <a:schemeClr val="accent2"/>
                </a:solidFill>
              </a:rPr>
              <a:t>   set 1 to enable timer 0 overflow interrupt  ( + I-Bit in SREG)</a:t>
            </a:r>
          </a:p>
        </p:txBody>
      </p:sp>
    </p:spTree>
    <p:extLst>
      <p:ext uri="{BB962C8B-B14F-4D97-AF65-F5344CB8AC3E}">
        <p14:creationId xmlns:p14="http://schemas.microsoft.com/office/powerpoint/2010/main" val="26886872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609600" y="1600200"/>
            <a:ext cx="10972800" cy="2438400"/>
          </a:xfrm>
        </p:spPr>
        <p:txBody>
          <a:bodyPr/>
          <a:lstStyle/>
          <a:p>
            <a:pPr algn="ctr" eaLnBrk="1" hangingPunct="1">
              <a:buFontTx/>
              <a:buNone/>
            </a:pPr>
            <a:r>
              <a:rPr lang="en-US" sz="6000" b="1" smtClean="0">
                <a:latin typeface="Bookman Old Style" pitchFamily="18" charset="0"/>
              </a:rPr>
              <a:t>8086</a:t>
            </a:r>
          </a:p>
          <a:p>
            <a:pPr algn="ctr" eaLnBrk="1" hangingPunct="1">
              <a:buFontTx/>
              <a:buNone/>
            </a:pPr>
            <a:r>
              <a:rPr lang="en-US" sz="6000" b="1" smtClean="0">
                <a:latin typeface="Bookman Old Style" pitchFamily="18" charset="0"/>
              </a:rPr>
              <a:t>MICROPROCESSOR</a:t>
            </a:r>
          </a:p>
        </p:txBody>
      </p:sp>
    </p:spTree>
    <p:extLst>
      <p:ext uri="{BB962C8B-B14F-4D97-AF65-F5344CB8AC3E}">
        <p14:creationId xmlns:p14="http://schemas.microsoft.com/office/powerpoint/2010/main" val="29140654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336800" y="0"/>
            <a:ext cx="8026400" cy="762000"/>
          </a:xfrm>
        </p:spPr>
        <p:txBody>
          <a:bodyPr/>
          <a:lstStyle/>
          <a:p>
            <a:pPr eaLnBrk="1" hangingPunct="1"/>
            <a:r>
              <a:rPr lang="tr-TR" sz="3200" b="1" smtClean="0">
                <a:latin typeface="Bookman Old Style" pitchFamily="18" charset="0"/>
              </a:rPr>
              <a:t>8086 Microprocessor</a:t>
            </a:r>
          </a:p>
        </p:txBody>
      </p:sp>
      <p:pic>
        <p:nvPicPr>
          <p:cNvPr id="3075" name="Picture 3" descr="pin5"/>
          <p:cNvPicPr>
            <a:picLocks noChangeAspect="1" noChangeArrowheads="1"/>
          </p:cNvPicPr>
          <p:nvPr/>
        </p:nvPicPr>
        <p:blipFill>
          <a:blip r:embed="rId2">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2544234" y="692150"/>
            <a:ext cx="7103533"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59611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8086_chipse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11040533"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9293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46618" y="1600200"/>
            <a:ext cx="11338983" cy="433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lnSpc>
                <a:spcPct val="90000"/>
              </a:lnSpc>
            </a:pPr>
            <a:endParaRPr lang="en-US" b="1"/>
          </a:p>
          <a:p>
            <a:pPr eaLnBrk="0" hangingPunct="0">
              <a:lnSpc>
                <a:spcPct val="90000"/>
              </a:lnSpc>
            </a:pPr>
            <a:r>
              <a:rPr lang="en-US" b="1"/>
              <a:t>• </a:t>
            </a:r>
            <a:r>
              <a:rPr lang="en-US" sz="1600" b="1"/>
              <a:t>16-bit Arithmetic Logic Unit</a:t>
            </a:r>
          </a:p>
          <a:p>
            <a:pPr eaLnBrk="0" hangingPunct="0">
              <a:lnSpc>
                <a:spcPct val="90000"/>
              </a:lnSpc>
            </a:pPr>
            <a:endParaRPr lang="en-US" sz="1600" b="1"/>
          </a:p>
          <a:p>
            <a:pPr eaLnBrk="0" hangingPunct="0">
              <a:lnSpc>
                <a:spcPct val="90000"/>
              </a:lnSpc>
            </a:pPr>
            <a:r>
              <a:rPr lang="en-US" sz="1600" b="1"/>
              <a:t>• 16-bit data bus  (8088 has 8-bit data bus)</a:t>
            </a:r>
          </a:p>
          <a:p>
            <a:pPr eaLnBrk="0" hangingPunct="0">
              <a:lnSpc>
                <a:spcPct val="90000"/>
              </a:lnSpc>
            </a:pPr>
            <a:endParaRPr lang="en-US" sz="1600" b="1"/>
          </a:p>
          <a:p>
            <a:pPr eaLnBrk="0" hangingPunct="0">
              <a:lnSpc>
                <a:spcPct val="90000"/>
              </a:lnSpc>
            </a:pPr>
            <a:r>
              <a:rPr lang="en-US" sz="1600" b="1"/>
              <a:t>• 20-bit address bus - 2</a:t>
            </a:r>
            <a:r>
              <a:rPr lang="en-US" sz="1600" b="1" baseline="30000"/>
              <a:t>20</a:t>
            </a:r>
            <a:r>
              <a:rPr lang="en-US" sz="1600" b="1"/>
              <a:t> = 1,048,576 = 1 meg </a:t>
            </a:r>
          </a:p>
          <a:p>
            <a:pPr eaLnBrk="0" hangingPunct="0">
              <a:lnSpc>
                <a:spcPct val="90000"/>
              </a:lnSpc>
            </a:pPr>
            <a:endParaRPr lang="en-US" sz="1600" b="1"/>
          </a:p>
          <a:p>
            <a:pPr eaLnBrk="0" hangingPunct="0">
              <a:lnSpc>
                <a:spcPct val="90000"/>
              </a:lnSpc>
            </a:pPr>
            <a:endParaRPr lang="en-US" sz="1600" b="1"/>
          </a:p>
          <a:p>
            <a:pPr eaLnBrk="0" hangingPunct="0">
              <a:lnSpc>
                <a:spcPct val="90000"/>
              </a:lnSpc>
            </a:pPr>
            <a:r>
              <a:rPr lang="en-US" sz="1600" b="1"/>
              <a:t>The address refers to a byte in memory.  In the 8088, these bytes come in on </a:t>
            </a:r>
          </a:p>
          <a:p>
            <a:pPr eaLnBrk="0" hangingPunct="0">
              <a:lnSpc>
                <a:spcPct val="90000"/>
              </a:lnSpc>
            </a:pPr>
            <a:r>
              <a:rPr lang="en-US" sz="1600" b="1"/>
              <a:t>the 8-bit data bus.  In the 8086, bytes at even addresses come in on the low </a:t>
            </a:r>
          </a:p>
          <a:p>
            <a:pPr eaLnBrk="0" hangingPunct="0">
              <a:lnSpc>
                <a:spcPct val="90000"/>
              </a:lnSpc>
            </a:pPr>
            <a:r>
              <a:rPr lang="en-US" sz="1600" b="1"/>
              <a:t>half of the data bus (bits 0-7) and bytes at odd addresses come in on the upper </a:t>
            </a:r>
          </a:p>
          <a:p>
            <a:pPr eaLnBrk="0" hangingPunct="0">
              <a:lnSpc>
                <a:spcPct val="90000"/>
              </a:lnSpc>
            </a:pPr>
            <a:r>
              <a:rPr lang="en-US" sz="1600" b="1"/>
              <a:t>half of the data bus (bits 8-15).</a:t>
            </a:r>
          </a:p>
          <a:p>
            <a:pPr eaLnBrk="0" hangingPunct="0">
              <a:lnSpc>
                <a:spcPct val="90000"/>
              </a:lnSpc>
            </a:pPr>
            <a:endParaRPr lang="en-US" sz="1600" b="1"/>
          </a:p>
          <a:p>
            <a:pPr eaLnBrk="0" hangingPunct="0">
              <a:lnSpc>
                <a:spcPct val="90000"/>
              </a:lnSpc>
            </a:pPr>
            <a:r>
              <a:rPr lang="en-US" sz="1600" b="1"/>
              <a:t>The 8086 can read a 16-bit word at an even address in one operation and at an </a:t>
            </a:r>
          </a:p>
          <a:p>
            <a:pPr eaLnBrk="0" hangingPunct="0">
              <a:lnSpc>
                <a:spcPct val="90000"/>
              </a:lnSpc>
            </a:pPr>
            <a:r>
              <a:rPr lang="en-US" sz="1600" b="1"/>
              <a:t>odd address in two operations.  The 8088 needs two operations in either case.</a:t>
            </a:r>
          </a:p>
          <a:p>
            <a:pPr eaLnBrk="0" hangingPunct="0">
              <a:lnSpc>
                <a:spcPct val="90000"/>
              </a:lnSpc>
            </a:pPr>
            <a:endParaRPr lang="en-US" sz="1600" b="1"/>
          </a:p>
          <a:p>
            <a:pPr eaLnBrk="0" hangingPunct="0">
              <a:lnSpc>
                <a:spcPct val="90000"/>
              </a:lnSpc>
            </a:pPr>
            <a:r>
              <a:rPr lang="en-US" sz="1600" b="1"/>
              <a:t>The least significant byte of a word on an 8086 family microprocessor is at the </a:t>
            </a:r>
          </a:p>
          <a:p>
            <a:pPr eaLnBrk="0" hangingPunct="0">
              <a:lnSpc>
                <a:spcPct val="90000"/>
              </a:lnSpc>
            </a:pPr>
            <a:r>
              <a:rPr lang="en-US" sz="1600" b="1"/>
              <a:t>lower address.</a:t>
            </a:r>
          </a:p>
          <a:p>
            <a:pPr eaLnBrk="0" hangingPunct="0">
              <a:lnSpc>
                <a:spcPct val="90000"/>
              </a:lnSpc>
            </a:pPr>
            <a:endParaRPr lang="en-US" sz="1600" b="1"/>
          </a:p>
        </p:txBody>
      </p:sp>
      <p:sp>
        <p:nvSpPr>
          <p:cNvPr id="5123" name="Rectangle 3"/>
          <p:cNvSpPr>
            <a:spLocks noGrp="1" noChangeArrowheads="1"/>
          </p:cNvSpPr>
          <p:nvPr>
            <p:ph type="title"/>
          </p:nvPr>
        </p:nvSpPr>
        <p:spPr>
          <a:xfrm>
            <a:off x="2133600" y="457200"/>
            <a:ext cx="7010400" cy="457200"/>
          </a:xfrm>
          <a:noFill/>
        </p:spPr>
        <p:txBody>
          <a:bodyPr/>
          <a:lstStyle/>
          <a:p>
            <a:pPr eaLnBrk="1" hangingPunct="1"/>
            <a:r>
              <a:rPr lang="en-US" sz="1400" smtClean="0"/>
              <a:t>8086 Features</a:t>
            </a:r>
          </a:p>
        </p:txBody>
      </p:sp>
    </p:spTree>
    <p:extLst>
      <p:ext uri="{BB962C8B-B14F-4D97-AF65-F5344CB8AC3E}">
        <p14:creationId xmlns:p14="http://schemas.microsoft.com/office/powerpoint/2010/main" val="114158495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600452" y="620714"/>
            <a:ext cx="3791607" cy="51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3594" tIns="41797" rIns="83594" bIns="41797">
            <a:spAutoFit/>
          </a:bodyPr>
          <a:lstStyle/>
          <a:p>
            <a:pPr defTabSz="836613" eaLnBrk="0" hangingPunct="0"/>
            <a:r>
              <a:rPr lang="en-US" sz="2800" b="1">
                <a:latin typeface="Times New Roman" charset="0"/>
              </a:rPr>
              <a:t>Simplified CPU Design </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3634" y="1706563"/>
            <a:ext cx="8574617"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56579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001" y="981076"/>
            <a:ext cx="6745817"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a:spLocks noChangeArrowheads="1"/>
          </p:cNvSpPr>
          <p:nvPr/>
        </p:nvSpPr>
        <p:spPr bwMode="auto">
          <a:xfrm>
            <a:off x="3888318" y="333375"/>
            <a:ext cx="3379636" cy="51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3594" tIns="41797" rIns="83594" bIns="41797">
            <a:spAutoFit/>
          </a:bodyPr>
          <a:lstStyle/>
          <a:p>
            <a:pPr defTabSz="836613" eaLnBrk="0" hangingPunct="0"/>
            <a:r>
              <a:rPr lang="en-US" sz="2800" b="1">
                <a:latin typeface="Times" pitchFamily="124" charset="0"/>
              </a:rPr>
              <a:t>Intel 16-bit Registers</a:t>
            </a:r>
          </a:p>
        </p:txBody>
      </p:sp>
    </p:spTree>
    <p:extLst>
      <p:ext uri="{BB962C8B-B14F-4D97-AF65-F5344CB8AC3E}">
        <p14:creationId xmlns:p14="http://schemas.microsoft.com/office/powerpoint/2010/main" val="5166979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59834" y="682625"/>
            <a:ext cx="11527367"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lnSpc>
                <a:spcPct val="90000"/>
              </a:lnSpc>
            </a:pPr>
            <a:endParaRPr lang="en-US" b="1"/>
          </a:p>
          <a:p>
            <a:pPr lvl="1" eaLnBrk="0" hangingPunct="0">
              <a:lnSpc>
                <a:spcPct val="90000"/>
              </a:lnSpc>
            </a:pPr>
            <a:r>
              <a:rPr lang="en-US" sz="1600" b="1"/>
              <a:t>• The 8086 has two parts, the Bus Interface Unit (BIU) and the </a:t>
            </a:r>
          </a:p>
          <a:p>
            <a:pPr lvl="1" eaLnBrk="0" hangingPunct="0">
              <a:lnSpc>
                <a:spcPct val="90000"/>
              </a:lnSpc>
            </a:pPr>
            <a:r>
              <a:rPr lang="en-US" sz="1600" b="1"/>
              <a:t>Execution Unit (EU).</a:t>
            </a:r>
          </a:p>
          <a:p>
            <a:pPr eaLnBrk="0" hangingPunct="0">
              <a:lnSpc>
                <a:spcPct val="90000"/>
              </a:lnSpc>
            </a:pPr>
            <a:endParaRPr lang="en-US" sz="1600" b="1"/>
          </a:p>
          <a:p>
            <a:pPr lvl="1" eaLnBrk="0" hangingPunct="0">
              <a:lnSpc>
                <a:spcPct val="90000"/>
              </a:lnSpc>
            </a:pPr>
            <a:r>
              <a:rPr lang="en-US" sz="1600" b="1"/>
              <a:t>• The BIU fetches instructions, reads and writes data, and computes the </a:t>
            </a:r>
          </a:p>
          <a:p>
            <a:pPr lvl="1" eaLnBrk="0" hangingPunct="0">
              <a:lnSpc>
                <a:spcPct val="90000"/>
              </a:lnSpc>
            </a:pPr>
            <a:r>
              <a:rPr lang="en-US" sz="1600" b="1"/>
              <a:t>20-bit address.</a:t>
            </a:r>
          </a:p>
          <a:p>
            <a:pPr eaLnBrk="0" hangingPunct="0">
              <a:lnSpc>
                <a:spcPct val="90000"/>
              </a:lnSpc>
            </a:pPr>
            <a:endParaRPr lang="en-US" sz="1600" b="1"/>
          </a:p>
          <a:p>
            <a:pPr lvl="1" eaLnBrk="0" hangingPunct="0">
              <a:lnSpc>
                <a:spcPct val="90000"/>
              </a:lnSpc>
            </a:pPr>
            <a:r>
              <a:rPr lang="en-US" sz="1600" b="1"/>
              <a:t>• The EU decodes and executes the instructions using the 16-bit ALU.</a:t>
            </a:r>
          </a:p>
          <a:p>
            <a:pPr lvl="1" eaLnBrk="0" hangingPunct="0">
              <a:lnSpc>
                <a:spcPct val="90000"/>
              </a:lnSpc>
            </a:pPr>
            <a:endParaRPr lang="en-US" sz="1600" b="1"/>
          </a:p>
          <a:p>
            <a:pPr lvl="1" eaLnBrk="0" hangingPunct="0">
              <a:lnSpc>
                <a:spcPct val="90000"/>
              </a:lnSpc>
            </a:pPr>
            <a:r>
              <a:rPr lang="en-US" sz="1600" b="1"/>
              <a:t>• The BIU contains the following registers:</a:t>
            </a:r>
          </a:p>
          <a:p>
            <a:pPr eaLnBrk="0" hangingPunct="0">
              <a:lnSpc>
                <a:spcPct val="90000"/>
              </a:lnSpc>
            </a:pPr>
            <a:endParaRPr lang="en-US" sz="1600" b="1"/>
          </a:p>
          <a:p>
            <a:pPr lvl="2" eaLnBrk="0" hangingPunct="0">
              <a:lnSpc>
                <a:spcPct val="90000"/>
              </a:lnSpc>
            </a:pPr>
            <a:r>
              <a:rPr lang="en-US" sz="1600" b="1"/>
              <a:t> IP - the Instruction Pointer</a:t>
            </a:r>
          </a:p>
          <a:p>
            <a:pPr lvl="2" eaLnBrk="0" hangingPunct="0">
              <a:lnSpc>
                <a:spcPct val="90000"/>
              </a:lnSpc>
            </a:pPr>
            <a:r>
              <a:rPr lang="en-US" sz="1600" b="1"/>
              <a:t>CS - the Code Segment Register</a:t>
            </a:r>
          </a:p>
          <a:p>
            <a:pPr lvl="2" eaLnBrk="0" hangingPunct="0">
              <a:lnSpc>
                <a:spcPct val="90000"/>
              </a:lnSpc>
            </a:pPr>
            <a:r>
              <a:rPr lang="en-US" sz="1600" b="1"/>
              <a:t>DS - the Data Segment Register</a:t>
            </a:r>
          </a:p>
          <a:p>
            <a:pPr lvl="2" eaLnBrk="0" hangingPunct="0">
              <a:lnSpc>
                <a:spcPct val="90000"/>
              </a:lnSpc>
            </a:pPr>
            <a:r>
              <a:rPr lang="en-US" sz="1600" b="1"/>
              <a:t>SS - the Stack Segment Register</a:t>
            </a:r>
          </a:p>
          <a:p>
            <a:pPr lvl="2" eaLnBrk="0" hangingPunct="0">
              <a:lnSpc>
                <a:spcPct val="90000"/>
              </a:lnSpc>
            </a:pPr>
            <a:r>
              <a:rPr lang="en-US" sz="1600" b="1"/>
              <a:t>ES - the Extra Segment Register</a:t>
            </a:r>
            <a:endParaRPr lang="tr-TR" sz="1600" b="1"/>
          </a:p>
          <a:p>
            <a:pPr eaLnBrk="0" hangingPunct="0">
              <a:lnSpc>
                <a:spcPct val="90000"/>
              </a:lnSpc>
            </a:pPr>
            <a:endParaRPr lang="tr-TR" sz="1600" b="1"/>
          </a:p>
          <a:p>
            <a:pPr eaLnBrk="0" hangingPunct="0">
              <a:lnSpc>
                <a:spcPct val="90000"/>
              </a:lnSpc>
            </a:pPr>
            <a:r>
              <a:rPr lang="en-US" sz="1600" b="1"/>
              <a:t>The BIU fetches instructions using the CS and IP, written CS:IP, to contr</a:t>
            </a:r>
            <a:r>
              <a:rPr lang="tr-TR" sz="1600" b="1"/>
              <a:t>a</a:t>
            </a:r>
            <a:r>
              <a:rPr lang="en-US" sz="1600" b="1"/>
              <a:t>ct</a:t>
            </a:r>
          </a:p>
          <a:p>
            <a:pPr eaLnBrk="0" hangingPunct="0">
              <a:lnSpc>
                <a:spcPct val="90000"/>
              </a:lnSpc>
            </a:pPr>
            <a:r>
              <a:rPr lang="en-US" sz="1600" b="1"/>
              <a:t> the 20-bit address.  Data is fetched using a segment register (usually the DS) </a:t>
            </a:r>
          </a:p>
          <a:p>
            <a:pPr eaLnBrk="0" hangingPunct="0">
              <a:lnSpc>
                <a:spcPct val="90000"/>
              </a:lnSpc>
            </a:pPr>
            <a:r>
              <a:rPr lang="en-US" sz="1600" b="1"/>
              <a:t>and an effective address (EA) computed by the EU depending on the </a:t>
            </a:r>
          </a:p>
          <a:p>
            <a:pPr eaLnBrk="0" hangingPunct="0">
              <a:lnSpc>
                <a:spcPct val="90000"/>
              </a:lnSpc>
            </a:pPr>
            <a:r>
              <a:rPr lang="en-US" sz="1600" b="1"/>
              <a:t>addressing mode.</a:t>
            </a:r>
          </a:p>
          <a:p>
            <a:pPr eaLnBrk="0" hangingPunct="0">
              <a:lnSpc>
                <a:spcPct val="90000"/>
              </a:lnSpc>
            </a:pPr>
            <a:endParaRPr lang="en-US" sz="1600" b="1"/>
          </a:p>
          <a:p>
            <a:pPr eaLnBrk="0" hangingPunct="0">
              <a:lnSpc>
                <a:spcPct val="90000"/>
              </a:lnSpc>
            </a:pPr>
            <a:endParaRPr lang="en-US" sz="1600" b="1"/>
          </a:p>
        </p:txBody>
      </p:sp>
      <p:sp>
        <p:nvSpPr>
          <p:cNvPr id="8195" name="Rectangle 3"/>
          <p:cNvSpPr>
            <a:spLocks noGrp="1" noChangeArrowheads="1"/>
          </p:cNvSpPr>
          <p:nvPr>
            <p:ph type="title"/>
          </p:nvPr>
        </p:nvSpPr>
        <p:spPr>
          <a:xfrm>
            <a:off x="3556000" y="0"/>
            <a:ext cx="4064000" cy="609600"/>
          </a:xfrm>
          <a:noFill/>
        </p:spPr>
        <p:txBody>
          <a:bodyPr/>
          <a:lstStyle/>
          <a:p>
            <a:pPr eaLnBrk="1" hangingPunct="1"/>
            <a:r>
              <a:rPr lang="en-US" sz="1600" smtClean="0"/>
              <a:t>8086 Architecture</a:t>
            </a:r>
          </a:p>
        </p:txBody>
      </p:sp>
    </p:spTree>
    <p:extLst>
      <p:ext uri="{BB962C8B-B14F-4D97-AF65-F5344CB8AC3E}">
        <p14:creationId xmlns:p14="http://schemas.microsoft.com/office/powerpoint/2010/main" val="7718232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436034" y="549275"/>
            <a:ext cx="7634462" cy="621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The EU contains the following 16-bit registers:</a:t>
            </a:r>
          </a:p>
          <a:p>
            <a:pPr eaLnBrk="0" hangingPunct="0">
              <a:lnSpc>
                <a:spcPct val="90000"/>
              </a:lnSpc>
            </a:pPr>
            <a:endParaRPr lang="en-US" b="1"/>
          </a:p>
          <a:p>
            <a:pPr lvl="4" eaLnBrk="0" hangingPunct="0">
              <a:lnSpc>
                <a:spcPct val="90000"/>
              </a:lnSpc>
            </a:pPr>
            <a:r>
              <a:rPr lang="en-US" b="1"/>
              <a:t>AX - the Accumulator</a:t>
            </a:r>
          </a:p>
          <a:p>
            <a:pPr lvl="4" eaLnBrk="0" hangingPunct="0">
              <a:lnSpc>
                <a:spcPct val="90000"/>
              </a:lnSpc>
            </a:pPr>
            <a:r>
              <a:rPr lang="en-US" b="1"/>
              <a:t>BX - the Base Register</a:t>
            </a:r>
          </a:p>
          <a:p>
            <a:pPr lvl="4" eaLnBrk="0" hangingPunct="0">
              <a:lnSpc>
                <a:spcPct val="90000"/>
              </a:lnSpc>
            </a:pPr>
            <a:r>
              <a:rPr lang="en-US" b="1"/>
              <a:t>CX - the Count Register</a:t>
            </a:r>
          </a:p>
          <a:p>
            <a:pPr lvl="4" eaLnBrk="0" hangingPunct="0">
              <a:lnSpc>
                <a:spcPct val="90000"/>
              </a:lnSpc>
            </a:pPr>
            <a:r>
              <a:rPr lang="en-US" b="1"/>
              <a:t>DX - the Data Register</a:t>
            </a:r>
          </a:p>
          <a:p>
            <a:pPr lvl="4" eaLnBrk="0" hangingPunct="0">
              <a:lnSpc>
                <a:spcPct val="90000"/>
              </a:lnSpc>
            </a:pPr>
            <a:r>
              <a:rPr lang="en-US" b="1"/>
              <a:t>SP - the Stack Pointer   \</a:t>
            </a:r>
            <a:r>
              <a:rPr lang="en-US" b="1" baseline="-50000"/>
              <a:t>   </a:t>
            </a:r>
            <a:r>
              <a:rPr lang="en-US" sz="2800" b="1" baseline="-24000"/>
              <a:t>defaults to stack segment</a:t>
            </a:r>
            <a:endParaRPr lang="en-US" b="1"/>
          </a:p>
          <a:p>
            <a:pPr lvl="4" eaLnBrk="0" hangingPunct="0">
              <a:lnSpc>
                <a:spcPct val="90000"/>
              </a:lnSpc>
            </a:pPr>
            <a:r>
              <a:rPr lang="en-US" b="1"/>
              <a:t>BP - the Base Pointer    /      </a:t>
            </a:r>
          </a:p>
          <a:p>
            <a:pPr lvl="4" eaLnBrk="0" hangingPunct="0">
              <a:lnSpc>
                <a:spcPct val="90000"/>
              </a:lnSpc>
            </a:pPr>
            <a:r>
              <a:rPr lang="en-US" b="1"/>
              <a:t>SI - the Source Index Register</a:t>
            </a:r>
          </a:p>
          <a:p>
            <a:pPr lvl="4" eaLnBrk="0" hangingPunct="0">
              <a:lnSpc>
                <a:spcPct val="90000"/>
              </a:lnSpc>
            </a:pPr>
            <a:r>
              <a:rPr lang="en-US" b="1"/>
              <a:t>DI - the Destination Register</a:t>
            </a:r>
          </a:p>
          <a:p>
            <a:pPr eaLnBrk="0" hangingPunct="0">
              <a:lnSpc>
                <a:spcPct val="90000"/>
              </a:lnSpc>
            </a:pPr>
            <a:endParaRPr lang="en-US" b="1"/>
          </a:p>
          <a:p>
            <a:pPr eaLnBrk="0" hangingPunct="0">
              <a:lnSpc>
                <a:spcPct val="90000"/>
              </a:lnSpc>
            </a:pPr>
            <a:r>
              <a:rPr lang="en-US" b="1"/>
              <a:t>These are referred to as general-purpose registers, although, as seen by</a:t>
            </a:r>
          </a:p>
          <a:p>
            <a:pPr eaLnBrk="0" hangingPunct="0">
              <a:lnSpc>
                <a:spcPct val="90000"/>
              </a:lnSpc>
            </a:pPr>
            <a:r>
              <a:rPr lang="en-US" b="1"/>
              <a:t> their names, they often have a special-pu</a:t>
            </a:r>
            <a:r>
              <a:rPr lang="tr-TR" b="1"/>
              <a:t>r</a:t>
            </a:r>
            <a:r>
              <a:rPr lang="en-US" b="1"/>
              <a:t>pose use for some instructions.</a:t>
            </a:r>
          </a:p>
          <a:p>
            <a:pPr eaLnBrk="0" hangingPunct="0">
              <a:lnSpc>
                <a:spcPct val="90000"/>
              </a:lnSpc>
            </a:pPr>
            <a:endParaRPr lang="en-US" b="1"/>
          </a:p>
          <a:p>
            <a:pPr eaLnBrk="0" hangingPunct="0">
              <a:lnSpc>
                <a:spcPct val="90000"/>
              </a:lnSpc>
            </a:pPr>
            <a:r>
              <a:rPr lang="en-US" b="1"/>
              <a:t>The AX, BX, CX, and DX registers can be considers as two 8-bit registers, a </a:t>
            </a:r>
          </a:p>
          <a:p>
            <a:pPr eaLnBrk="0" hangingPunct="0">
              <a:lnSpc>
                <a:spcPct val="90000"/>
              </a:lnSpc>
            </a:pPr>
            <a:r>
              <a:rPr lang="en-US" b="1"/>
              <a:t>High byte and a Low byte.  This allows byte operations and compatibility with </a:t>
            </a:r>
          </a:p>
          <a:p>
            <a:pPr eaLnBrk="0" hangingPunct="0">
              <a:lnSpc>
                <a:spcPct val="90000"/>
              </a:lnSpc>
            </a:pPr>
            <a:r>
              <a:rPr lang="en-US" b="1"/>
              <a:t>the previous generation of 8-bit processors, the 8080 and 8085.  8085 source </a:t>
            </a:r>
          </a:p>
          <a:p>
            <a:pPr eaLnBrk="0" hangingPunct="0">
              <a:lnSpc>
                <a:spcPct val="90000"/>
              </a:lnSpc>
            </a:pPr>
            <a:r>
              <a:rPr lang="en-US" b="1"/>
              <a:t>code could be translated in 8086 code and assembled.  The 8-bit registers are:</a:t>
            </a:r>
          </a:p>
          <a:p>
            <a:pPr eaLnBrk="0" hangingPunct="0">
              <a:lnSpc>
                <a:spcPct val="90000"/>
              </a:lnSpc>
            </a:pPr>
            <a:endParaRPr lang="en-US" b="1"/>
          </a:p>
          <a:p>
            <a:pPr lvl="4" eaLnBrk="0" hangingPunct="0">
              <a:lnSpc>
                <a:spcPct val="90000"/>
              </a:lnSpc>
            </a:pPr>
            <a:r>
              <a:rPr lang="en-US" b="1"/>
              <a:t>AX --&gt; AH,AL</a:t>
            </a:r>
          </a:p>
          <a:p>
            <a:pPr lvl="4" eaLnBrk="0" hangingPunct="0">
              <a:lnSpc>
                <a:spcPct val="90000"/>
              </a:lnSpc>
            </a:pPr>
            <a:r>
              <a:rPr lang="en-US" b="1"/>
              <a:t>BX --&gt; BH,BL</a:t>
            </a:r>
          </a:p>
          <a:p>
            <a:pPr lvl="4" eaLnBrk="0" hangingPunct="0">
              <a:lnSpc>
                <a:spcPct val="90000"/>
              </a:lnSpc>
            </a:pPr>
            <a:r>
              <a:rPr lang="en-US" b="1"/>
              <a:t>CX --&gt; CH,CL</a:t>
            </a:r>
          </a:p>
          <a:p>
            <a:pPr lvl="4" eaLnBrk="0" hangingPunct="0">
              <a:lnSpc>
                <a:spcPct val="90000"/>
              </a:lnSpc>
            </a:pPr>
            <a:r>
              <a:rPr lang="en-US" b="1"/>
              <a:t>DX --&gt; DH,DL</a:t>
            </a:r>
          </a:p>
          <a:p>
            <a:pPr eaLnBrk="0" hangingPunct="0">
              <a:lnSpc>
                <a:spcPct val="90000"/>
              </a:lnSpc>
            </a:pPr>
            <a:endParaRPr lang="en-US" b="1"/>
          </a:p>
        </p:txBody>
      </p:sp>
    </p:spTree>
    <p:extLst>
      <p:ext uri="{BB962C8B-B14F-4D97-AF65-F5344CB8AC3E}">
        <p14:creationId xmlns:p14="http://schemas.microsoft.com/office/powerpoint/2010/main" val="31584217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0"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sp>
        <p:nvSpPr>
          <p:cNvPr id="9221" name="Text Box 5"/>
          <p:cNvSpPr txBox="1">
            <a:spLocks noChangeArrowheads="1"/>
          </p:cNvSpPr>
          <p:nvPr/>
        </p:nvSpPr>
        <p:spPr bwMode="auto">
          <a:xfrm>
            <a:off x="1200151" y="1484313"/>
            <a:ext cx="97917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sz="2000" b="1"/>
              <a:t>Operating Voltages</a:t>
            </a:r>
          </a:p>
          <a:p>
            <a:endParaRPr lang="de-AT"/>
          </a:p>
          <a:p>
            <a:r>
              <a:rPr lang="de-AT">
                <a:solidFill>
                  <a:schemeClr val="accent2"/>
                </a:solidFill>
              </a:rPr>
              <a:t>  </a:t>
            </a:r>
            <a:r>
              <a:rPr lang="de-AT" b="1">
                <a:solidFill>
                  <a:schemeClr val="accent2"/>
                </a:solidFill>
              </a:rPr>
              <a:t>● 2.7 - 5.5V (ATmega8L)</a:t>
            </a:r>
          </a:p>
          <a:p>
            <a:r>
              <a:rPr lang="de-AT">
                <a:solidFill>
                  <a:schemeClr val="accent2"/>
                </a:solidFill>
              </a:rPr>
              <a:t>  </a:t>
            </a:r>
            <a:r>
              <a:rPr lang="de-AT" b="1">
                <a:solidFill>
                  <a:schemeClr val="accent2"/>
                </a:solidFill>
              </a:rPr>
              <a:t>● 4.5 - 5.5V (ATmega8)</a:t>
            </a:r>
          </a:p>
          <a:p>
            <a:endParaRPr lang="de-AT">
              <a:solidFill>
                <a:schemeClr val="accent2"/>
              </a:solidFill>
            </a:endParaRPr>
          </a:p>
          <a:p>
            <a:r>
              <a:rPr lang="de-AT" sz="2000" b="1"/>
              <a:t>Speed Grades</a:t>
            </a:r>
          </a:p>
          <a:p>
            <a:endParaRPr lang="de-AT" b="1">
              <a:solidFill>
                <a:schemeClr val="accent2"/>
              </a:solidFill>
              <a:cs typeface="Arial" charset="0"/>
            </a:endParaRPr>
          </a:p>
          <a:p>
            <a:r>
              <a:rPr lang="de-AT" b="1">
                <a:solidFill>
                  <a:schemeClr val="accent2"/>
                </a:solidFill>
                <a:cs typeface="Arial" charset="0"/>
              </a:rPr>
              <a:t>   ●</a:t>
            </a:r>
            <a:r>
              <a:rPr lang="de-AT" b="1">
                <a:solidFill>
                  <a:schemeClr val="accent2"/>
                </a:solidFill>
              </a:rPr>
              <a:t> 0 - 8 MHz (ATmega8L)</a:t>
            </a:r>
          </a:p>
          <a:p>
            <a:r>
              <a:rPr lang="de-AT" b="1">
                <a:solidFill>
                  <a:schemeClr val="accent2"/>
                </a:solidFill>
              </a:rPr>
              <a:t>   ● 0 - 16 MHz (ATmega8)</a:t>
            </a:r>
          </a:p>
          <a:p>
            <a:endParaRPr lang="de-AT">
              <a:solidFill>
                <a:schemeClr val="accent2"/>
              </a:solidFill>
            </a:endParaRPr>
          </a:p>
          <a:p>
            <a:r>
              <a:rPr lang="de-AT" sz="2000" b="1"/>
              <a:t>Power Consumption at 4 Mhz, 3V, 25</a:t>
            </a:r>
            <a:r>
              <a:rPr lang="de-AT" sz="2000"/>
              <a:t>°</a:t>
            </a:r>
            <a:r>
              <a:rPr lang="de-AT" sz="2000" b="1"/>
              <a:t>C</a:t>
            </a:r>
          </a:p>
          <a:p>
            <a:endParaRPr lang="de-AT"/>
          </a:p>
          <a:p>
            <a:r>
              <a:rPr lang="de-AT">
                <a:solidFill>
                  <a:schemeClr val="accent2"/>
                </a:solidFill>
              </a:rPr>
              <a:t>  </a:t>
            </a:r>
            <a:r>
              <a:rPr lang="de-AT" b="1">
                <a:solidFill>
                  <a:schemeClr val="accent2"/>
                </a:solidFill>
              </a:rPr>
              <a:t>● Active: 3.6 mA</a:t>
            </a:r>
          </a:p>
          <a:p>
            <a:r>
              <a:rPr lang="de-AT">
                <a:solidFill>
                  <a:schemeClr val="accent2"/>
                </a:solidFill>
              </a:rPr>
              <a:t>  </a:t>
            </a:r>
            <a:r>
              <a:rPr lang="de-AT" b="1">
                <a:solidFill>
                  <a:schemeClr val="accent2"/>
                </a:solidFill>
              </a:rPr>
              <a:t>● Idle Mode: 1.0 mA</a:t>
            </a:r>
          </a:p>
          <a:p>
            <a:r>
              <a:rPr lang="de-AT">
                <a:solidFill>
                  <a:schemeClr val="accent2"/>
                </a:solidFill>
              </a:rPr>
              <a:t>  </a:t>
            </a:r>
            <a:r>
              <a:rPr lang="de-AT" b="1">
                <a:solidFill>
                  <a:schemeClr val="accent2"/>
                </a:solidFill>
              </a:rPr>
              <a:t>● Power-down Mode: 0.5 μA</a:t>
            </a:r>
          </a:p>
        </p:txBody>
      </p:sp>
    </p:spTree>
    <p:extLst>
      <p:ext uri="{BB962C8B-B14F-4D97-AF65-F5344CB8AC3E}">
        <p14:creationId xmlns:p14="http://schemas.microsoft.com/office/powerpoint/2010/main" val="41396396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8086 registers"/>
          <p:cNvPicPr>
            <a:picLocks noChangeAspect="1" noChangeArrowheads="1"/>
          </p:cNvPicPr>
          <p:nvPr/>
        </p:nvPicPr>
        <p:blipFill>
          <a:blip r:embed="rId2">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203200" y="228600"/>
            <a:ext cx="120904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Line 4"/>
          <p:cNvSpPr>
            <a:spLocks noChangeShapeType="1"/>
          </p:cNvSpPr>
          <p:nvPr/>
        </p:nvSpPr>
        <p:spPr bwMode="auto">
          <a:xfrm>
            <a:off x="11887200" y="990601"/>
            <a:ext cx="0" cy="52863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3941366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71600"/>
            <a:ext cx="121539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5"/>
          <p:cNvSpPr>
            <a:spLocks noGrp="1" noChangeArrowheads="1"/>
          </p:cNvSpPr>
          <p:nvPr>
            <p:ph type="title"/>
          </p:nvPr>
        </p:nvSpPr>
        <p:spPr/>
        <p:txBody>
          <a:bodyPr/>
          <a:lstStyle/>
          <a:p>
            <a:pPr eaLnBrk="1" hangingPunct="1"/>
            <a:r>
              <a:rPr lang="en-US" smtClean="0"/>
              <a:t>Registers</a:t>
            </a:r>
          </a:p>
        </p:txBody>
      </p:sp>
    </p:spTree>
    <p:extLst>
      <p:ext uri="{BB962C8B-B14F-4D97-AF65-F5344CB8AC3E}">
        <p14:creationId xmlns:p14="http://schemas.microsoft.com/office/powerpoint/2010/main" val="14767182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165600" y="304800"/>
            <a:ext cx="3454400" cy="228600"/>
          </a:xfrm>
        </p:spPr>
        <p:txBody>
          <a:bodyPr>
            <a:normAutofit fontScale="90000"/>
          </a:bodyPr>
          <a:lstStyle/>
          <a:p>
            <a:pPr eaLnBrk="1" hangingPunct="1"/>
            <a:r>
              <a:rPr lang="en-US" sz="1400" smtClean="0"/>
              <a:t>8086 Programmer’s Model</a:t>
            </a:r>
            <a:endParaRPr lang="tr-TR" sz="1400" smtClean="0"/>
          </a:p>
        </p:txBody>
      </p:sp>
      <p:sp>
        <p:nvSpPr>
          <p:cNvPr id="12291" name="Rectangle 3"/>
          <p:cNvSpPr>
            <a:spLocks noChangeArrowheads="1"/>
          </p:cNvSpPr>
          <p:nvPr/>
        </p:nvSpPr>
        <p:spPr bwMode="auto">
          <a:xfrm>
            <a:off x="3158067" y="11303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2" name="Rectangle 4"/>
          <p:cNvSpPr>
            <a:spLocks noChangeArrowheads="1"/>
          </p:cNvSpPr>
          <p:nvPr/>
        </p:nvSpPr>
        <p:spPr bwMode="auto">
          <a:xfrm>
            <a:off x="3158067" y="14351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3" name="Rectangle 5"/>
          <p:cNvSpPr>
            <a:spLocks noChangeArrowheads="1"/>
          </p:cNvSpPr>
          <p:nvPr/>
        </p:nvSpPr>
        <p:spPr bwMode="auto">
          <a:xfrm>
            <a:off x="3158067" y="17399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4" name="Rectangle 6"/>
          <p:cNvSpPr>
            <a:spLocks noChangeArrowheads="1"/>
          </p:cNvSpPr>
          <p:nvPr/>
        </p:nvSpPr>
        <p:spPr bwMode="auto">
          <a:xfrm>
            <a:off x="3158067" y="20447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5" name="Rectangle 7"/>
          <p:cNvSpPr>
            <a:spLocks noChangeArrowheads="1"/>
          </p:cNvSpPr>
          <p:nvPr/>
        </p:nvSpPr>
        <p:spPr bwMode="auto">
          <a:xfrm>
            <a:off x="3132667" y="28067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6" name="Rectangle 8"/>
          <p:cNvSpPr>
            <a:spLocks noChangeArrowheads="1"/>
          </p:cNvSpPr>
          <p:nvPr/>
        </p:nvSpPr>
        <p:spPr bwMode="auto">
          <a:xfrm>
            <a:off x="3132667" y="31115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7" name="Rectangle 9"/>
          <p:cNvSpPr>
            <a:spLocks noChangeArrowheads="1"/>
          </p:cNvSpPr>
          <p:nvPr/>
        </p:nvSpPr>
        <p:spPr bwMode="auto">
          <a:xfrm>
            <a:off x="3132667" y="34163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8" name="Rectangle 10"/>
          <p:cNvSpPr>
            <a:spLocks noChangeArrowheads="1"/>
          </p:cNvSpPr>
          <p:nvPr/>
        </p:nvSpPr>
        <p:spPr bwMode="auto">
          <a:xfrm>
            <a:off x="3132667" y="37211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299" name="Rectangle 11"/>
          <p:cNvSpPr>
            <a:spLocks noChangeArrowheads="1"/>
          </p:cNvSpPr>
          <p:nvPr/>
        </p:nvSpPr>
        <p:spPr bwMode="auto">
          <a:xfrm>
            <a:off x="3132667" y="40259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0" name="Rectangle 12"/>
          <p:cNvSpPr>
            <a:spLocks noChangeArrowheads="1"/>
          </p:cNvSpPr>
          <p:nvPr/>
        </p:nvSpPr>
        <p:spPr bwMode="auto">
          <a:xfrm>
            <a:off x="3132667" y="43307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1" name="Rectangle 13"/>
          <p:cNvSpPr>
            <a:spLocks noChangeArrowheads="1"/>
          </p:cNvSpPr>
          <p:nvPr/>
        </p:nvSpPr>
        <p:spPr bwMode="auto">
          <a:xfrm>
            <a:off x="3132667" y="46355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2" name="Rectangle 14"/>
          <p:cNvSpPr>
            <a:spLocks noChangeArrowheads="1"/>
          </p:cNvSpPr>
          <p:nvPr/>
        </p:nvSpPr>
        <p:spPr bwMode="auto">
          <a:xfrm>
            <a:off x="3132667" y="49403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3" name="Rectangle 15"/>
          <p:cNvSpPr>
            <a:spLocks noChangeArrowheads="1"/>
          </p:cNvSpPr>
          <p:nvPr/>
        </p:nvSpPr>
        <p:spPr bwMode="auto">
          <a:xfrm>
            <a:off x="3132667" y="52451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4" name="Rectangle 16"/>
          <p:cNvSpPr>
            <a:spLocks noChangeArrowheads="1"/>
          </p:cNvSpPr>
          <p:nvPr/>
        </p:nvSpPr>
        <p:spPr bwMode="auto">
          <a:xfrm>
            <a:off x="3149600" y="838200"/>
            <a:ext cx="4453467" cy="2921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12305" name="Rectangle 17"/>
          <p:cNvSpPr>
            <a:spLocks noChangeArrowheads="1"/>
          </p:cNvSpPr>
          <p:nvPr/>
        </p:nvSpPr>
        <p:spPr bwMode="auto">
          <a:xfrm>
            <a:off x="4804834" y="815976"/>
            <a:ext cx="40491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ES</a:t>
            </a:r>
          </a:p>
        </p:txBody>
      </p:sp>
      <p:sp>
        <p:nvSpPr>
          <p:cNvPr id="12306" name="Rectangle 18"/>
          <p:cNvSpPr>
            <a:spLocks noChangeArrowheads="1"/>
          </p:cNvSpPr>
          <p:nvPr/>
        </p:nvSpPr>
        <p:spPr bwMode="auto">
          <a:xfrm>
            <a:off x="4830233" y="1120776"/>
            <a:ext cx="416781"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CS</a:t>
            </a:r>
          </a:p>
        </p:txBody>
      </p:sp>
      <p:sp>
        <p:nvSpPr>
          <p:cNvPr id="12307" name="Rectangle 19"/>
          <p:cNvSpPr>
            <a:spLocks noChangeArrowheads="1"/>
          </p:cNvSpPr>
          <p:nvPr/>
        </p:nvSpPr>
        <p:spPr bwMode="auto">
          <a:xfrm>
            <a:off x="4830234" y="1425576"/>
            <a:ext cx="40395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SS</a:t>
            </a:r>
          </a:p>
        </p:txBody>
      </p:sp>
      <p:sp>
        <p:nvSpPr>
          <p:cNvPr id="12308" name="Rectangle 20"/>
          <p:cNvSpPr>
            <a:spLocks noChangeArrowheads="1"/>
          </p:cNvSpPr>
          <p:nvPr/>
        </p:nvSpPr>
        <p:spPr bwMode="auto">
          <a:xfrm>
            <a:off x="4855633" y="1730376"/>
            <a:ext cx="44082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DS</a:t>
            </a:r>
          </a:p>
        </p:txBody>
      </p:sp>
      <p:sp>
        <p:nvSpPr>
          <p:cNvPr id="12309" name="Rectangle 21"/>
          <p:cNvSpPr>
            <a:spLocks noChangeArrowheads="1"/>
          </p:cNvSpPr>
          <p:nvPr/>
        </p:nvSpPr>
        <p:spPr bwMode="auto">
          <a:xfrm>
            <a:off x="4906433" y="2035176"/>
            <a:ext cx="37029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IP</a:t>
            </a:r>
          </a:p>
        </p:txBody>
      </p:sp>
      <p:sp>
        <p:nvSpPr>
          <p:cNvPr id="12310" name="Line 22"/>
          <p:cNvSpPr>
            <a:spLocks noChangeShapeType="1"/>
          </p:cNvSpPr>
          <p:nvPr/>
        </p:nvSpPr>
        <p:spPr bwMode="auto">
          <a:xfrm>
            <a:off x="5257800" y="2801938"/>
            <a:ext cx="0" cy="121761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11" name="Rectangle 23"/>
          <p:cNvSpPr>
            <a:spLocks noChangeArrowheads="1"/>
          </p:cNvSpPr>
          <p:nvPr/>
        </p:nvSpPr>
        <p:spPr bwMode="auto">
          <a:xfrm>
            <a:off x="3839633" y="2797176"/>
            <a:ext cx="47128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AH</a:t>
            </a:r>
          </a:p>
        </p:txBody>
      </p:sp>
      <p:sp>
        <p:nvSpPr>
          <p:cNvPr id="12312" name="Rectangle 24"/>
          <p:cNvSpPr>
            <a:spLocks noChangeArrowheads="1"/>
          </p:cNvSpPr>
          <p:nvPr/>
        </p:nvSpPr>
        <p:spPr bwMode="auto">
          <a:xfrm>
            <a:off x="3839633" y="3101976"/>
            <a:ext cx="46166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BH</a:t>
            </a:r>
          </a:p>
        </p:txBody>
      </p:sp>
      <p:sp>
        <p:nvSpPr>
          <p:cNvPr id="12313" name="Rectangle 25"/>
          <p:cNvSpPr>
            <a:spLocks noChangeArrowheads="1"/>
          </p:cNvSpPr>
          <p:nvPr/>
        </p:nvSpPr>
        <p:spPr bwMode="auto">
          <a:xfrm>
            <a:off x="3839633" y="3406776"/>
            <a:ext cx="45365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CH</a:t>
            </a:r>
          </a:p>
        </p:txBody>
      </p:sp>
      <p:sp>
        <p:nvSpPr>
          <p:cNvPr id="12314" name="Rectangle 26"/>
          <p:cNvSpPr>
            <a:spLocks noChangeArrowheads="1"/>
          </p:cNvSpPr>
          <p:nvPr/>
        </p:nvSpPr>
        <p:spPr bwMode="auto">
          <a:xfrm>
            <a:off x="3865033" y="3711576"/>
            <a:ext cx="47769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DH</a:t>
            </a:r>
          </a:p>
        </p:txBody>
      </p:sp>
      <p:sp>
        <p:nvSpPr>
          <p:cNvPr id="12315" name="Rectangle 27"/>
          <p:cNvSpPr>
            <a:spLocks noChangeArrowheads="1"/>
          </p:cNvSpPr>
          <p:nvPr/>
        </p:nvSpPr>
        <p:spPr bwMode="auto">
          <a:xfrm>
            <a:off x="5998634" y="2797176"/>
            <a:ext cx="42319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AL</a:t>
            </a:r>
          </a:p>
        </p:txBody>
      </p:sp>
      <p:sp>
        <p:nvSpPr>
          <p:cNvPr id="12316" name="Rectangle 28"/>
          <p:cNvSpPr>
            <a:spLocks noChangeArrowheads="1"/>
          </p:cNvSpPr>
          <p:nvPr/>
        </p:nvSpPr>
        <p:spPr bwMode="auto">
          <a:xfrm>
            <a:off x="5973234" y="3101976"/>
            <a:ext cx="41357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BL</a:t>
            </a:r>
          </a:p>
        </p:txBody>
      </p:sp>
      <p:sp>
        <p:nvSpPr>
          <p:cNvPr id="12317" name="Rectangle 29"/>
          <p:cNvSpPr>
            <a:spLocks noChangeArrowheads="1"/>
          </p:cNvSpPr>
          <p:nvPr/>
        </p:nvSpPr>
        <p:spPr bwMode="auto">
          <a:xfrm>
            <a:off x="5947833" y="3406776"/>
            <a:ext cx="40556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CL</a:t>
            </a:r>
          </a:p>
        </p:txBody>
      </p:sp>
      <p:sp>
        <p:nvSpPr>
          <p:cNvPr id="12318" name="Rectangle 30"/>
          <p:cNvSpPr>
            <a:spLocks noChangeArrowheads="1"/>
          </p:cNvSpPr>
          <p:nvPr/>
        </p:nvSpPr>
        <p:spPr bwMode="auto">
          <a:xfrm>
            <a:off x="5973234" y="3711576"/>
            <a:ext cx="42960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DL</a:t>
            </a:r>
          </a:p>
        </p:txBody>
      </p:sp>
      <p:sp>
        <p:nvSpPr>
          <p:cNvPr id="12319" name="Rectangle 31"/>
          <p:cNvSpPr>
            <a:spLocks noChangeArrowheads="1"/>
          </p:cNvSpPr>
          <p:nvPr/>
        </p:nvSpPr>
        <p:spPr bwMode="auto">
          <a:xfrm>
            <a:off x="4982634" y="4016376"/>
            <a:ext cx="41838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SP</a:t>
            </a:r>
          </a:p>
        </p:txBody>
      </p:sp>
      <p:sp>
        <p:nvSpPr>
          <p:cNvPr id="12320" name="Rectangle 32"/>
          <p:cNvSpPr>
            <a:spLocks noChangeArrowheads="1"/>
          </p:cNvSpPr>
          <p:nvPr/>
        </p:nvSpPr>
        <p:spPr bwMode="auto">
          <a:xfrm>
            <a:off x="4957233" y="4321176"/>
            <a:ext cx="43922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BP</a:t>
            </a:r>
          </a:p>
        </p:txBody>
      </p:sp>
      <p:sp>
        <p:nvSpPr>
          <p:cNvPr id="12321" name="Rectangle 33"/>
          <p:cNvSpPr>
            <a:spLocks noChangeArrowheads="1"/>
          </p:cNvSpPr>
          <p:nvPr/>
        </p:nvSpPr>
        <p:spPr bwMode="auto">
          <a:xfrm>
            <a:off x="4957233" y="4645026"/>
            <a:ext cx="35586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SI</a:t>
            </a:r>
          </a:p>
        </p:txBody>
      </p:sp>
      <p:sp>
        <p:nvSpPr>
          <p:cNvPr id="12322" name="Rectangle 34"/>
          <p:cNvSpPr>
            <a:spLocks noChangeArrowheads="1"/>
          </p:cNvSpPr>
          <p:nvPr/>
        </p:nvSpPr>
        <p:spPr bwMode="auto">
          <a:xfrm>
            <a:off x="4982634" y="4930776"/>
            <a:ext cx="39273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DI</a:t>
            </a:r>
          </a:p>
        </p:txBody>
      </p:sp>
      <p:sp>
        <p:nvSpPr>
          <p:cNvPr id="12323" name="Rectangle 35"/>
          <p:cNvSpPr>
            <a:spLocks noChangeArrowheads="1"/>
          </p:cNvSpPr>
          <p:nvPr/>
        </p:nvSpPr>
        <p:spPr bwMode="auto">
          <a:xfrm>
            <a:off x="4474633" y="5235576"/>
            <a:ext cx="78265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FLAGS</a:t>
            </a:r>
          </a:p>
        </p:txBody>
      </p:sp>
      <p:sp>
        <p:nvSpPr>
          <p:cNvPr id="12324" name="Rectangle 36"/>
          <p:cNvSpPr>
            <a:spLocks noChangeArrowheads="1"/>
          </p:cNvSpPr>
          <p:nvPr/>
        </p:nvSpPr>
        <p:spPr bwMode="auto">
          <a:xfrm>
            <a:off x="2239433" y="2797176"/>
            <a:ext cx="45204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AX</a:t>
            </a:r>
          </a:p>
        </p:txBody>
      </p:sp>
      <p:sp>
        <p:nvSpPr>
          <p:cNvPr id="12325" name="Rectangle 37"/>
          <p:cNvSpPr>
            <a:spLocks noChangeArrowheads="1"/>
          </p:cNvSpPr>
          <p:nvPr/>
        </p:nvSpPr>
        <p:spPr bwMode="auto">
          <a:xfrm>
            <a:off x="2214033" y="3082926"/>
            <a:ext cx="43678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BX</a:t>
            </a:r>
          </a:p>
        </p:txBody>
      </p:sp>
      <p:sp>
        <p:nvSpPr>
          <p:cNvPr id="12326" name="Rectangle 38"/>
          <p:cNvSpPr>
            <a:spLocks noChangeArrowheads="1"/>
          </p:cNvSpPr>
          <p:nvPr/>
        </p:nvSpPr>
        <p:spPr bwMode="auto">
          <a:xfrm>
            <a:off x="2214033" y="3406776"/>
            <a:ext cx="43441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CX</a:t>
            </a:r>
          </a:p>
        </p:txBody>
      </p:sp>
      <p:sp>
        <p:nvSpPr>
          <p:cNvPr id="12327" name="Rectangle 39"/>
          <p:cNvSpPr>
            <a:spLocks noChangeArrowheads="1"/>
          </p:cNvSpPr>
          <p:nvPr/>
        </p:nvSpPr>
        <p:spPr bwMode="auto">
          <a:xfrm>
            <a:off x="2239433" y="3730626"/>
            <a:ext cx="45268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DX</a:t>
            </a:r>
          </a:p>
        </p:txBody>
      </p:sp>
      <p:sp>
        <p:nvSpPr>
          <p:cNvPr id="12328" name="Rectangle 40"/>
          <p:cNvSpPr>
            <a:spLocks noChangeArrowheads="1"/>
          </p:cNvSpPr>
          <p:nvPr/>
        </p:nvSpPr>
        <p:spPr bwMode="auto">
          <a:xfrm>
            <a:off x="7751234" y="815976"/>
            <a:ext cx="156536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Extra Segment</a:t>
            </a:r>
          </a:p>
        </p:txBody>
      </p:sp>
      <p:sp>
        <p:nvSpPr>
          <p:cNvPr id="12329" name="Rectangle 41"/>
          <p:cNvSpPr>
            <a:spLocks noChangeArrowheads="1"/>
          </p:cNvSpPr>
          <p:nvPr/>
        </p:nvSpPr>
        <p:spPr bwMode="auto">
          <a:xfrm>
            <a:off x="7776634" y="1120776"/>
            <a:ext cx="1560812"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Code Segment</a:t>
            </a:r>
          </a:p>
        </p:txBody>
      </p:sp>
      <p:sp>
        <p:nvSpPr>
          <p:cNvPr id="12330" name="Rectangle 42"/>
          <p:cNvSpPr>
            <a:spLocks noChangeArrowheads="1"/>
          </p:cNvSpPr>
          <p:nvPr/>
        </p:nvSpPr>
        <p:spPr bwMode="auto">
          <a:xfrm>
            <a:off x="7751234" y="1463676"/>
            <a:ext cx="158421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Stack Segment</a:t>
            </a:r>
          </a:p>
        </p:txBody>
      </p:sp>
      <p:sp>
        <p:nvSpPr>
          <p:cNvPr id="12331" name="Rectangle 43"/>
          <p:cNvSpPr>
            <a:spLocks noChangeArrowheads="1"/>
          </p:cNvSpPr>
          <p:nvPr/>
        </p:nvSpPr>
        <p:spPr bwMode="auto">
          <a:xfrm>
            <a:off x="7802034" y="1768476"/>
            <a:ext cx="152599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Data Segment</a:t>
            </a:r>
          </a:p>
        </p:txBody>
      </p:sp>
      <p:sp>
        <p:nvSpPr>
          <p:cNvPr id="12332" name="Rectangle 44"/>
          <p:cNvSpPr>
            <a:spLocks noChangeArrowheads="1"/>
          </p:cNvSpPr>
          <p:nvPr/>
        </p:nvSpPr>
        <p:spPr bwMode="auto">
          <a:xfrm>
            <a:off x="7827433" y="2073276"/>
            <a:ext cx="197169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Instruction Pointer</a:t>
            </a:r>
          </a:p>
        </p:txBody>
      </p:sp>
      <p:sp>
        <p:nvSpPr>
          <p:cNvPr id="12333" name="Rectangle 45"/>
          <p:cNvSpPr>
            <a:spLocks noChangeArrowheads="1"/>
          </p:cNvSpPr>
          <p:nvPr/>
        </p:nvSpPr>
        <p:spPr bwMode="auto">
          <a:xfrm>
            <a:off x="7852833" y="2797176"/>
            <a:ext cx="140307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Accumulator</a:t>
            </a:r>
          </a:p>
        </p:txBody>
      </p:sp>
      <p:sp>
        <p:nvSpPr>
          <p:cNvPr id="12334" name="Rectangle 46"/>
          <p:cNvSpPr>
            <a:spLocks noChangeArrowheads="1"/>
          </p:cNvSpPr>
          <p:nvPr/>
        </p:nvSpPr>
        <p:spPr bwMode="auto">
          <a:xfrm>
            <a:off x="7852834" y="3140076"/>
            <a:ext cx="145956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Base Register</a:t>
            </a:r>
          </a:p>
        </p:txBody>
      </p:sp>
      <p:sp>
        <p:nvSpPr>
          <p:cNvPr id="12335" name="Rectangle 47"/>
          <p:cNvSpPr>
            <a:spLocks noChangeArrowheads="1"/>
          </p:cNvSpPr>
          <p:nvPr/>
        </p:nvSpPr>
        <p:spPr bwMode="auto">
          <a:xfrm>
            <a:off x="7852834" y="3444876"/>
            <a:ext cx="157927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Count Register</a:t>
            </a:r>
          </a:p>
        </p:txBody>
      </p:sp>
      <p:sp>
        <p:nvSpPr>
          <p:cNvPr id="12336" name="Rectangle 48"/>
          <p:cNvSpPr>
            <a:spLocks noChangeArrowheads="1"/>
          </p:cNvSpPr>
          <p:nvPr/>
        </p:nvSpPr>
        <p:spPr bwMode="auto">
          <a:xfrm>
            <a:off x="7878233" y="3730626"/>
            <a:ext cx="145841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Data Register</a:t>
            </a:r>
          </a:p>
        </p:txBody>
      </p:sp>
      <p:sp>
        <p:nvSpPr>
          <p:cNvPr id="12337" name="Rectangle 49"/>
          <p:cNvSpPr>
            <a:spLocks noChangeArrowheads="1"/>
          </p:cNvSpPr>
          <p:nvPr/>
        </p:nvSpPr>
        <p:spPr bwMode="auto">
          <a:xfrm>
            <a:off x="7878233" y="4035426"/>
            <a:ext cx="144142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Stack Pointer</a:t>
            </a:r>
          </a:p>
        </p:txBody>
      </p:sp>
      <p:sp>
        <p:nvSpPr>
          <p:cNvPr id="12338" name="Rectangle 50"/>
          <p:cNvSpPr>
            <a:spLocks noChangeArrowheads="1"/>
          </p:cNvSpPr>
          <p:nvPr/>
        </p:nvSpPr>
        <p:spPr bwMode="auto">
          <a:xfrm>
            <a:off x="7878233" y="4321176"/>
            <a:ext cx="138435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Base Pointer</a:t>
            </a:r>
          </a:p>
        </p:txBody>
      </p:sp>
      <p:sp>
        <p:nvSpPr>
          <p:cNvPr id="12339" name="Rectangle 51"/>
          <p:cNvSpPr>
            <a:spLocks noChangeArrowheads="1"/>
          </p:cNvSpPr>
          <p:nvPr/>
        </p:nvSpPr>
        <p:spPr bwMode="auto">
          <a:xfrm>
            <a:off x="7852833" y="4625976"/>
            <a:ext cx="223336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Source Index Register</a:t>
            </a:r>
          </a:p>
        </p:txBody>
      </p:sp>
      <p:sp>
        <p:nvSpPr>
          <p:cNvPr id="12340" name="Rectangle 52"/>
          <p:cNvSpPr>
            <a:spLocks noChangeArrowheads="1"/>
          </p:cNvSpPr>
          <p:nvPr/>
        </p:nvSpPr>
        <p:spPr bwMode="auto">
          <a:xfrm>
            <a:off x="7823200" y="4930776"/>
            <a:ext cx="269201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Destination Index Register</a:t>
            </a:r>
          </a:p>
        </p:txBody>
      </p:sp>
      <p:sp>
        <p:nvSpPr>
          <p:cNvPr id="12341" name="Rectangle 53"/>
          <p:cNvSpPr>
            <a:spLocks noChangeArrowheads="1"/>
          </p:cNvSpPr>
          <p:nvPr/>
        </p:nvSpPr>
        <p:spPr bwMode="auto">
          <a:xfrm>
            <a:off x="512234" y="962025"/>
            <a:ext cx="1149354"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2000" b="1" baseline="-25000"/>
              <a:t>BIU registers</a:t>
            </a:r>
          </a:p>
          <a:p>
            <a:pPr eaLnBrk="0" hangingPunct="0">
              <a:lnSpc>
                <a:spcPct val="90000"/>
              </a:lnSpc>
            </a:pPr>
            <a:r>
              <a:rPr lang="en-US" sz="2000" b="1" baseline="-25000"/>
              <a:t>(20 bit adder)</a:t>
            </a:r>
          </a:p>
        </p:txBody>
      </p:sp>
      <p:sp>
        <p:nvSpPr>
          <p:cNvPr id="12342" name="Rectangle 54"/>
          <p:cNvSpPr>
            <a:spLocks noChangeArrowheads="1"/>
          </p:cNvSpPr>
          <p:nvPr/>
        </p:nvSpPr>
        <p:spPr bwMode="auto">
          <a:xfrm>
            <a:off x="431800" y="2762251"/>
            <a:ext cx="1027461" cy="277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tr-TR" sz="2000" b="1" baseline="-25000"/>
              <a:t>EU</a:t>
            </a:r>
            <a:r>
              <a:rPr lang="en-US" sz="2000" b="1" baseline="-25000"/>
              <a:t> registers</a:t>
            </a:r>
          </a:p>
        </p:txBody>
      </p:sp>
    </p:spTree>
    <p:extLst>
      <p:ext uri="{BB962C8B-B14F-4D97-AF65-F5344CB8AC3E}">
        <p14:creationId xmlns:p14="http://schemas.microsoft.com/office/powerpoint/2010/main" val="10620890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937933" y="368300"/>
            <a:ext cx="6096000" cy="268288"/>
          </a:xfrm>
        </p:spPr>
        <p:txBody>
          <a:bodyPr>
            <a:normAutofit fontScale="90000"/>
          </a:bodyPr>
          <a:lstStyle/>
          <a:p>
            <a:pPr eaLnBrk="1" hangingPunct="1"/>
            <a:endParaRPr lang="en-US" smtClean="0"/>
          </a:p>
        </p:txBody>
      </p:sp>
      <p:pic>
        <p:nvPicPr>
          <p:cNvPr id="13315" name="Picture 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685800"/>
            <a:ext cx="5884333" cy="595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4"/>
          <p:cNvSpPr>
            <a:spLocks noChangeArrowheads="1"/>
          </p:cNvSpPr>
          <p:nvPr/>
        </p:nvSpPr>
        <p:spPr bwMode="auto">
          <a:xfrm>
            <a:off x="1524000" y="228600"/>
            <a:ext cx="9448800" cy="457200"/>
          </a:xfrm>
          <a:prstGeom prst="rect">
            <a:avLst/>
          </a:prstGeom>
          <a:solidFill>
            <a:srgbClr val="33CCCC"/>
          </a:solidFill>
          <a:ln w="12699">
            <a:solidFill>
              <a:schemeClr val="tx1"/>
            </a:solidFill>
            <a:miter lim="800000"/>
            <a:headEnd/>
            <a:tailEnd/>
          </a:ln>
          <a:effectLst>
            <a:outerShdw dist="107763" dir="2700000" algn="ctr" rotWithShape="0">
              <a:schemeClr val="bg2"/>
            </a:outerShdw>
          </a:effectLst>
        </p:spPr>
        <p:txBody>
          <a:bodyPr wrap="none" lIns="92075" tIns="46038" rIns="92075" bIns="46038" anchor="ctr"/>
          <a:lstStyle/>
          <a:p>
            <a:pPr algn="ctr" eaLnBrk="0" hangingPunct="0"/>
            <a:r>
              <a:rPr lang="en-US" sz="2400">
                <a:latin typeface="Times New Roman" charset="0"/>
              </a:rPr>
              <a:t>8086/88 internal registers 16 bits (2 bytes each)</a:t>
            </a:r>
          </a:p>
        </p:txBody>
      </p:sp>
      <p:sp>
        <p:nvSpPr>
          <p:cNvPr id="19461" name="Rectangle 5"/>
          <p:cNvSpPr>
            <a:spLocks noChangeArrowheads="1"/>
          </p:cNvSpPr>
          <p:nvPr/>
        </p:nvSpPr>
        <p:spPr bwMode="auto">
          <a:xfrm>
            <a:off x="6604000" y="838200"/>
            <a:ext cx="5283200" cy="1371600"/>
          </a:xfrm>
          <a:prstGeom prst="rect">
            <a:avLst/>
          </a:prstGeom>
          <a:solidFill>
            <a:srgbClr val="CCFFFF"/>
          </a:solidFill>
          <a:ln w="12699">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2" name="Rectangle 6"/>
          <p:cNvSpPr>
            <a:spLocks noChangeArrowheads="1"/>
          </p:cNvSpPr>
          <p:nvPr/>
        </p:nvSpPr>
        <p:spPr bwMode="auto">
          <a:xfrm>
            <a:off x="6735234" y="890589"/>
            <a:ext cx="5020733"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eaLnBrk="0" hangingPunct="0"/>
            <a:r>
              <a:rPr lang="en-US" sz="2400">
                <a:latin typeface="Times New Roman" charset="0"/>
              </a:rPr>
              <a:t>AX, BX, CX and DX are two</a:t>
            </a:r>
          </a:p>
          <a:p>
            <a:pPr algn="ctr" eaLnBrk="0" hangingPunct="0"/>
            <a:r>
              <a:rPr lang="en-US" sz="2400">
                <a:latin typeface="Times New Roman" charset="0"/>
              </a:rPr>
              <a:t>bytes wide and each byte can </a:t>
            </a:r>
          </a:p>
          <a:p>
            <a:pPr algn="ctr" eaLnBrk="0" hangingPunct="0"/>
            <a:r>
              <a:rPr lang="en-US" sz="2400">
                <a:latin typeface="Times New Roman" charset="0"/>
              </a:rPr>
              <a:t>be accessed separately</a:t>
            </a:r>
          </a:p>
        </p:txBody>
      </p:sp>
      <p:sp>
        <p:nvSpPr>
          <p:cNvPr id="19463" name="Rectangle 7"/>
          <p:cNvSpPr>
            <a:spLocks noChangeArrowheads="1"/>
          </p:cNvSpPr>
          <p:nvPr/>
        </p:nvSpPr>
        <p:spPr bwMode="auto">
          <a:xfrm>
            <a:off x="6604000" y="2362200"/>
            <a:ext cx="5283200" cy="1371600"/>
          </a:xfrm>
          <a:prstGeom prst="rect">
            <a:avLst/>
          </a:prstGeom>
          <a:solidFill>
            <a:srgbClr val="CCFFFF"/>
          </a:solidFill>
          <a:ln w="12699">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6735234" y="2414589"/>
            <a:ext cx="5020733"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eaLnBrk="0" hangingPunct="0"/>
            <a:r>
              <a:rPr lang="en-US" sz="2400">
                <a:latin typeface="Times New Roman" charset="0"/>
              </a:rPr>
              <a:t>These registers are used as </a:t>
            </a:r>
          </a:p>
          <a:p>
            <a:pPr algn="ctr" eaLnBrk="0" hangingPunct="0"/>
            <a:r>
              <a:rPr lang="en-US" sz="2400">
                <a:latin typeface="Times New Roman" charset="0"/>
              </a:rPr>
              <a:t>memory </a:t>
            </a:r>
            <a:r>
              <a:rPr lang="en-US" sz="2400" i="1" u="sng">
                <a:solidFill>
                  <a:srgbClr val="FF0000"/>
                </a:solidFill>
                <a:latin typeface="Times New Roman" charset="0"/>
              </a:rPr>
              <a:t>pointers</a:t>
            </a:r>
            <a:r>
              <a:rPr lang="en-US" sz="2400">
                <a:latin typeface="Times New Roman" charset="0"/>
              </a:rPr>
              <a:t>.</a:t>
            </a:r>
          </a:p>
        </p:txBody>
      </p:sp>
      <p:sp>
        <p:nvSpPr>
          <p:cNvPr id="19465" name="Rectangle 9"/>
          <p:cNvSpPr>
            <a:spLocks noChangeArrowheads="1"/>
          </p:cNvSpPr>
          <p:nvPr/>
        </p:nvSpPr>
        <p:spPr bwMode="auto">
          <a:xfrm>
            <a:off x="6604000" y="4114800"/>
            <a:ext cx="5283200" cy="609600"/>
          </a:xfrm>
          <a:prstGeom prst="rect">
            <a:avLst/>
          </a:prstGeom>
          <a:solidFill>
            <a:srgbClr val="FFFF99"/>
          </a:solidFill>
          <a:ln w="12699">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6" name="Rectangle 10"/>
          <p:cNvSpPr>
            <a:spLocks noChangeArrowheads="1"/>
          </p:cNvSpPr>
          <p:nvPr/>
        </p:nvSpPr>
        <p:spPr bwMode="auto">
          <a:xfrm>
            <a:off x="6735234" y="4167189"/>
            <a:ext cx="502073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eaLnBrk="0" hangingPunct="0"/>
            <a:r>
              <a:rPr lang="en-US" sz="2400">
                <a:latin typeface="Times New Roman" charset="0"/>
              </a:rPr>
              <a:t>Flags will be discussed later</a:t>
            </a:r>
          </a:p>
        </p:txBody>
      </p:sp>
      <p:sp>
        <p:nvSpPr>
          <p:cNvPr id="19467" name="Rectangle 11"/>
          <p:cNvSpPr>
            <a:spLocks noChangeArrowheads="1"/>
          </p:cNvSpPr>
          <p:nvPr/>
        </p:nvSpPr>
        <p:spPr bwMode="auto">
          <a:xfrm>
            <a:off x="6604000" y="5181600"/>
            <a:ext cx="5283200" cy="1371600"/>
          </a:xfrm>
          <a:prstGeom prst="rect">
            <a:avLst/>
          </a:prstGeom>
          <a:solidFill>
            <a:srgbClr val="CCFFFF"/>
          </a:solidFill>
          <a:ln w="12699">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8" name="Rectangle 12"/>
          <p:cNvSpPr>
            <a:spLocks noChangeArrowheads="1"/>
          </p:cNvSpPr>
          <p:nvPr/>
        </p:nvSpPr>
        <p:spPr bwMode="auto">
          <a:xfrm>
            <a:off x="6735234" y="5233989"/>
            <a:ext cx="5020733"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eaLnBrk="0" hangingPunct="0"/>
            <a:r>
              <a:rPr lang="en-US" sz="2400">
                <a:latin typeface="Times New Roman" charset="0"/>
              </a:rPr>
              <a:t>Segment registers are used</a:t>
            </a:r>
          </a:p>
          <a:p>
            <a:pPr algn="ctr" eaLnBrk="0" hangingPunct="0"/>
            <a:r>
              <a:rPr lang="en-US" sz="2400">
                <a:latin typeface="Times New Roman" charset="0"/>
              </a:rPr>
              <a:t>as base address for a segment</a:t>
            </a:r>
          </a:p>
          <a:p>
            <a:pPr algn="ctr" eaLnBrk="0" hangingPunct="0"/>
            <a:r>
              <a:rPr lang="en-US" sz="2400">
                <a:latin typeface="Times New Roman" charset="0"/>
              </a:rPr>
              <a:t>in the 1 M byte of memory</a:t>
            </a:r>
          </a:p>
        </p:txBody>
      </p:sp>
    </p:spTree>
    <p:extLst>
      <p:ext uri="{BB962C8B-B14F-4D97-AF65-F5344CB8AC3E}">
        <p14:creationId xmlns:p14="http://schemas.microsoft.com/office/powerpoint/2010/main" val="10879276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additive="base">
                                        <p:cTn id="7" dur="500" fill="hold"/>
                                        <p:tgtEl>
                                          <p:spTgt spid="19461"/>
                                        </p:tgtEl>
                                        <p:attrNameLst>
                                          <p:attrName>ppt_x</p:attrName>
                                        </p:attrNameLst>
                                      </p:cBhvr>
                                      <p:tavLst>
                                        <p:tav tm="0">
                                          <p:val>
                                            <p:strVal val="1+#ppt_w/2"/>
                                          </p:val>
                                        </p:tav>
                                        <p:tav tm="100000">
                                          <p:val>
                                            <p:strVal val="#ppt_x"/>
                                          </p:val>
                                        </p:tav>
                                      </p:tavLst>
                                    </p:anim>
                                    <p:anim calcmode="lin" valueType="num">
                                      <p:cBhvr additive="base">
                                        <p:cTn id="8" dur="500" fill="hold"/>
                                        <p:tgtEl>
                                          <p:spTgt spid="1946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9462"/>
                                        </p:tgtEl>
                                        <p:attrNameLst>
                                          <p:attrName>style.visibility</p:attrName>
                                        </p:attrNameLst>
                                      </p:cBhvr>
                                      <p:to>
                                        <p:strVal val="visible"/>
                                      </p:to>
                                    </p:set>
                                    <p:anim calcmode="lin" valueType="num">
                                      <p:cBhvr additive="base">
                                        <p:cTn id="12" dur="500" fill="hold"/>
                                        <p:tgtEl>
                                          <p:spTgt spid="19462"/>
                                        </p:tgtEl>
                                        <p:attrNameLst>
                                          <p:attrName>ppt_x</p:attrName>
                                        </p:attrNameLst>
                                      </p:cBhvr>
                                      <p:tavLst>
                                        <p:tav tm="0">
                                          <p:val>
                                            <p:strVal val="1+#ppt_w/2"/>
                                          </p:val>
                                        </p:tav>
                                        <p:tav tm="100000">
                                          <p:val>
                                            <p:strVal val="#ppt_x"/>
                                          </p:val>
                                        </p:tav>
                                      </p:tavLst>
                                    </p:anim>
                                    <p:anim calcmode="lin" valueType="num">
                                      <p:cBhvr additive="base">
                                        <p:cTn id="13" dur="500" fill="hold"/>
                                        <p:tgtEl>
                                          <p:spTgt spid="19462"/>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9463"/>
                                        </p:tgtEl>
                                        <p:attrNameLst>
                                          <p:attrName>style.visibility</p:attrName>
                                        </p:attrNameLst>
                                      </p:cBhvr>
                                      <p:to>
                                        <p:strVal val="visible"/>
                                      </p:to>
                                    </p:set>
                                    <p:anim calcmode="lin" valueType="num">
                                      <p:cBhvr additive="base">
                                        <p:cTn id="18" dur="500" fill="hold"/>
                                        <p:tgtEl>
                                          <p:spTgt spid="19463"/>
                                        </p:tgtEl>
                                        <p:attrNameLst>
                                          <p:attrName>ppt_x</p:attrName>
                                        </p:attrNameLst>
                                      </p:cBhvr>
                                      <p:tavLst>
                                        <p:tav tm="0">
                                          <p:val>
                                            <p:strVal val="1+#ppt_w/2"/>
                                          </p:val>
                                        </p:tav>
                                        <p:tav tm="100000">
                                          <p:val>
                                            <p:strVal val="#ppt_x"/>
                                          </p:val>
                                        </p:tav>
                                      </p:tavLst>
                                    </p:anim>
                                    <p:anim calcmode="lin" valueType="num">
                                      <p:cBhvr additive="base">
                                        <p:cTn id="19" dur="500" fill="hold"/>
                                        <p:tgtEl>
                                          <p:spTgt spid="19463"/>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500"/>
                            </p:stCondLst>
                            <p:childTnLst>
                              <p:par>
                                <p:cTn id="21" presetID="2" presetClass="entr" presetSubtype="2" fill="hold" grpId="0" nodeType="afterEffect">
                                  <p:stCondLst>
                                    <p:cond delay="0"/>
                                  </p:stCondLst>
                                  <p:childTnLst>
                                    <p:set>
                                      <p:cBhvr>
                                        <p:cTn id="22" dur="1" fill="hold">
                                          <p:stCondLst>
                                            <p:cond delay="0"/>
                                          </p:stCondLst>
                                        </p:cTn>
                                        <p:tgtEl>
                                          <p:spTgt spid="19464"/>
                                        </p:tgtEl>
                                        <p:attrNameLst>
                                          <p:attrName>style.visibility</p:attrName>
                                        </p:attrNameLst>
                                      </p:cBhvr>
                                      <p:to>
                                        <p:strVal val="visible"/>
                                      </p:to>
                                    </p:set>
                                    <p:anim calcmode="lin" valueType="num">
                                      <p:cBhvr additive="base">
                                        <p:cTn id="23" dur="500" fill="hold"/>
                                        <p:tgtEl>
                                          <p:spTgt spid="19464"/>
                                        </p:tgtEl>
                                        <p:attrNameLst>
                                          <p:attrName>ppt_x</p:attrName>
                                        </p:attrNameLst>
                                      </p:cBhvr>
                                      <p:tavLst>
                                        <p:tav tm="0">
                                          <p:val>
                                            <p:strVal val="1+#ppt_w/2"/>
                                          </p:val>
                                        </p:tav>
                                        <p:tav tm="100000">
                                          <p:val>
                                            <p:strVal val="#ppt_x"/>
                                          </p:val>
                                        </p:tav>
                                      </p:tavLst>
                                    </p:anim>
                                    <p:anim calcmode="lin" valueType="num">
                                      <p:cBhvr additive="base">
                                        <p:cTn id="24" dur="500" fill="hold"/>
                                        <p:tgtEl>
                                          <p:spTgt spid="1946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9467"/>
                                        </p:tgtEl>
                                        <p:attrNameLst>
                                          <p:attrName>style.visibility</p:attrName>
                                        </p:attrNameLst>
                                      </p:cBhvr>
                                      <p:to>
                                        <p:strVal val="visible"/>
                                      </p:to>
                                    </p:set>
                                    <p:anim calcmode="lin" valueType="num">
                                      <p:cBhvr additive="base">
                                        <p:cTn id="29" dur="500" fill="hold"/>
                                        <p:tgtEl>
                                          <p:spTgt spid="19467"/>
                                        </p:tgtEl>
                                        <p:attrNameLst>
                                          <p:attrName>ppt_x</p:attrName>
                                        </p:attrNameLst>
                                      </p:cBhvr>
                                      <p:tavLst>
                                        <p:tav tm="0">
                                          <p:val>
                                            <p:strVal val="0-#ppt_w/2"/>
                                          </p:val>
                                        </p:tav>
                                        <p:tav tm="100000">
                                          <p:val>
                                            <p:strVal val="#ppt_x"/>
                                          </p:val>
                                        </p:tav>
                                      </p:tavLst>
                                    </p:anim>
                                    <p:anim calcmode="lin" valueType="num">
                                      <p:cBhvr additive="base">
                                        <p:cTn id="30" dur="500" fill="hold"/>
                                        <p:tgtEl>
                                          <p:spTgt spid="19467"/>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2" presetClass="entr" presetSubtype="8" fill="hold" grpId="0" nodeType="afterEffect">
                                  <p:stCondLst>
                                    <p:cond delay="0"/>
                                  </p:stCondLst>
                                  <p:childTnLst>
                                    <p:set>
                                      <p:cBhvr>
                                        <p:cTn id="33" dur="1" fill="hold">
                                          <p:stCondLst>
                                            <p:cond delay="0"/>
                                          </p:stCondLst>
                                        </p:cTn>
                                        <p:tgtEl>
                                          <p:spTgt spid="19468"/>
                                        </p:tgtEl>
                                        <p:attrNameLst>
                                          <p:attrName>style.visibility</p:attrName>
                                        </p:attrNameLst>
                                      </p:cBhvr>
                                      <p:to>
                                        <p:strVal val="visible"/>
                                      </p:to>
                                    </p:set>
                                    <p:anim calcmode="lin" valueType="num">
                                      <p:cBhvr additive="base">
                                        <p:cTn id="34" dur="500" fill="hold"/>
                                        <p:tgtEl>
                                          <p:spTgt spid="19468"/>
                                        </p:tgtEl>
                                        <p:attrNameLst>
                                          <p:attrName>ppt_x</p:attrName>
                                        </p:attrNameLst>
                                      </p:cBhvr>
                                      <p:tavLst>
                                        <p:tav tm="0">
                                          <p:val>
                                            <p:strVal val="0-#ppt_w/2"/>
                                          </p:val>
                                        </p:tav>
                                        <p:tav tm="100000">
                                          <p:val>
                                            <p:strVal val="#ppt_x"/>
                                          </p:val>
                                        </p:tav>
                                      </p:tavLst>
                                    </p:anim>
                                    <p:anim calcmode="lin" valueType="num">
                                      <p:cBhvr additive="base">
                                        <p:cTn id="35" dur="500" fill="hold"/>
                                        <p:tgtEl>
                                          <p:spTgt spid="19468"/>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1" fill="hold" grpId="0" nodeType="clickEffect">
                                  <p:stCondLst>
                                    <p:cond delay="0"/>
                                  </p:stCondLst>
                                  <p:childTnLst>
                                    <p:set>
                                      <p:cBhvr>
                                        <p:cTn id="39" dur="1" fill="hold">
                                          <p:stCondLst>
                                            <p:cond delay="0"/>
                                          </p:stCondLst>
                                        </p:cTn>
                                        <p:tgtEl>
                                          <p:spTgt spid="19465"/>
                                        </p:tgtEl>
                                        <p:attrNameLst>
                                          <p:attrName>style.visibility</p:attrName>
                                        </p:attrNameLst>
                                      </p:cBhvr>
                                      <p:to>
                                        <p:strVal val="visible"/>
                                      </p:to>
                                    </p:set>
                                    <p:anim calcmode="lin" valueType="num">
                                      <p:cBhvr additive="base">
                                        <p:cTn id="40" dur="500" fill="hold"/>
                                        <p:tgtEl>
                                          <p:spTgt spid="19465"/>
                                        </p:tgtEl>
                                        <p:attrNameLst>
                                          <p:attrName>ppt_x</p:attrName>
                                        </p:attrNameLst>
                                      </p:cBhvr>
                                      <p:tavLst>
                                        <p:tav tm="0">
                                          <p:val>
                                            <p:strVal val="#ppt_x"/>
                                          </p:val>
                                        </p:tav>
                                        <p:tav tm="100000">
                                          <p:val>
                                            <p:strVal val="#ppt_x"/>
                                          </p:val>
                                        </p:tav>
                                      </p:tavLst>
                                    </p:anim>
                                    <p:anim calcmode="lin" valueType="num">
                                      <p:cBhvr additive="base">
                                        <p:cTn id="41" dur="500" fill="hold"/>
                                        <p:tgtEl>
                                          <p:spTgt spid="19465"/>
                                        </p:tgtEl>
                                        <p:attrNameLst>
                                          <p:attrName>ppt_y</p:attrName>
                                        </p:attrNameLst>
                                      </p:cBhvr>
                                      <p:tavLst>
                                        <p:tav tm="0">
                                          <p:val>
                                            <p:strVal val="0-#ppt_h/2"/>
                                          </p:val>
                                        </p:tav>
                                        <p:tav tm="100000">
                                          <p:val>
                                            <p:strVal val="#ppt_y"/>
                                          </p:val>
                                        </p:tav>
                                      </p:tavLst>
                                    </p:anim>
                                  </p:childTnLst>
                                </p:cTn>
                              </p:par>
                            </p:childTnLst>
                          </p:cTn>
                        </p:par>
                        <p:par>
                          <p:cTn id="42" fill="hold" nodeType="afterGroup">
                            <p:stCondLst>
                              <p:cond delay="500"/>
                            </p:stCondLst>
                            <p:childTnLst>
                              <p:par>
                                <p:cTn id="43" presetID="2" presetClass="entr" presetSubtype="1" fill="hold" grpId="0" nodeType="afterEffect">
                                  <p:stCondLst>
                                    <p:cond delay="0"/>
                                  </p:stCondLst>
                                  <p:childTnLst>
                                    <p:set>
                                      <p:cBhvr>
                                        <p:cTn id="44" dur="1" fill="hold">
                                          <p:stCondLst>
                                            <p:cond delay="0"/>
                                          </p:stCondLst>
                                        </p:cTn>
                                        <p:tgtEl>
                                          <p:spTgt spid="19466"/>
                                        </p:tgtEl>
                                        <p:attrNameLst>
                                          <p:attrName>style.visibility</p:attrName>
                                        </p:attrNameLst>
                                      </p:cBhvr>
                                      <p:to>
                                        <p:strVal val="visible"/>
                                      </p:to>
                                    </p:set>
                                    <p:anim calcmode="lin" valueType="num">
                                      <p:cBhvr additive="base">
                                        <p:cTn id="45" dur="500" fill="hold"/>
                                        <p:tgtEl>
                                          <p:spTgt spid="19466"/>
                                        </p:tgtEl>
                                        <p:attrNameLst>
                                          <p:attrName>ppt_x</p:attrName>
                                        </p:attrNameLst>
                                      </p:cBhvr>
                                      <p:tavLst>
                                        <p:tav tm="0">
                                          <p:val>
                                            <p:strVal val="#ppt_x"/>
                                          </p:val>
                                        </p:tav>
                                        <p:tav tm="100000">
                                          <p:val>
                                            <p:strVal val="#ppt_x"/>
                                          </p:val>
                                        </p:tav>
                                      </p:tavLst>
                                    </p:anim>
                                    <p:anim calcmode="lin" valueType="num">
                                      <p:cBhvr additive="base">
                                        <p:cTn id="46" dur="500" fill="hold"/>
                                        <p:tgtEl>
                                          <p:spTgt spid="194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P spid="19462" grpId="0" autoUpdateAnimBg="0"/>
      <p:bldP spid="19463" grpId="0" animBg="1"/>
      <p:bldP spid="19464" grpId="0" autoUpdateAnimBg="0"/>
      <p:bldP spid="19465" grpId="0" animBg="1"/>
      <p:bldP spid="19466" grpId="0" autoUpdateAnimBg="0"/>
      <p:bldP spid="19467" grpId="0" animBg="1"/>
      <p:bldP spid="19468"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016000" y="3048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a:solidFill>
                  <a:schemeClr val="accent2"/>
                </a:solidFill>
                <a:latin typeface="Times New Roman" charset="0"/>
              </a:rPr>
              <a:t>The 8086/8088 Microprocessors: Registers</a:t>
            </a:r>
            <a:endParaRPr lang="en-US" sz="2000">
              <a:solidFill>
                <a:schemeClr val="tx2"/>
              </a:solidFill>
              <a:latin typeface="Times New Roman" charset="0"/>
            </a:endParaRPr>
          </a:p>
        </p:txBody>
      </p:sp>
      <p:sp>
        <p:nvSpPr>
          <p:cNvPr id="14339" name="Rectangle 3"/>
          <p:cNvSpPr>
            <a:spLocks noChangeArrowheads="1"/>
          </p:cNvSpPr>
          <p:nvPr/>
        </p:nvSpPr>
        <p:spPr bwMode="auto">
          <a:xfrm>
            <a:off x="1016000" y="1295400"/>
            <a:ext cx="10363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solidFill>
                  <a:schemeClr val="accent2"/>
                </a:solidFill>
                <a:latin typeface="Times New Roman" charset="0"/>
              </a:rPr>
              <a:t>Registers</a:t>
            </a:r>
            <a:endParaRPr lang="en-US" sz="3200">
              <a:latin typeface="Times New Roman" charset="0"/>
            </a:endParaRPr>
          </a:p>
          <a:p>
            <a:pPr marL="742950" lvl="1" indent="-285750">
              <a:spcBef>
                <a:spcPct val="20000"/>
              </a:spcBef>
              <a:buFontTx/>
              <a:buChar char="–"/>
            </a:pPr>
            <a:r>
              <a:rPr lang="en-US" sz="2000">
                <a:latin typeface="Times New Roman" charset="0"/>
              </a:rPr>
              <a:t>Registers are in the CPU and are referred to by specific names</a:t>
            </a:r>
          </a:p>
          <a:p>
            <a:pPr marL="742950" lvl="1" indent="-285750">
              <a:spcBef>
                <a:spcPct val="20000"/>
              </a:spcBef>
              <a:buFontTx/>
              <a:buChar char="–"/>
            </a:pPr>
            <a:r>
              <a:rPr lang="en-US" sz="2000">
                <a:solidFill>
                  <a:schemeClr val="accent2"/>
                </a:solidFill>
                <a:latin typeface="Times New Roman" charset="0"/>
              </a:rPr>
              <a:t>Data registers</a:t>
            </a:r>
            <a:endParaRPr lang="en-US" sz="2800">
              <a:latin typeface="Times New Roman" charset="0"/>
            </a:endParaRPr>
          </a:p>
          <a:p>
            <a:pPr marL="1143000" lvl="2" indent="-228600">
              <a:spcBef>
                <a:spcPct val="20000"/>
              </a:spcBef>
              <a:buFontTx/>
              <a:buChar char="•"/>
            </a:pPr>
            <a:r>
              <a:rPr lang="en-US">
                <a:latin typeface="Times New Roman" charset="0"/>
              </a:rPr>
              <a:t>Hold data for an operation to be performed </a:t>
            </a:r>
          </a:p>
          <a:p>
            <a:pPr marL="1143000" lvl="2" indent="-228600">
              <a:spcBef>
                <a:spcPct val="20000"/>
              </a:spcBef>
              <a:buFontTx/>
              <a:buChar char="•"/>
            </a:pPr>
            <a:r>
              <a:rPr lang="en-US">
                <a:latin typeface="Times New Roman" charset="0"/>
              </a:rPr>
              <a:t>There are 4 data registers (AX, BX,  CX, DX)</a:t>
            </a:r>
            <a:endParaRPr lang="en-US" sz="2400">
              <a:latin typeface="Times New Roman" charset="0"/>
            </a:endParaRPr>
          </a:p>
          <a:p>
            <a:pPr marL="742950" lvl="1" indent="-285750">
              <a:spcBef>
                <a:spcPct val="20000"/>
              </a:spcBef>
              <a:buFontTx/>
              <a:buChar char="–"/>
            </a:pPr>
            <a:r>
              <a:rPr lang="en-US" sz="2000">
                <a:solidFill>
                  <a:schemeClr val="accent2"/>
                </a:solidFill>
                <a:latin typeface="Times New Roman" charset="0"/>
              </a:rPr>
              <a:t>Address registers</a:t>
            </a:r>
            <a:endParaRPr lang="en-US" sz="2800">
              <a:latin typeface="Times New Roman" charset="0"/>
            </a:endParaRPr>
          </a:p>
          <a:p>
            <a:pPr marL="1143000" lvl="2" indent="-228600">
              <a:spcBef>
                <a:spcPct val="20000"/>
              </a:spcBef>
              <a:buFontTx/>
              <a:buChar char="•"/>
            </a:pPr>
            <a:r>
              <a:rPr lang="en-US">
                <a:latin typeface="Times New Roman" charset="0"/>
              </a:rPr>
              <a:t>Hold the address of an instruction or data element</a:t>
            </a:r>
          </a:p>
          <a:p>
            <a:pPr marL="1143000" lvl="2" indent="-228600">
              <a:spcBef>
                <a:spcPct val="20000"/>
              </a:spcBef>
              <a:buFontTx/>
              <a:buChar char="•"/>
            </a:pPr>
            <a:r>
              <a:rPr lang="en-US">
                <a:latin typeface="Times New Roman" charset="0"/>
              </a:rPr>
              <a:t>Segment registers (CS, DS, ES, SS)</a:t>
            </a:r>
          </a:p>
          <a:p>
            <a:pPr marL="1143000" lvl="2" indent="-228600">
              <a:spcBef>
                <a:spcPct val="20000"/>
              </a:spcBef>
              <a:buFontTx/>
              <a:buChar char="•"/>
            </a:pPr>
            <a:r>
              <a:rPr lang="en-US">
                <a:latin typeface="Times New Roman" charset="0"/>
              </a:rPr>
              <a:t>Pointer registers (SP, BP, IP)</a:t>
            </a:r>
          </a:p>
          <a:p>
            <a:pPr marL="1143000" lvl="2" indent="-228600">
              <a:spcBef>
                <a:spcPct val="20000"/>
              </a:spcBef>
              <a:buFontTx/>
              <a:buChar char="•"/>
            </a:pPr>
            <a:r>
              <a:rPr lang="en-US">
                <a:latin typeface="Times New Roman" charset="0"/>
              </a:rPr>
              <a:t>Index registers (SI, DI)</a:t>
            </a:r>
            <a:endParaRPr lang="en-US" sz="2400">
              <a:latin typeface="Times New Roman" charset="0"/>
            </a:endParaRPr>
          </a:p>
          <a:p>
            <a:pPr marL="742950" lvl="1" indent="-285750">
              <a:spcBef>
                <a:spcPct val="20000"/>
              </a:spcBef>
              <a:buFontTx/>
              <a:buChar char="–"/>
            </a:pPr>
            <a:r>
              <a:rPr lang="en-US" sz="2000">
                <a:solidFill>
                  <a:schemeClr val="accent2"/>
                </a:solidFill>
                <a:latin typeface="Times New Roman" charset="0"/>
              </a:rPr>
              <a:t>Status register</a:t>
            </a:r>
            <a:endParaRPr lang="en-US" sz="2800">
              <a:latin typeface="Times New Roman" charset="0"/>
            </a:endParaRPr>
          </a:p>
          <a:p>
            <a:pPr marL="1143000" lvl="2" indent="-228600">
              <a:spcBef>
                <a:spcPct val="20000"/>
              </a:spcBef>
              <a:buFontTx/>
              <a:buChar char="•"/>
            </a:pPr>
            <a:r>
              <a:rPr lang="en-US">
                <a:latin typeface="Times New Roman" charset="0"/>
              </a:rPr>
              <a:t>Keeps the current status of the processor </a:t>
            </a:r>
          </a:p>
          <a:p>
            <a:pPr marL="1143000" lvl="2" indent="-228600">
              <a:spcBef>
                <a:spcPct val="20000"/>
              </a:spcBef>
              <a:buFontTx/>
              <a:buChar char="•"/>
            </a:pPr>
            <a:r>
              <a:rPr lang="en-US">
                <a:latin typeface="Times New Roman" charset="0"/>
              </a:rPr>
              <a:t>On an IBM PC the status register is called the FLAGS register</a:t>
            </a:r>
            <a:endParaRPr lang="en-US" sz="2400">
              <a:latin typeface="Times New Roman" charset="0"/>
            </a:endParaRPr>
          </a:p>
          <a:p>
            <a:pPr marL="742950" lvl="1" indent="-285750">
              <a:spcBef>
                <a:spcPct val="20000"/>
              </a:spcBef>
              <a:buFontTx/>
              <a:buChar char="–"/>
            </a:pPr>
            <a:r>
              <a:rPr lang="en-US" sz="2000">
                <a:latin typeface="Times New Roman" charset="0"/>
              </a:rPr>
              <a:t>In total there are fourteen 16-bit registers in an 8086/8088</a:t>
            </a:r>
          </a:p>
        </p:txBody>
      </p:sp>
    </p:spTree>
    <p:extLst>
      <p:ext uri="{BB962C8B-B14F-4D97-AF65-F5344CB8AC3E}">
        <p14:creationId xmlns:p14="http://schemas.microsoft.com/office/powerpoint/2010/main" val="29414353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812800" y="0"/>
            <a:ext cx="10363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a:solidFill>
                  <a:schemeClr val="accent2"/>
                </a:solidFill>
                <a:latin typeface="Times New Roman" charset="0"/>
              </a:rPr>
              <a:t>Data Registers: AX, BX, CX, DX</a:t>
            </a:r>
            <a:endParaRPr lang="en-US" sz="2000">
              <a:solidFill>
                <a:schemeClr val="tx2"/>
              </a:solidFill>
              <a:latin typeface="Times New Roman" charset="0"/>
            </a:endParaRPr>
          </a:p>
        </p:txBody>
      </p:sp>
      <p:sp>
        <p:nvSpPr>
          <p:cNvPr id="15363" name="Rectangle 3"/>
          <p:cNvSpPr>
            <a:spLocks noChangeArrowheads="1"/>
          </p:cNvSpPr>
          <p:nvPr/>
        </p:nvSpPr>
        <p:spPr bwMode="auto">
          <a:xfrm>
            <a:off x="609600" y="990600"/>
            <a:ext cx="11176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latin typeface="Times New Roman" charset="0"/>
              </a:rPr>
              <a:t>Instructions execute faster if the data is in a register</a:t>
            </a:r>
          </a:p>
          <a:p>
            <a:pPr marL="342900" indent="-342900">
              <a:spcBef>
                <a:spcPct val="20000"/>
              </a:spcBef>
              <a:buFontTx/>
              <a:buChar char="•"/>
            </a:pPr>
            <a:r>
              <a:rPr lang="en-US" sz="2400">
                <a:latin typeface="Times New Roman" charset="0"/>
              </a:rPr>
              <a:t>AX, BX, CX, DX  are the data registers</a:t>
            </a:r>
          </a:p>
          <a:p>
            <a:pPr marL="342900" indent="-342900">
              <a:spcBef>
                <a:spcPct val="20000"/>
              </a:spcBef>
              <a:buFontTx/>
              <a:buChar char="•"/>
            </a:pPr>
            <a:r>
              <a:rPr lang="en-US" sz="2400">
                <a:latin typeface="Times New Roman" charset="0"/>
              </a:rPr>
              <a:t>Low and High bytes of the data registers can be accessed separately</a:t>
            </a:r>
            <a:endParaRPr lang="en-US" sz="3200">
              <a:latin typeface="Times New Roman" charset="0"/>
            </a:endParaRPr>
          </a:p>
          <a:p>
            <a:pPr marL="742950" lvl="1" indent="-285750">
              <a:spcBef>
                <a:spcPct val="20000"/>
              </a:spcBef>
              <a:buFontTx/>
              <a:buChar char="–"/>
            </a:pPr>
            <a:r>
              <a:rPr lang="en-US" sz="2000">
                <a:latin typeface="Times New Roman" charset="0"/>
              </a:rPr>
              <a:t>AH, BH, CH, DH are the high bytes</a:t>
            </a:r>
          </a:p>
          <a:p>
            <a:pPr marL="742950" lvl="1" indent="-285750">
              <a:spcBef>
                <a:spcPct val="20000"/>
              </a:spcBef>
              <a:buFontTx/>
              <a:buChar char="–"/>
            </a:pPr>
            <a:r>
              <a:rPr lang="en-US" sz="2000">
                <a:latin typeface="Times New Roman" charset="0"/>
              </a:rPr>
              <a:t>AL, BL, CL, and DL are the low bytes</a:t>
            </a:r>
          </a:p>
          <a:p>
            <a:pPr marL="342900" indent="-342900">
              <a:spcBef>
                <a:spcPct val="20000"/>
              </a:spcBef>
              <a:buFontTx/>
              <a:buChar char="•"/>
            </a:pPr>
            <a:r>
              <a:rPr lang="en-US" sz="2400">
                <a:latin typeface="Times New Roman" charset="0"/>
              </a:rPr>
              <a:t>Data Registers are general purpose registers but they also perform special functions</a:t>
            </a:r>
            <a:endParaRPr lang="en-US" sz="3200">
              <a:latin typeface="Times New Roman" charset="0"/>
            </a:endParaRPr>
          </a:p>
          <a:p>
            <a:pPr marL="342900" indent="-342900">
              <a:spcBef>
                <a:spcPct val="20000"/>
              </a:spcBef>
              <a:buFontTx/>
              <a:buChar char="•"/>
            </a:pPr>
            <a:r>
              <a:rPr lang="en-US" sz="2400">
                <a:solidFill>
                  <a:schemeClr val="accent2"/>
                </a:solidFill>
                <a:latin typeface="Times New Roman" charset="0"/>
              </a:rPr>
              <a:t>AX</a:t>
            </a:r>
            <a:r>
              <a:rPr lang="en-US" sz="2400">
                <a:latin typeface="Times New Roman" charset="0"/>
              </a:rPr>
              <a:t> </a:t>
            </a:r>
            <a:endParaRPr lang="en-US" sz="3200">
              <a:latin typeface="Times New Roman" charset="0"/>
            </a:endParaRPr>
          </a:p>
          <a:p>
            <a:pPr marL="742950" lvl="1" indent="-285750">
              <a:spcBef>
                <a:spcPct val="20000"/>
              </a:spcBef>
              <a:buFontTx/>
              <a:buChar char="–"/>
            </a:pPr>
            <a:r>
              <a:rPr lang="en-US" sz="2000">
                <a:latin typeface="Times New Roman" charset="0"/>
              </a:rPr>
              <a:t>Accumulator Register </a:t>
            </a:r>
          </a:p>
          <a:p>
            <a:pPr marL="742950" lvl="1" indent="-285750">
              <a:spcBef>
                <a:spcPct val="20000"/>
              </a:spcBef>
              <a:buFontTx/>
              <a:buChar char="–"/>
            </a:pPr>
            <a:r>
              <a:rPr lang="en-US" sz="2000">
                <a:latin typeface="Times New Roman" charset="0"/>
              </a:rPr>
              <a:t>Preferred register to use in arithmetic, logic and data transfer instructions because it generates the shortest Machine Language Code</a:t>
            </a:r>
          </a:p>
          <a:p>
            <a:pPr marL="742950" lvl="1" indent="-285750">
              <a:spcBef>
                <a:spcPct val="20000"/>
              </a:spcBef>
              <a:buFontTx/>
              <a:buChar char="–"/>
            </a:pPr>
            <a:r>
              <a:rPr lang="en-US" sz="2000">
                <a:latin typeface="Times New Roman" charset="0"/>
              </a:rPr>
              <a:t>Must be used in multiplication and division operations</a:t>
            </a:r>
          </a:p>
          <a:p>
            <a:pPr marL="742950" lvl="1" indent="-285750">
              <a:spcBef>
                <a:spcPct val="20000"/>
              </a:spcBef>
              <a:buFontTx/>
              <a:buChar char="–"/>
            </a:pPr>
            <a:r>
              <a:rPr lang="en-US" sz="2000">
                <a:latin typeface="Times New Roman" charset="0"/>
              </a:rPr>
              <a:t>Must also be used in I/O operations</a:t>
            </a:r>
            <a:endParaRPr lang="en-US" sz="2800">
              <a:latin typeface="Times New Roman" charset="0"/>
            </a:endParaRPr>
          </a:p>
        </p:txBody>
      </p:sp>
    </p:spTree>
    <p:extLst>
      <p:ext uri="{BB962C8B-B14F-4D97-AF65-F5344CB8AC3E}">
        <p14:creationId xmlns:p14="http://schemas.microsoft.com/office/powerpoint/2010/main" val="25551599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09600" y="990600"/>
            <a:ext cx="109728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solidFill>
                  <a:schemeClr val="accent2"/>
                </a:solidFill>
                <a:latin typeface="Times New Roman" charset="0"/>
              </a:rPr>
              <a:t>BX</a:t>
            </a:r>
            <a:endParaRPr lang="en-US" sz="3200">
              <a:latin typeface="Times New Roman" charset="0"/>
            </a:endParaRPr>
          </a:p>
          <a:p>
            <a:pPr marL="742950" lvl="1" indent="-285750">
              <a:spcBef>
                <a:spcPct val="20000"/>
              </a:spcBef>
              <a:buFontTx/>
              <a:buChar char="–"/>
            </a:pPr>
            <a:r>
              <a:rPr lang="en-US" sz="2000">
                <a:latin typeface="Times New Roman" charset="0"/>
              </a:rPr>
              <a:t>Base Register</a:t>
            </a:r>
          </a:p>
          <a:p>
            <a:pPr marL="742950" lvl="1" indent="-285750">
              <a:spcBef>
                <a:spcPct val="20000"/>
              </a:spcBef>
              <a:buFontTx/>
              <a:buChar char="–"/>
            </a:pPr>
            <a:r>
              <a:rPr lang="en-US" sz="2000">
                <a:latin typeface="Times New Roman" charset="0"/>
              </a:rPr>
              <a:t>Also serves as an address register</a:t>
            </a:r>
          </a:p>
          <a:p>
            <a:pPr marL="742950" lvl="1" indent="-285750">
              <a:spcBef>
                <a:spcPct val="20000"/>
              </a:spcBef>
            </a:pPr>
            <a:endParaRPr lang="en-US" sz="2000">
              <a:latin typeface="Times New Roman" charset="0"/>
            </a:endParaRPr>
          </a:p>
          <a:p>
            <a:pPr marL="342900" indent="-342900">
              <a:spcBef>
                <a:spcPct val="20000"/>
              </a:spcBef>
              <a:buFontTx/>
              <a:buChar char="•"/>
            </a:pPr>
            <a:r>
              <a:rPr lang="en-US" sz="2400">
                <a:solidFill>
                  <a:schemeClr val="accent2"/>
                </a:solidFill>
                <a:latin typeface="Times New Roman" charset="0"/>
              </a:rPr>
              <a:t>CX</a:t>
            </a:r>
            <a:endParaRPr lang="en-US" sz="3200">
              <a:latin typeface="Times New Roman" charset="0"/>
            </a:endParaRPr>
          </a:p>
          <a:p>
            <a:pPr marL="742950" lvl="1" indent="-285750">
              <a:spcBef>
                <a:spcPct val="20000"/>
              </a:spcBef>
              <a:buFontTx/>
              <a:buChar char="–"/>
            </a:pPr>
            <a:r>
              <a:rPr lang="en-US" sz="2000">
                <a:latin typeface="Times New Roman" charset="0"/>
              </a:rPr>
              <a:t>Count register</a:t>
            </a:r>
          </a:p>
          <a:p>
            <a:pPr marL="742950" lvl="1" indent="-285750">
              <a:spcBef>
                <a:spcPct val="20000"/>
              </a:spcBef>
              <a:buFontTx/>
              <a:buChar char="–"/>
            </a:pPr>
            <a:r>
              <a:rPr lang="en-US" sz="2000">
                <a:latin typeface="Times New Roman" charset="0"/>
              </a:rPr>
              <a:t>Used as a loop counter</a:t>
            </a:r>
          </a:p>
          <a:p>
            <a:pPr marL="742950" lvl="1" indent="-285750">
              <a:spcBef>
                <a:spcPct val="20000"/>
              </a:spcBef>
              <a:buFontTx/>
              <a:buChar char="–"/>
            </a:pPr>
            <a:r>
              <a:rPr lang="en-US" sz="2000">
                <a:latin typeface="Times New Roman" charset="0"/>
              </a:rPr>
              <a:t>Used in shift and rotate operations</a:t>
            </a:r>
            <a:endParaRPr lang="en-US" sz="3200">
              <a:latin typeface="Times New Roman" charset="0"/>
            </a:endParaRPr>
          </a:p>
          <a:p>
            <a:pPr marL="342900" indent="-342900">
              <a:spcBef>
                <a:spcPct val="20000"/>
              </a:spcBef>
              <a:buFontTx/>
              <a:buChar char="•"/>
            </a:pPr>
            <a:r>
              <a:rPr lang="en-US" sz="2400">
                <a:solidFill>
                  <a:schemeClr val="accent2"/>
                </a:solidFill>
                <a:latin typeface="Times New Roman" charset="0"/>
              </a:rPr>
              <a:t>DX</a:t>
            </a:r>
            <a:endParaRPr lang="en-US" sz="3200">
              <a:latin typeface="Times New Roman" charset="0"/>
            </a:endParaRPr>
          </a:p>
          <a:p>
            <a:pPr marL="742950" lvl="1" indent="-285750">
              <a:spcBef>
                <a:spcPct val="20000"/>
              </a:spcBef>
              <a:buFontTx/>
              <a:buChar char="–"/>
            </a:pPr>
            <a:r>
              <a:rPr lang="en-US" sz="2000">
                <a:latin typeface="Times New Roman" charset="0"/>
              </a:rPr>
              <a:t>Data register</a:t>
            </a:r>
          </a:p>
          <a:p>
            <a:pPr marL="742950" lvl="1" indent="-285750">
              <a:spcBef>
                <a:spcPct val="20000"/>
              </a:spcBef>
              <a:buFontTx/>
              <a:buChar char="–"/>
            </a:pPr>
            <a:r>
              <a:rPr lang="en-US" sz="2000">
                <a:latin typeface="Times New Roman" charset="0"/>
              </a:rPr>
              <a:t>Used in multiplication and division</a:t>
            </a:r>
          </a:p>
          <a:p>
            <a:pPr marL="742950" lvl="1" indent="-285750">
              <a:spcBef>
                <a:spcPct val="20000"/>
              </a:spcBef>
              <a:buFontTx/>
              <a:buChar char="–"/>
            </a:pPr>
            <a:r>
              <a:rPr lang="en-US" sz="2000">
                <a:latin typeface="Times New Roman" charset="0"/>
              </a:rPr>
              <a:t>Also used in I/O operations</a:t>
            </a:r>
          </a:p>
          <a:p>
            <a:pPr marL="342900" indent="-342900">
              <a:spcBef>
                <a:spcPct val="20000"/>
              </a:spcBef>
              <a:buFontTx/>
              <a:buChar char="•"/>
            </a:pPr>
            <a:endParaRPr lang="en-US" sz="3200">
              <a:latin typeface="Times New Roman" charset="0"/>
            </a:endParaRPr>
          </a:p>
        </p:txBody>
      </p:sp>
    </p:spTree>
    <p:extLst>
      <p:ext uri="{BB962C8B-B14F-4D97-AF65-F5344CB8AC3E}">
        <p14:creationId xmlns:p14="http://schemas.microsoft.com/office/powerpoint/2010/main" val="40426202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016000" y="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solidFill>
                  <a:schemeClr val="accent2"/>
                </a:solidFill>
                <a:latin typeface="Times New Roman" charset="0"/>
              </a:rPr>
              <a:t>Pointer and Index Registers</a:t>
            </a:r>
            <a:endParaRPr lang="en-US">
              <a:solidFill>
                <a:schemeClr val="tx2"/>
              </a:solidFill>
              <a:latin typeface="Times New Roman" charset="0"/>
            </a:endParaRPr>
          </a:p>
        </p:txBody>
      </p:sp>
      <p:sp>
        <p:nvSpPr>
          <p:cNvPr id="17411" name="Rectangle 3"/>
          <p:cNvSpPr>
            <a:spLocks noChangeArrowheads="1"/>
          </p:cNvSpPr>
          <p:nvPr/>
        </p:nvSpPr>
        <p:spPr bwMode="auto">
          <a:xfrm>
            <a:off x="914400" y="1066800"/>
            <a:ext cx="10363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latin typeface="Times New Roman" charset="0"/>
              </a:rPr>
              <a:t>Contain the offset addresses of memory locations</a:t>
            </a:r>
          </a:p>
          <a:p>
            <a:pPr marL="342900" indent="-342900">
              <a:spcBef>
                <a:spcPct val="20000"/>
              </a:spcBef>
              <a:buFontTx/>
              <a:buChar char="•"/>
            </a:pPr>
            <a:r>
              <a:rPr lang="en-US" sz="2400">
                <a:latin typeface="Times New Roman" charset="0"/>
              </a:rPr>
              <a:t>Can also be used in arithmetic and other operations</a:t>
            </a:r>
          </a:p>
          <a:p>
            <a:pPr marL="342900" indent="-342900">
              <a:spcBef>
                <a:spcPct val="20000"/>
              </a:spcBef>
              <a:buFontTx/>
              <a:buChar char="•"/>
            </a:pPr>
            <a:r>
              <a:rPr lang="en-US" sz="2400">
                <a:solidFill>
                  <a:schemeClr val="accent2"/>
                </a:solidFill>
                <a:latin typeface="Times New Roman" charset="0"/>
              </a:rPr>
              <a:t>SP: Stack pointer</a:t>
            </a:r>
            <a:r>
              <a:rPr lang="en-US" sz="2400">
                <a:latin typeface="Times New Roman" charset="0"/>
              </a:rPr>
              <a:t> </a:t>
            </a:r>
          </a:p>
          <a:p>
            <a:pPr marL="742950" lvl="1" indent="-285750">
              <a:spcBef>
                <a:spcPct val="20000"/>
              </a:spcBef>
              <a:buFontTx/>
              <a:buChar char="–"/>
            </a:pPr>
            <a:r>
              <a:rPr lang="en-US" sz="2000">
                <a:latin typeface="Times New Roman" charset="0"/>
              </a:rPr>
              <a:t>Used with SS to access the stack segment</a:t>
            </a:r>
          </a:p>
          <a:p>
            <a:pPr marL="342900" indent="-342900">
              <a:spcBef>
                <a:spcPct val="20000"/>
              </a:spcBef>
              <a:buFontTx/>
              <a:buChar char="•"/>
            </a:pPr>
            <a:r>
              <a:rPr lang="en-US" sz="2400">
                <a:solidFill>
                  <a:schemeClr val="accent2"/>
                </a:solidFill>
                <a:latin typeface="Times New Roman" charset="0"/>
              </a:rPr>
              <a:t>BP: Base Pointer</a:t>
            </a:r>
            <a:endParaRPr lang="en-US" sz="3200">
              <a:latin typeface="Times New Roman" charset="0"/>
            </a:endParaRPr>
          </a:p>
          <a:p>
            <a:pPr marL="742950" lvl="1" indent="-285750">
              <a:spcBef>
                <a:spcPct val="20000"/>
              </a:spcBef>
              <a:buFontTx/>
              <a:buChar char="–"/>
            </a:pPr>
            <a:r>
              <a:rPr lang="en-US" sz="2000">
                <a:latin typeface="Times New Roman" charset="0"/>
              </a:rPr>
              <a:t>Primarily used to access data on the stack</a:t>
            </a:r>
          </a:p>
          <a:p>
            <a:pPr marL="742950" lvl="1" indent="-285750">
              <a:spcBef>
                <a:spcPct val="20000"/>
              </a:spcBef>
              <a:buFontTx/>
              <a:buChar char="–"/>
            </a:pPr>
            <a:r>
              <a:rPr lang="en-US" sz="2000">
                <a:latin typeface="Times New Roman" charset="0"/>
              </a:rPr>
              <a:t>Can be used to access data in other segments</a:t>
            </a:r>
          </a:p>
          <a:p>
            <a:pPr marL="342900" indent="-342900">
              <a:spcBef>
                <a:spcPct val="20000"/>
              </a:spcBef>
              <a:buFontTx/>
              <a:buChar char="•"/>
            </a:pPr>
            <a:r>
              <a:rPr lang="en-US" sz="2400">
                <a:solidFill>
                  <a:schemeClr val="accent2"/>
                </a:solidFill>
                <a:latin typeface="Times New Roman" charset="0"/>
              </a:rPr>
              <a:t>SI: Source Index register</a:t>
            </a:r>
            <a:endParaRPr lang="en-US" sz="3200">
              <a:latin typeface="Times New Roman" charset="0"/>
            </a:endParaRPr>
          </a:p>
          <a:p>
            <a:pPr marL="742950" lvl="1" indent="-285750">
              <a:spcBef>
                <a:spcPct val="20000"/>
              </a:spcBef>
              <a:buFontTx/>
              <a:buChar char="–"/>
            </a:pPr>
            <a:r>
              <a:rPr lang="en-US" sz="2000">
                <a:latin typeface="Times New Roman" charset="0"/>
              </a:rPr>
              <a:t>is required for some string operations</a:t>
            </a:r>
          </a:p>
          <a:p>
            <a:pPr marL="742950" lvl="1" indent="-285750">
              <a:spcBef>
                <a:spcPct val="20000"/>
              </a:spcBef>
              <a:buFontTx/>
              <a:buChar char="–"/>
            </a:pPr>
            <a:r>
              <a:rPr lang="en-US" sz="2000">
                <a:latin typeface="Times New Roman" charset="0"/>
              </a:rPr>
              <a:t>When string operations are performed, the SI register points to memory locations in the data segment which is addressed by the DS register.  Thus, SI is associated with the DS in string operations.</a:t>
            </a:r>
            <a:endParaRPr lang="en-US" sz="2800">
              <a:latin typeface="Times New Roman" charset="0"/>
            </a:endParaRPr>
          </a:p>
        </p:txBody>
      </p:sp>
    </p:spTree>
    <p:extLst>
      <p:ext uri="{BB962C8B-B14F-4D97-AF65-F5344CB8AC3E}">
        <p14:creationId xmlns:p14="http://schemas.microsoft.com/office/powerpoint/2010/main" val="131213210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914400" y="838200"/>
            <a:ext cx="10363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solidFill>
                  <a:schemeClr val="accent2"/>
                </a:solidFill>
                <a:latin typeface="Times New Roman" charset="0"/>
              </a:rPr>
              <a:t>DI: Destination Index register</a:t>
            </a:r>
            <a:r>
              <a:rPr lang="en-US" sz="3200">
                <a:latin typeface="Times New Roman" charset="0"/>
              </a:rPr>
              <a:t> </a:t>
            </a:r>
          </a:p>
          <a:p>
            <a:pPr marL="742950" lvl="1" indent="-285750">
              <a:spcBef>
                <a:spcPct val="20000"/>
              </a:spcBef>
              <a:buFontTx/>
              <a:buChar char="–"/>
            </a:pPr>
            <a:r>
              <a:rPr lang="en-US" sz="2000">
                <a:latin typeface="Times New Roman" charset="0"/>
              </a:rPr>
              <a:t>is also required for some string operations.</a:t>
            </a:r>
          </a:p>
          <a:p>
            <a:pPr marL="742950" lvl="1" indent="-285750">
              <a:spcBef>
                <a:spcPct val="20000"/>
              </a:spcBef>
              <a:buFontTx/>
              <a:buChar char="–"/>
            </a:pPr>
            <a:r>
              <a:rPr lang="en-US" sz="2000">
                <a:latin typeface="Times New Roman" charset="0"/>
              </a:rPr>
              <a:t>When string operations are performed, the DI register points to memory locations in the data segment which is addressed by the ES register.  Thus, DI is associated with the ES in string operations</a:t>
            </a:r>
            <a:r>
              <a:rPr lang="en-US" sz="2800">
                <a:latin typeface="Times New Roman" charset="0"/>
              </a:rPr>
              <a:t>.</a:t>
            </a:r>
          </a:p>
          <a:p>
            <a:pPr marL="342900" indent="-342900">
              <a:spcBef>
                <a:spcPct val="20000"/>
              </a:spcBef>
              <a:buFontTx/>
              <a:buChar char="•"/>
            </a:pPr>
            <a:r>
              <a:rPr lang="en-US" sz="2400">
                <a:latin typeface="Times New Roman" charset="0"/>
              </a:rPr>
              <a:t>The SI and the DI registers may also be used to access data stored in arrays</a:t>
            </a:r>
          </a:p>
        </p:txBody>
      </p:sp>
    </p:spTree>
    <p:extLst>
      <p:ext uri="{BB962C8B-B14F-4D97-AF65-F5344CB8AC3E}">
        <p14:creationId xmlns:p14="http://schemas.microsoft.com/office/powerpoint/2010/main" val="127995768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812800" y="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a:solidFill>
                  <a:schemeClr val="accent2"/>
                </a:solidFill>
                <a:latin typeface="Times New Roman" charset="0"/>
              </a:rPr>
              <a:t>Segment Registers - CS, DS, SS and ES</a:t>
            </a:r>
            <a:endParaRPr lang="en-US" sz="2000">
              <a:solidFill>
                <a:schemeClr val="tx2"/>
              </a:solidFill>
              <a:latin typeface="Times New Roman" charset="0"/>
            </a:endParaRPr>
          </a:p>
        </p:txBody>
      </p:sp>
      <p:sp>
        <p:nvSpPr>
          <p:cNvPr id="19459" name="Rectangle 3"/>
          <p:cNvSpPr>
            <a:spLocks noChangeArrowheads="1"/>
          </p:cNvSpPr>
          <p:nvPr/>
        </p:nvSpPr>
        <p:spPr bwMode="auto">
          <a:xfrm>
            <a:off x="711200" y="1066800"/>
            <a:ext cx="109728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latin typeface="Times New Roman" charset="0"/>
              </a:rPr>
              <a:t>Are Address registers</a:t>
            </a:r>
          </a:p>
          <a:p>
            <a:pPr marL="342900" indent="-342900">
              <a:spcBef>
                <a:spcPct val="20000"/>
              </a:spcBef>
              <a:buFontTx/>
              <a:buChar char="•"/>
            </a:pPr>
            <a:r>
              <a:rPr lang="en-US" sz="2400">
                <a:latin typeface="Times New Roman" charset="0"/>
              </a:rPr>
              <a:t>Store the memory addresses of instructions and data</a:t>
            </a:r>
          </a:p>
          <a:p>
            <a:pPr marL="342900" indent="-342900">
              <a:spcBef>
                <a:spcPct val="20000"/>
              </a:spcBef>
              <a:buFontTx/>
              <a:buChar char="•"/>
            </a:pPr>
            <a:r>
              <a:rPr lang="en-US" sz="2400">
                <a:solidFill>
                  <a:schemeClr val="accent2"/>
                </a:solidFill>
                <a:latin typeface="Times New Roman" charset="0"/>
              </a:rPr>
              <a:t>Memory Organization</a:t>
            </a:r>
            <a:endParaRPr lang="en-US" sz="3200">
              <a:latin typeface="Times New Roman" charset="0"/>
            </a:endParaRPr>
          </a:p>
          <a:p>
            <a:pPr marL="742950" lvl="1" indent="-285750">
              <a:spcBef>
                <a:spcPct val="20000"/>
              </a:spcBef>
              <a:buFontTx/>
              <a:buChar char="–"/>
            </a:pPr>
            <a:r>
              <a:rPr lang="en-US" sz="2000">
                <a:latin typeface="Times New Roman" charset="0"/>
              </a:rPr>
              <a:t>Each byte in memory has a 20 bit address starting with 0 to 2</a:t>
            </a:r>
            <a:r>
              <a:rPr lang="en-US" sz="2000" baseline="30000">
                <a:latin typeface="Times New Roman" charset="0"/>
              </a:rPr>
              <a:t>20</a:t>
            </a:r>
            <a:r>
              <a:rPr lang="en-US" sz="2000">
                <a:latin typeface="Times New Roman" charset="0"/>
              </a:rPr>
              <a:t>-1 or 1 meg of addressable memory</a:t>
            </a:r>
          </a:p>
          <a:p>
            <a:pPr marL="742950" lvl="1" indent="-285750">
              <a:spcBef>
                <a:spcPct val="20000"/>
              </a:spcBef>
              <a:buFontTx/>
              <a:buChar char="–"/>
            </a:pPr>
            <a:r>
              <a:rPr lang="en-US" sz="2000">
                <a:latin typeface="Times New Roman" charset="0"/>
              </a:rPr>
              <a:t>Addresses are expressed as 5 hex digits from 00000 - FFFFF</a:t>
            </a:r>
          </a:p>
          <a:p>
            <a:pPr marL="742950" lvl="1" indent="-285750">
              <a:spcBef>
                <a:spcPct val="20000"/>
              </a:spcBef>
              <a:buFontTx/>
              <a:buChar char="–"/>
            </a:pPr>
            <a:r>
              <a:rPr lang="en-US" sz="2000">
                <a:latin typeface="Times New Roman" charset="0"/>
              </a:rPr>
              <a:t>Problem: But 20 bit addresses are </a:t>
            </a:r>
            <a:r>
              <a:rPr lang="en-US" sz="2000">
                <a:solidFill>
                  <a:schemeClr val="accent2"/>
                </a:solidFill>
                <a:latin typeface="Times New Roman" charset="0"/>
              </a:rPr>
              <a:t>TOO BIG</a:t>
            </a:r>
            <a:r>
              <a:rPr lang="en-US" sz="2000">
                <a:latin typeface="Times New Roman" charset="0"/>
              </a:rPr>
              <a:t> to fit in 16 bit registers!</a:t>
            </a:r>
          </a:p>
          <a:p>
            <a:pPr marL="742950" lvl="1" indent="-285750">
              <a:spcBef>
                <a:spcPct val="20000"/>
              </a:spcBef>
              <a:buFontTx/>
              <a:buChar char="–"/>
            </a:pPr>
            <a:r>
              <a:rPr lang="en-US" sz="2000">
                <a:latin typeface="Times New Roman" charset="0"/>
              </a:rPr>
              <a:t>Solution: Memory Segment</a:t>
            </a:r>
            <a:endParaRPr lang="en-US" sz="2800">
              <a:latin typeface="Times New Roman" charset="0"/>
            </a:endParaRPr>
          </a:p>
          <a:p>
            <a:pPr marL="1143000" lvl="2" indent="-228600">
              <a:spcBef>
                <a:spcPct val="20000"/>
              </a:spcBef>
              <a:buFontTx/>
              <a:buChar char="•"/>
            </a:pPr>
            <a:r>
              <a:rPr lang="en-US">
                <a:latin typeface="Times New Roman" charset="0"/>
              </a:rPr>
              <a:t>Block of 64K (65,536) consecutive memory bytes</a:t>
            </a:r>
          </a:p>
          <a:p>
            <a:pPr marL="1143000" lvl="2" indent="-228600">
              <a:spcBef>
                <a:spcPct val="20000"/>
              </a:spcBef>
              <a:buFontTx/>
              <a:buChar char="•"/>
            </a:pPr>
            <a:r>
              <a:rPr lang="en-US">
                <a:latin typeface="Times New Roman" charset="0"/>
              </a:rPr>
              <a:t>A segment number is a 16 bit number</a:t>
            </a:r>
          </a:p>
          <a:p>
            <a:pPr marL="1143000" lvl="2" indent="-228600">
              <a:spcBef>
                <a:spcPct val="20000"/>
              </a:spcBef>
              <a:buFontTx/>
              <a:buChar char="•"/>
            </a:pPr>
            <a:r>
              <a:rPr lang="en-US">
                <a:latin typeface="Times New Roman" charset="0"/>
              </a:rPr>
              <a:t>Segment numbers range from 0000 to FFFF</a:t>
            </a:r>
          </a:p>
          <a:p>
            <a:pPr marL="1143000" lvl="2" indent="-228600">
              <a:spcBef>
                <a:spcPct val="20000"/>
              </a:spcBef>
              <a:buFontTx/>
              <a:buChar char="•"/>
            </a:pPr>
            <a:r>
              <a:rPr lang="en-US">
                <a:latin typeface="Times New Roman" charset="0"/>
              </a:rPr>
              <a:t>Within a segment, a particular memory location is specified with an offset</a:t>
            </a:r>
          </a:p>
          <a:p>
            <a:pPr marL="1143000" lvl="2" indent="-228600">
              <a:spcBef>
                <a:spcPct val="20000"/>
              </a:spcBef>
              <a:buFontTx/>
              <a:buChar char="•"/>
            </a:pPr>
            <a:r>
              <a:rPr lang="en-US">
                <a:latin typeface="Times New Roman" charset="0"/>
              </a:rPr>
              <a:t>An offset also ranges from 0000 to FFFF</a:t>
            </a:r>
            <a:endParaRPr lang="en-US" sz="2400">
              <a:latin typeface="Times New Roman" charset="0"/>
            </a:endParaRPr>
          </a:p>
        </p:txBody>
      </p:sp>
    </p:spTree>
    <p:extLst>
      <p:ext uri="{BB962C8B-B14F-4D97-AF65-F5344CB8AC3E}">
        <p14:creationId xmlns:p14="http://schemas.microsoft.com/office/powerpoint/2010/main" val="3507480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4"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pic>
        <p:nvPicPr>
          <p:cNvPr id="102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01" y="1484313"/>
            <a:ext cx="5306484"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51" y="1268413"/>
            <a:ext cx="6032500"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8" name="Rectangle 8"/>
          <p:cNvSpPr>
            <a:spLocks noChangeArrowheads="1"/>
          </p:cNvSpPr>
          <p:nvPr/>
        </p:nvSpPr>
        <p:spPr bwMode="auto">
          <a:xfrm>
            <a:off x="912284" y="5876926"/>
            <a:ext cx="45494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solidFill>
                  <a:schemeClr val="accent2"/>
                </a:solidFill>
              </a:rPr>
              <a:t>ATmega8 Pinout and Packages (DIP and TQFP)</a:t>
            </a:r>
          </a:p>
        </p:txBody>
      </p:sp>
    </p:spTree>
    <p:extLst>
      <p:ext uri="{BB962C8B-B14F-4D97-AF65-F5344CB8AC3E}">
        <p14:creationId xmlns:p14="http://schemas.microsoft.com/office/powerpoint/2010/main" val="287158501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140885" y="752475"/>
            <a:ext cx="9910233" cy="4895850"/>
          </a:xfrm>
          <a:noFill/>
        </p:spPr>
      </p:pic>
    </p:spTree>
    <p:extLst>
      <p:ext uri="{BB962C8B-B14F-4D97-AF65-F5344CB8AC3E}">
        <p14:creationId xmlns:p14="http://schemas.microsoft.com/office/powerpoint/2010/main" val="18665276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285750"/>
            <a:ext cx="10972800" cy="609600"/>
          </a:xfrm>
          <a:noFill/>
        </p:spPr>
        <p:txBody>
          <a:bodyPr lIns="92075" tIns="46038" rIns="92075" bIns="46038">
            <a:normAutofit fontScale="90000"/>
          </a:bodyPr>
          <a:lstStyle/>
          <a:p>
            <a:pPr eaLnBrk="1" hangingPunct="1"/>
            <a:r>
              <a:rPr lang="en-US" altLang="zh-TW" sz="4000" smtClean="0">
                <a:ea typeface="新細明體" charset="-120"/>
              </a:rPr>
              <a:t>Segmented Memory</a:t>
            </a:r>
          </a:p>
        </p:txBody>
      </p:sp>
      <p:sp>
        <p:nvSpPr>
          <p:cNvPr id="21507" name="Rectangle 3"/>
          <p:cNvSpPr>
            <a:spLocks noGrp="1" noChangeArrowheads="1"/>
          </p:cNvSpPr>
          <p:nvPr>
            <p:ph type="body" idx="1"/>
          </p:nvPr>
        </p:nvSpPr>
        <p:spPr>
          <a:xfrm>
            <a:off x="914400" y="1458913"/>
            <a:ext cx="10363200" cy="762000"/>
          </a:xfrm>
          <a:noFill/>
        </p:spPr>
        <p:txBody>
          <a:bodyPr/>
          <a:lstStyle/>
          <a:p>
            <a:pPr marL="0" indent="0" eaLnBrk="1" hangingPunct="1">
              <a:lnSpc>
                <a:spcPct val="80000"/>
              </a:lnSpc>
              <a:buFontTx/>
              <a:buNone/>
            </a:pPr>
            <a:r>
              <a:rPr lang="en-US" altLang="zh-TW" sz="2000" smtClean="0">
                <a:ea typeface="新細明體" charset="-120"/>
              </a:rPr>
              <a:t>Segmented memory addressing: absolute (linear) address is a combination of a 16-bit segment value added to a 16-bit offset </a:t>
            </a:r>
          </a:p>
        </p:txBody>
      </p:sp>
      <p:graphicFrame>
        <p:nvGraphicFramePr>
          <p:cNvPr id="21508" name="Object 4"/>
          <p:cNvGraphicFramePr>
            <a:graphicFrameLocks noChangeAspect="1"/>
          </p:cNvGraphicFramePr>
          <p:nvPr/>
        </p:nvGraphicFramePr>
        <p:xfrm>
          <a:off x="2540000" y="2373314"/>
          <a:ext cx="6394451" cy="3889375"/>
        </p:xfrm>
        <a:graphic>
          <a:graphicData uri="http://schemas.openxmlformats.org/presentationml/2006/ole">
            <mc:AlternateContent xmlns:mc="http://schemas.openxmlformats.org/markup-compatibility/2006">
              <mc:Choice xmlns:v="urn:schemas-microsoft-com:vml" Requires="v">
                <p:oleObj spid="_x0000_s7171" name="VISIO" r:id="rId3" imgW="4722876" imgH="3808476" progId="Visio.Drawing.6">
                  <p:embed/>
                </p:oleObj>
              </mc:Choice>
              <mc:Fallback>
                <p:oleObj name="VISIO" r:id="rId3" imgW="4722876" imgH="3808476"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614" t="-1999"/>
                      <a:stretch>
                        <a:fillRect/>
                      </a:stretch>
                    </p:blipFill>
                    <p:spPr bwMode="auto">
                      <a:xfrm>
                        <a:off x="2540000" y="2373314"/>
                        <a:ext cx="6394451" cy="38893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09" name="Text Box 5"/>
          <p:cNvSpPr txBox="1">
            <a:spLocks noChangeArrowheads="1"/>
          </p:cNvSpPr>
          <p:nvPr/>
        </p:nvSpPr>
        <p:spPr bwMode="auto">
          <a:xfrm rot="-5389473">
            <a:off x="1048280" y="3999483"/>
            <a:ext cx="227012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1700"/>
              <a:t>linear addresses</a:t>
            </a:r>
          </a:p>
        </p:txBody>
      </p:sp>
      <p:sp>
        <p:nvSpPr>
          <p:cNvPr id="21510" name="Line 6"/>
          <p:cNvSpPr>
            <a:spLocks noChangeShapeType="1"/>
          </p:cNvSpPr>
          <p:nvPr/>
        </p:nvSpPr>
        <p:spPr bwMode="auto">
          <a:xfrm flipH="1">
            <a:off x="7620000" y="3897313"/>
            <a:ext cx="1727200" cy="0"/>
          </a:xfrm>
          <a:prstGeom prst="line">
            <a:avLst/>
          </a:prstGeom>
          <a:noFill/>
          <a:ln w="9525">
            <a:solidFill>
              <a:srgbClr val="FF3300"/>
            </a:solidFill>
            <a:round/>
            <a:headEnd/>
            <a:tailEnd type="triangle" w="med" len="med"/>
          </a:ln>
          <a:extLst>
            <a:ext uri="{909E8E84-426E-40DD-AFC4-6F175D3DCCD1}">
              <a14:hiddenFill xmlns:a14="http://schemas.microsoft.com/office/drawing/2010/main">
                <a:noFill/>
              </a14:hiddenFill>
            </a:ext>
          </a:extLst>
        </p:spPr>
        <p:txBody>
          <a:bodyPr tIns="137160" bIns="137160">
            <a:spAutoFit/>
          </a:bodyPr>
          <a:lstStyle/>
          <a:p>
            <a:endParaRPr lang="en-US"/>
          </a:p>
        </p:txBody>
      </p:sp>
      <p:sp>
        <p:nvSpPr>
          <p:cNvPr id="21511" name="Text Box 7"/>
          <p:cNvSpPr txBox="1">
            <a:spLocks noChangeArrowheads="1"/>
          </p:cNvSpPr>
          <p:nvPr/>
        </p:nvSpPr>
        <p:spPr bwMode="auto">
          <a:xfrm>
            <a:off x="9347200" y="3621088"/>
            <a:ext cx="23368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700"/>
              <a:t>one segment</a:t>
            </a:r>
          </a:p>
        </p:txBody>
      </p:sp>
    </p:spTree>
    <p:extLst>
      <p:ext uri="{BB962C8B-B14F-4D97-AF65-F5344CB8AC3E}">
        <p14:creationId xmlns:p14="http://schemas.microsoft.com/office/powerpoint/2010/main" val="247889549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170517" y="273050"/>
            <a:ext cx="10363200" cy="1143000"/>
          </a:xfrm>
          <a:prstGeom prst="rect">
            <a:avLst/>
          </a:prstGeom>
          <a:noFill/>
          <a:ln>
            <a:noFill/>
          </a:ln>
          <a:effectLst>
            <a:outerShdw dist="35921" dir="2700000" algn="ctr" rotWithShape="0">
              <a:srgbClr val="AA2A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US" sz="4400">
                <a:solidFill>
                  <a:schemeClr val="tx2"/>
                </a:solidFill>
                <a:latin typeface="Times New Roman" charset="0"/>
              </a:rPr>
              <a:t>Memory Address Generation</a:t>
            </a:r>
          </a:p>
        </p:txBody>
      </p:sp>
      <p:sp>
        <p:nvSpPr>
          <p:cNvPr id="28675" name="Rectangle 3"/>
          <p:cNvSpPr>
            <a:spLocks noChangeArrowheads="1"/>
          </p:cNvSpPr>
          <p:nvPr/>
        </p:nvSpPr>
        <p:spPr bwMode="auto">
          <a:xfrm>
            <a:off x="243417" y="164306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buFontTx/>
              <a:buChar char="•"/>
            </a:pPr>
            <a:r>
              <a:rPr lang="en-US" sz="3200">
                <a:latin typeface="Times New Roman" charset="0"/>
              </a:rPr>
              <a:t>The BIU has a dedicated adder for determining physical memory addresses</a:t>
            </a:r>
          </a:p>
        </p:txBody>
      </p:sp>
      <p:graphicFrame>
        <p:nvGraphicFramePr>
          <p:cNvPr id="22532" name="Object 4"/>
          <p:cNvGraphicFramePr>
            <a:graphicFrameLocks noChangeAspect="1"/>
          </p:cNvGraphicFramePr>
          <p:nvPr/>
        </p:nvGraphicFramePr>
        <p:xfrm>
          <a:off x="137585" y="95251"/>
          <a:ext cx="1866900" cy="1412875"/>
        </p:xfrm>
        <a:graphic>
          <a:graphicData uri="http://schemas.openxmlformats.org/presentationml/2006/ole">
            <mc:AlternateContent xmlns:mc="http://schemas.openxmlformats.org/markup-compatibility/2006">
              <mc:Choice xmlns:v="urn:schemas-microsoft-com:vml" Requires="v">
                <p:oleObj spid="_x0000_s8195" name="Picture" r:id="rId3" imgW="1634192" imgH="1650676" progId="PictureIt!.Picture">
                  <p:embed/>
                </p:oleObj>
              </mc:Choice>
              <mc:Fallback>
                <p:oleObj name="Picture" r:id="rId3" imgW="1634192" imgH="1650676" progId="PictureI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585" y="95251"/>
                        <a:ext cx="1866900" cy="141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33" name="Text Box 5"/>
          <p:cNvSpPr txBox="1">
            <a:spLocks noChangeArrowheads="1"/>
          </p:cNvSpPr>
          <p:nvPr/>
        </p:nvSpPr>
        <p:spPr bwMode="auto">
          <a:xfrm>
            <a:off x="334434" y="314326"/>
            <a:ext cx="704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b="1">
                <a:solidFill>
                  <a:schemeClr val="bg1"/>
                </a:solidFill>
                <a:latin typeface="Times New Roman" charset="0"/>
              </a:rPr>
              <a:t>Intel </a:t>
            </a:r>
            <a:endParaRPr lang="en-US" sz="1200" b="1">
              <a:solidFill>
                <a:schemeClr val="bg1"/>
              </a:solidFill>
              <a:latin typeface="Times New Roman" charset="0"/>
            </a:endParaRPr>
          </a:p>
        </p:txBody>
      </p:sp>
      <p:grpSp>
        <p:nvGrpSpPr>
          <p:cNvPr id="2" name="Group 6"/>
          <p:cNvGrpSpPr>
            <a:grpSpLocks/>
          </p:cNvGrpSpPr>
          <p:nvPr/>
        </p:nvGrpSpPr>
        <p:grpSpPr bwMode="auto">
          <a:xfrm>
            <a:off x="5596467" y="6169025"/>
            <a:ext cx="5158317" cy="439738"/>
            <a:chOff x="1500" y="3788"/>
            <a:chExt cx="2437" cy="277"/>
          </a:xfrm>
        </p:grpSpPr>
        <p:sp>
          <p:nvSpPr>
            <p:cNvPr id="22552" name="AutoShape 7"/>
            <p:cNvSpPr>
              <a:spLocks noChangeArrowheads="1"/>
            </p:cNvSpPr>
            <p:nvPr/>
          </p:nvSpPr>
          <p:spPr bwMode="auto">
            <a:xfrm>
              <a:off x="1500" y="3788"/>
              <a:ext cx="2437" cy="277"/>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53" name="Rectangle 8"/>
            <p:cNvSpPr>
              <a:spLocks noChangeArrowheads="1"/>
            </p:cNvSpPr>
            <p:nvPr/>
          </p:nvSpPr>
          <p:spPr bwMode="auto">
            <a:xfrm>
              <a:off x="1610" y="3877"/>
              <a:ext cx="85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1200" b="1">
                  <a:solidFill>
                    <a:schemeClr val="bg1"/>
                  </a:solidFill>
                </a:rPr>
                <a:t>Physical Address (20 Bits)</a:t>
              </a:r>
            </a:p>
          </p:txBody>
        </p:sp>
      </p:grpSp>
      <p:grpSp>
        <p:nvGrpSpPr>
          <p:cNvPr id="3" name="Group 9"/>
          <p:cNvGrpSpPr>
            <a:grpSpLocks/>
          </p:cNvGrpSpPr>
          <p:nvPr/>
        </p:nvGrpSpPr>
        <p:grpSpPr bwMode="auto">
          <a:xfrm>
            <a:off x="7289800" y="4768850"/>
            <a:ext cx="1540933" cy="1454150"/>
            <a:chOff x="2300" y="2906"/>
            <a:chExt cx="728" cy="916"/>
          </a:xfrm>
        </p:grpSpPr>
        <p:sp>
          <p:nvSpPr>
            <p:cNvPr id="22549" name="AutoShape 10"/>
            <p:cNvSpPr>
              <a:spLocks noChangeArrowheads="1"/>
            </p:cNvSpPr>
            <p:nvPr/>
          </p:nvSpPr>
          <p:spPr bwMode="auto">
            <a:xfrm>
              <a:off x="2307" y="2906"/>
              <a:ext cx="721" cy="496"/>
            </a:xfrm>
            <a:prstGeom prst="cube">
              <a:avLst>
                <a:gd name="adj" fmla="val 24995"/>
              </a:avLst>
            </a:prstGeom>
            <a:solidFill>
              <a:schemeClr val="hlink"/>
            </a:solidFill>
            <a:ln w="12700">
              <a:solidFill>
                <a:schemeClr val="tx1"/>
              </a:solidFill>
              <a:miter lim="800000"/>
              <a:headEnd/>
              <a:tailEnd/>
            </a:ln>
          </p:spPr>
          <p:txBody>
            <a:bodyPr wrap="none" anchor="ctr"/>
            <a:lstStyle/>
            <a:p>
              <a:endParaRPr lang="en-US"/>
            </a:p>
          </p:txBody>
        </p:sp>
        <p:sp>
          <p:nvSpPr>
            <p:cNvPr id="22550" name="Rectangle 11"/>
            <p:cNvSpPr>
              <a:spLocks noChangeArrowheads="1"/>
            </p:cNvSpPr>
            <p:nvPr/>
          </p:nvSpPr>
          <p:spPr bwMode="auto">
            <a:xfrm>
              <a:off x="2300" y="3049"/>
              <a:ext cx="447"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2400">
                  <a:solidFill>
                    <a:schemeClr val="bg1"/>
                  </a:solidFill>
                </a:rPr>
                <a:t>Adder</a:t>
              </a:r>
            </a:p>
          </p:txBody>
        </p:sp>
        <p:sp>
          <p:nvSpPr>
            <p:cNvPr id="22551" name="Line 12"/>
            <p:cNvSpPr>
              <a:spLocks noChangeShapeType="1"/>
            </p:cNvSpPr>
            <p:nvPr/>
          </p:nvSpPr>
          <p:spPr bwMode="auto">
            <a:xfrm>
              <a:off x="2609" y="3407"/>
              <a:ext cx="0" cy="41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13"/>
          <p:cNvGrpSpPr>
            <a:grpSpLocks/>
          </p:cNvGrpSpPr>
          <p:nvPr/>
        </p:nvGrpSpPr>
        <p:grpSpPr bwMode="auto">
          <a:xfrm>
            <a:off x="3001433" y="3762376"/>
            <a:ext cx="5113867" cy="1158875"/>
            <a:chOff x="1418" y="2370"/>
            <a:chExt cx="2416" cy="730"/>
          </a:xfrm>
        </p:grpSpPr>
        <p:sp>
          <p:nvSpPr>
            <p:cNvPr id="22542" name="Line 14"/>
            <p:cNvSpPr>
              <a:spLocks noChangeShapeType="1"/>
            </p:cNvSpPr>
            <p:nvPr/>
          </p:nvSpPr>
          <p:spPr bwMode="auto">
            <a:xfrm>
              <a:off x="3681" y="2783"/>
              <a:ext cx="0" cy="31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3" name="AutoShape 15"/>
            <p:cNvSpPr>
              <a:spLocks noChangeArrowheads="1"/>
            </p:cNvSpPr>
            <p:nvPr/>
          </p:nvSpPr>
          <p:spPr bwMode="auto">
            <a:xfrm>
              <a:off x="1418" y="2370"/>
              <a:ext cx="2416" cy="247"/>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44" name="Rectangle 16"/>
            <p:cNvSpPr>
              <a:spLocks noChangeArrowheads="1"/>
            </p:cNvSpPr>
            <p:nvPr/>
          </p:nvSpPr>
          <p:spPr bwMode="auto">
            <a:xfrm>
              <a:off x="1661" y="2447"/>
              <a:ext cx="87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1200" b="1">
                  <a:solidFill>
                    <a:schemeClr val="bg1"/>
                  </a:solidFill>
                </a:rPr>
                <a:t>Segment Register (16 bits)</a:t>
              </a:r>
            </a:p>
          </p:txBody>
        </p:sp>
        <p:sp>
          <p:nvSpPr>
            <p:cNvPr id="22545" name="Line 17"/>
            <p:cNvSpPr>
              <a:spLocks noChangeShapeType="1"/>
            </p:cNvSpPr>
            <p:nvPr/>
          </p:nvSpPr>
          <p:spPr bwMode="auto">
            <a:xfrm flipH="1">
              <a:off x="2365" y="2781"/>
              <a:ext cx="131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6" name="Line 18"/>
            <p:cNvSpPr>
              <a:spLocks noChangeShapeType="1"/>
            </p:cNvSpPr>
            <p:nvPr/>
          </p:nvSpPr>
          <p:spPr bwMode="auto">
            <a:xfrm>
              <a:off x="2365" y="2622"/>
              <a:ext cx="0" cy="16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2547" name="AutoShape 19"/>
            <p:cNvSpPr>
              <a:spLocks noChangeArrowheads="1"/>
            </p:cNvSpPr>
            <p:nvPr/>
          </p:nvSpPr>
          <p:spPr bwMode="auto">
            <a:xfrm>
              <a:off x="3189" y="2376"/>
              <a:ext cx="642" cy="247"/>
            </a:xfrm>
            <a:prstGeom prst="cube">
              <a:avLst>
                <a:gd name="adj" fmla="val 24995"/>
              </a:avLst>
            </a:prstGeom>
            <a:solidFill>
              <a:srgbClr val="FFCC00"/>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48" name="Rectangle 20"/>
            <p:cNvSpPr>
              <a:spLocks noChangeArrowheads="1"/>
            </p:cNvSpPr>
            <p:nvPr/>
          </p:nvSpPr>
          <p:spPr bwMode="auto">
            <a:xfrm>
              <a:off x="3249" y="2416"/>
              <a:ext cx="34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1600" b="1">
                  <a:solidFill>
                    <a:schemeClr val="bg1"/>
                  </a:solidFill>
                </a:rPr>
                <a:t>0 0 0 0</a:t>
              </a:r>
            </a:p>
          </p:txBody>
        </p:sp>
      </p:grpSp>
      <p:grpSp>
        <p:nvGrpSpPr>
          <p:cNvPr id="5" name="Group 21"/>
          <p:cNvGrpSpPr>
            <a:grpSpLocks/>
          </p:cNvGrpSpPr>
          <p:nvPr/>
        </p:nvGrpSpPr>
        <p:grpSpPr bwMode="auto">
          <a:xfrm>
            <a:off x="6885518" y="2835275"/>
            <a:ext cx="4040716" cy="1987550"/>
            <a:chOff x="3253" y="1786"/>
            <a:chExt cx="1909" cy="1252"/>
          </a:xfrm>
        </p:grpSpPr>
        <p:grpSp>
          <p:nvGrpSpPr>
            <p:cNvPr id="22538" name="Group 22"/>
            <p:cNvGrpSpPr>
              <a:grpSpLocks/>
            </p:cNvGrpSpPr>
            <p:nvPr/>
          </p:nvGrpSpPr>
          <p:grpSpPr bwMode="auto">
            <a:xfrm>
              <a:off x="3253" y="1786"/>
              <a:ext cx="1909" cy="271"/>
              <a:chOff x="2109" y="1688"/>
              <a:chExt cx="1909" cy="271"/>
            </a:xfrm>
          </p:grpSpPr>
          <p:sp>
            <p:nvSpPr>
              <p:cNvPr id="22540" name="AutoShape 23"/>
              <p:cNvSpPr>
                <a:spLocks noChangeArrowheads="1"/>
              </p:cNvSpPr>
              <p:nvPr/>
            </p:nvSpPr>
            <p:spPr bwMode="auto">
              <a:xfrm>
                <a:off x="2109" y="1688"/>
                <a:ext cx="1909" cy="262"/>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41" name="Rectangle 24"/>
              <p:cNvSpPr>
                <a:spLocks noChangeArrowheads="1"/>
              </p:cNvSpPr>
              <p:nvPr/>
            </p:nvSpPr>
            <p:spPr bwMode="auto">
              <a:xfrm>
                <a:off x="2426" y="1786"/>
                <a:ext cx="72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sz="1200" b="1">
                    <a:solidFill>
                      <a:schemeClr val="bg1"/>
                    </a:solidFill>
                  </a:rPr>
                  <a:t>Offset Value (16 bits)</a:t>
                </a:r>
              </a:p>
            </p:txBody>
          </p:sp>
        </p:grpSp>
        <p:sp>
          <p:nvSpPr>
            <p:cNvPr id="22539" name="Line 25"/>
            <p:cNvSpPr>
              <a:spLocks noChangeShapeType="1"/>
            </p:cNvSpPr>
            <p:nvPr/>
          </p:nvSpPr>
          <p:spPr bwMode="auto">
            <a:xfrm>
              <a:off x="3987" y="2074"/>
              <a:ext cx="0" cy="96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Tree>
    <p:extLst>
      <p:ext uri="{BB962C8B-B14F-4D97-AF65-F5344CB8AC3E}">
        <p14:creationId xmlns:p14="http://schemas.microsoft.com/office/powerpoint/2010/main" val="28883195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wipe(left)">
                                      <p:cBhvr>
                                        <p:cTn id="7" dur="500"/>
                                        <p:tgtEl>
                                          <p:spTgt spid="286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11300" y="296863"/>
            <a:ext cx="10363200" cy="1143000"/>
          </a:xfrm>
          <a:prstGeom prst="rect">
            <a:avLst/>
          </a:prstGeom>
          <a:noFill/>
          <a:ln>
            <a:noFill/>
          </a:ln>
          <a:effectLst>
            <a:outerShdw dist="35921" dir="2700000" algn="ctr" rotWithShape="0">
              <a:srgbClr val="AA2A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US" sz="4400">
                <a:solidFill>
                  <a:schemeClr val="tx2"/>
                </a:solidFill>
                <a:latin typeface="Times New Roman" charset="0"/>
              </a:rPr>
              <a:t>Example Address Calculation</a:t>
            </a:r>
          </a:p>
        </p:txBody>
      </p:sp>
      <p:sp>
        <p:nvSpPr>
          <p:cNvPr id="29699" name="Rectangle 3"/>
          <p:cNvSpPr>
            <a:spLocks noChangeArrowheads="1"/>
          </p:cNvSpPr>
          <p:nvPr/>
        </p:nvSpPr>
        <p:spPr bwMode="auto">
          <a:xfrm>
            <a:off x="933451" y="1739900"/>
            <a:ext cx="10363200"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lnSpc>
                <a:spcPct val="90000"/>
              </a:lnSpc>
              <a:spcBef>
                <a:spcPct val="20000"/>
              </a:spcBef>
              <a:buFontTx/>
              <a:buChar char="•"/>
            </a:pPr>
            <a:r>
              <a:rPr lang="en-US" sz="3200">
                <a:latin typeface="Times New Roman" charset="0"/>
              </a:rPr>
              <a:t>If the data segment starts at location 1000h and a data reference contains the address 29h where is the actual data?</a:t>
            </a:r>
          </a:p>
        </p:txBody>
      </p:sp>
      <p:graphicFrame>
        <p:nvGraphicFramePr>
          <p:cNvPr id="23556" name="Object 4"/>
          <p:cNvGraphicFramePr>
            <a:graphicFrameLocks noChangeAspect="1"/>
          </p:cNvGraphicFramePr>
          <p:nvPr/>
        </p:nvGraphicFramePr>
        <p:xfrm>
          <a:off x="205318" y="95251"/>
          <a:ext cx="1866900" cy="1412875"/>
        </p:xfrm>
        <a:graphic>
          <a:graphicData uri="http://schemas.openxmlformats.org/presentationml/2006/ole">
            <mc:AlternateContent xmlns:mc="http://schemas.openxmlformats.org/markup-compatibility/2006">
              <mc:Choice xmlns:v="urn:schemas-microsoft-com:vml" Requires="v">
                <p:oleObj spid="_x0000_s9219" name="Picture" r:id="rId3" imgW="1634192" imgH="1650676" progId="PictureIt!.Picture">
                  <p:embed/>
                </p:oleObj>
              </mc:Choice>
              <mc:Fallback>
                <p:oleObj name="Picture" r:id="rId3" imgW="1634192" imgH="1650676" progId="PictureI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318" y="95251"/>
                        <a:ext cx="1866900" cy="141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57" name="Text Box 5"/>
          <p:cNvSpPr txBox="1">
            <a:spLocks noChangeArrowheads="1"/>
          </p:cNvSpPr>
          <p:nvPr/>
        </p:nvSpPr>
        <p:spPr bwMode="auto">
          <a:xfrm>
            <a:off x="402167" y="314326"/>
            <a:ext cx="704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b="1">
                <a:solidFill>
                  <a:schemeClr val="bg1"/>
                </a:solidFill>
                <a:latin typeface="Times New Roman" charset="0"/>
              </a:rPr>
              <a:t>Intel </a:t>
            </a:r>
            <a:endParaRPr lang="en-US" sz="1200" b="1">
              <a:solidFill>
                <a:schemeClr val="bg1"/>
              </a:solidFill>
              <a:latin typeface="Times New Roman" charset="0"/>
            </a:endParaRPr>
          </a:p>
        </p:txBody>
      </p:sp>
      <p:grpSp>
        <p:nvGrpSpPr>
          <p:cNvPr id="2" name="Group 6"/>
          <p:cNvGrpSpPr>
            <a:grpSpLocks/>
          </p:cNvGrpSpPr>
          <p:nvPr/>
        </p:nvGrpSpPr>
        <p:grpSpPr bwMode="auto">
          <a:xfrm>
            <a:off x="414867" y="3894135"/>
            <a:ext cx="7901517" cy="463549"/>
            <a:chOff x="164" y="2453"/>
            <a:chExt cx="3733" cy="292"/>
          </a:xfrm>
        </p:grpSpPr>
        <p:sp>
          <p:nvSpPr>
            <p:cNvPr id="23580" name="Text Box 7"/>
            <p:cNvSpPr txBox="1">
              <a:spLocks noChangeArrowheads="1"/>
            </p:cNvSpPr>
            <p:nvPr/>
          </p:nvSpPr>
          <p:spPr bwMode="auto">
            <a:xfrm>
              <a:off x="164" y="2454"/>
              <a:ext cx="48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a:latin typeface="Times New Roman" charset="0"/>
                </a:rPr>
                <a:t>Offset:</a:t>
              </a:r>
            </a:p>
          </p:txBody>
        </p:sp>
        <p:grpSp>
          <p:nvGrpSpPr>
            <p:cNvPr id="23581" name="Group 8"/>
            <p:cNvGrpSpPr>
              <a:grpSpLocks/>
            </p:cNvGrpSpPr>
            <p:nvPr/>
          </p:nvGrpSpPr>
          <p:grpSpPr bwMode="auto">
            <a:xfrm>
              <a:off x="1692" y="2453"/>
              <a:ext cx="2205" cy="269"/>
              <a:chOff x="1692" y="2453"/>
              <a:chExt cx="2205" cy="269"/>
            </a:xfrm>
          </p:grpSpPr>
          <p:sp>
            <p:nvSpPr>
              <p:cNvPr id="23582" name="AutoShape 9"/>
              <p:cNvSpPr>
                <a:spLocks noChangeArrowheads="1"/>
              </p:cNvSpPr>
              <p:nvPr/>
            </p:nvSpPr>
            <p:spPr bwMode="auto">
              <a:xfrm>
                <a:off x="1692" y="2453"/>
                <a:ext cx="2205" cy="262"/>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3583" name="Rectangle 10"/>
              <p:cNvSpPr>
                <a:spLocks noChangeArrowheads="1"/>
              </p:cNvSpPr>
              <p:nvPr/>
            </p:nvSpPr>
            <p:spPr bwMode="auto">
              <a:xfrm>
                <a:off x="1752" y="2491"/>
                <a:ext cx="134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b="1">
                    <a:solidFill>
                      <a:schemeClr val="bg1"/>
                    </a:solidFill>
                  </a:rPr>
                  <a:t>0 0 0 0 0 0 0 0 0 0 1 0 1 0 0 1</a:t>
                </a:r>
              </a:p>
            </p:txBody>
          </p:sp>
        </p:grpSp>
      </p:grpSp>
      <p:grpSp>
        <p:nvGrpSpPr>
          <p:cNvPr id="4" name="Group 11"/>
          <p:cNvGrpSpPr>
            <a:grpSpLocks/>
          </p:cNvGrpSpPr>
          <p:nvPr/>
        </p:nvGrpSpPr>
        <p:grpSpPr bwMode="auto">
          <a:xfrm>
            <a:off x="5890684" y="3133726"/>
            <a:ext cx="2065867" cy="1173163"/>
            <a:chOff x="2751" y="1974"/>
            <a:chExt cx="976" cy="739"/>
          </a:xfrm>
        </p:grpSpPr>
        <p:grpSp>
          <p:nvGrpSpPr>
            <p:cNvPr id="23572" name="Group 12"/>
            <p:cNvGrpSpPr>
              <a:grpSpLocks/>
            </p:cNvGrpSpPr>
            <p:nvPr/>
          </p:nvGrpSpPr>
          <p:grpSpPr bwMode="auto">
            <a:xfrm>
              <a:off x="2751" y="1976"/>
              <a:ext cx="485" cy="737"/>
              <a:chOff x="2751" y="1976"/>
              <a:chExt cx="485" cy="737"/>
            </a:xfrm>
          </p:grpSpPr>
          <p:sp>
            <p:nvSpPr>
              <p:cNvPr id="23577" name="Text Box 13"/>
              <p:cNvSpPr txBox="1">
                <a:spLocks noChangeArrowheads="1"/>
              </p:cNvSpPr>
              <p:nvPr/>
            </p:nvSpPr>
            <p:spPr bwMode="auto">
              <a:xfrm>
                <a:off x="2859" y="1976"/>
                <a:ext cx="16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a:latin typeface="Times New Roman" charset="0"/>
                  </a:rPr>
                  <a:t>2</a:t>
                </a:r>
              </a:p>
            </p:txBody>
          </p:sp>
          <p:sp>
            <p:nvSpPr>
              <p:cNvPr id="23578" name="Rectangle 14"/>
              <p:cNvSpPr>
                <a:spLocks noChangeArrowheads="1"/>
              </p:cNvSpPr>
              <p:nvPr/>
            </p:nvSpPr>
            <p:spPr bwMode="auto">
              <a:xfrm>
                <a:off x="2751" y="2524"/>
                <a:ext cx="485" cy="189"/>
              </a:xfrm>
              <a:prstGeom prst="rect">
                <a:avLst/>
              </a:prstGeom>
              <a:noFill/>
              <a:ln w="28575">
                <a:solidFill>
                  <a:srgbClr val="FFCC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579" name="Line 15"/>
              <p:cNvSpPr>
                <a:spLocks noChangeShapeType="1"/>
              </p:cNvSpPr>
              <p:nvPr/>
            </p:nvSpPr>
            <p:spPr bwMode="auto">
              <a:xfrm>
                <a:off x="2971" y="2205"/>
                <a:ext cx="0" cy="281"/>
              </a:xfrm>
              <a:prstGeom prst="line">
                <a:avLst/>
              </a:prstGeom>
              <a:noFill/>
              <a:ln w="28575">
                <a:solidFill>
                  <a:srgbClr val="FFCC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grpSp>
        <p:grpSp>
          <p:nvGrpSpPr>
            <p:cNvPr id="23573" name="Group 16"/>
            <p:cNvGrpSpPr>
              <a:grpSpLocks/>
            </p:cNvGrpSpPr>
            <p:nvPr/>
          </p:nvGrpSpPr>
          <p:grpSpPr bwMode="auto">
            <a:xfrm>
              <a:off x="3242" y="1974"/>
              <a:ext cx="485" cy="737"/>
              <a:chOff x="2751" y="1976"/>
              <a:chExt cx="485" cy="737"/>
            </a:xfrm>
          </p:grpSpPr>
          <p:sp>
            <p:nvSpPr>
              <p:cNvPr id="23574" name="Text Box 17"/>
              <p:cNvSpPr txBox="1">
                <a:spLocks noChangeArrowheads="1"/>
              </p:cNvSpPr>
              <p:nvPr/>
            </p:nvSpPr>
            <p:spPr bwMode="auto">
              <a:xfrm>
                <a:off x="2859" y="1976"/>
                <a:ext cx="16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a:latin typeface="Times New Roman" charset="0"/>
                  </a:rPr>
                  <a:t>9</a:t>
                </a:r>
              </a:p>
            </p:txBody>
          </p:sp>
          <p:sp>
            <p:nvSpPr>
              <p:cNvPr id="23575" name="Rectangle 18"/>
              <p:cNvSpPr>
                <a:spLocks noChangeArrowheads="1"/>
              </p:cNvSpPr>
              <p:nvPr/>
            </p:nvSpPr>
            <p:spPr bwMode="auto">
              <a:xfrm>
                <a:off x="2751" y="2524"/>
                <a:ext cx="485" cy="189"/>
              </a:xfrm>
              <a:prstGeom prst="rect">
                <a:avLst/>
              </a:prstGeom>
              <a:noFill/>
              <a:ln w="28575">
                <a:solidFill>
                  <a:srgbClr val="FFCC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576" name="Line 19"/>
              <p:cNvSpPr>
                <a:spLocks noChangeShapeType="1"/>
              </p:cNvSpPr>
              <p:nvPr/>
            </p:nvSpPr>
            <p:spPr bwMode="auto">
              <a:xfrm>
                <a:off x="2971" y="2205"/>
                <a:ext cx="0" cy="281"/>
              </a:xfrm>
              <a:prstGeom prst="line">
                <a:avLst/>
              </a:prstGeom>
              <a:noFill/>
              <a:ln w="28575">
                <a:solidFill>
                  <a:srgbClr val="FFCC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grpSp>
      </p:grpSp>
      <p:grpSp>
        <p:nvGrpSpPr>
          <p:cNvPr id="7" name="Group 20"/>
          <p:cNvGrpSpPr>
            <a:grpSpLocks/>
          </p:cNvGrpSpPr>
          <p:nvPr/>
        </p:nvGrpSpPr>
        <p:grpSpPr bwMode="auto">
          <a:xfrm>
            <a:off x="1" y="4535493"/>
            <a:ext cx="8403167" cy="461963"/>
            <a:chOff x="-32" y="2793"/>
            <a:chExt cx="3970" cy="291"/>
          </a:xfrm>
        </p:grpSpPr>
        <p:sp>
          <p:nvSpPr>
            <p:cNvPr id="23566" name="AutoShape 21"/>
            <p:cNvSpPr>
              <a:spLocks noChangeArrowheads="1"/>
            </p:cNvSpPr>
            <p:nvPr/>
          </p:nvSpPr>
          <p:spPr bwMode="auto">
            <a:xfrm>
              <a:off x="1333" y="2795"/>
              <a:ext cx="2605" cy="247"/>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grpSp>
          <p:nvGrpSpPr>
            <p:cNvPr id="23567" name="Group 22"/>
            <p:cNvGrpSpPr>
              <a:grpSpLocks/>
            </p:cNvGrpSpPr>
            <p:nvPr/>
          </p:nvGrpSpPr>
          <p:grpSpPr bwMode="auto">
            <a:xfrm>
              <a:off x="-32" y="2793"/>
              <a:ext cx="3951" cy="291"/>
              <a:chOff x="-32" y="2793"/>
              <a:chExt cx="3951" cy="291"/>
            </a:xfrm>
          </p:grpSpPr>
          <p:sp>
            <p:nvSpPr>
              <p:cNvPr id="23568" name="Rectangle 23"/>
              <p:cNvSpPr>
                <a:spLocks noChangeArrowheads="1"/>
              </p:cNvSpPr>
              <p:nvPr/>
            </p:nvSpPr>
            <p:spPr bwMode="auto">
              <a:xfrm>
                <a:off x="1293" y="2834"/>
                <a:ext cx="134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b="1">
                    <a:solidFill>
                      <a:schemeClr val="bg1"/>
                    </a:solidFill>
                  </a:rPr>
                  <a:t>0 0 0 1 0 0 0 0 0 0 0 0 0 0 0 0</a:t>
                </a:r>
              </a:p>
            </p:txBody>
          </p:sp>
          <p:sp>
            <p:nvSpPr>
              <p:cNvPr id="23569" name="AutoShape 24"/>
              <p:cNvSpPr>
                <a:spLocks noChangeArrowheads="1"/>
              </p:cNvSpPr>
              <p:nvPr/>
            </p:nvSpPr>
            <p:spPr bwMode="auto">
              <a:xfrm>
                <a:off x="3277" y="2794"/>
                <a:ext cx="642" cy="247"/>
              </a:xfrm>
              <a:prstGeom prst="cube">
                <a:avLst>
                  <a:gd name="adj" fmla="val 24995"/>
                </a:avLst>
              </a:prstGeom>
              <a:solidFill>
                <a:srgbClr val="FFCC00"/>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3570" name="Rectangle 25"/>
              <p:cNvSpPr>
                <a:spLocks noChangeArrowheads="1"/>
              </p:cNvSpPr>
              <p:nvPr/>
            </p:nvSpPr>
            <p:spPr bwMode="auto">
              <a:xfrm>
                <a:off x="3230" y="2834"/>
                <a:ext cx="3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b="1">
                    <a:solidFill>
                      <a:schemeClr val="bg1"/>
                    </a:solidFill>
                  </a:rPr>
                  <a:t>0 0 0 0</a:t>
                </a:r>
              </a:p>
            </p:txBody>
          </p:sp>
          <p:sp>
            <p:nvSpPr>
              <p:cNvPr id="23571" name="Text Box 26"/>
              <p:cNvSpPr txBox="1">
                <a:spLocks noChangeArrowheads="1"/>
              </p:cNvSpPr>
              <p:nvPr/>
            </p:nvSpPr>
            <p:spPr bwMode="auto">
              <a:xfrm>
                <a:off x="-32" y="2793"/>
                <a:ext cx="6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a:latin typeface="Times New Roman" charset="0"/>
                  </a:rPr>
                  <a:t>Segment:</a:t>
                </a:r>
              </a:p>
            </p:txBody>
          </p:sp>
        </p:grpSp>
      </p:grpSp>
      <p:grpSp>
        <p:nvGrpSpPr>
          <p:cNvPr id="9" name="Group 27"/>
          <p:cNvGrpSpPr>
            <a:grpSpLocks/>
          </p:cNvGrpSpPr>
          <p:nvPr/>
        </p:nvGrpSpPr>
        <p:grpSpPr bwMode="auto">
          <a:xfrm>
            <a:off x="67734" y="5178431"/>
            <a:ext cx="8403167" cy="461963"/>
            <a:chOff x="0" y="3262"/>
            <a:chExt cx="3970" cy="291"/>
          </a:xfrm>
        </p:grpSpPr>
        <p:sp>
          <p:nvSpPr>
            <p:cNvPr id="23562" name="AutoShape 28"/>
            <p:cNvSpPr>
              <a:spLocks noChangeArrowheads="1"/>
            </p:cNvSpPr>
            <p:nvPr/>
          </p:nvSpPr>
          <p:spPr bwMode="auto">
            <a:xfrm>
              <a:off x="1365" y="3264"/>
              <a:ext cx="2605" cy="247"/>
            </a:xfrm>
            <a:prstGeom prst="cube">
              <a:avLst>
                <a:gd name="adj" fmla="val 24995"/>
              </a:avLst>
            </a:prstGeom>
            <a:solidFill>
              <a:schemeClr val="hlink"/>
            </a:solidFill>
            <a:ln w="12700">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3563" name="Rectangle 29"/>
            <p:cNvSpPr>
              <a:spLocks noChangeArrowheads="1"/>
            </p:cNvSpPr>
            <p:nvPr/>
          </p:nvSpPr>
          <p:spPr bwMode="auto">
            <a:xfrm>
              <a:off x="1325" y="3303"/>
              <a:ext cx="134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b="1">
                  <a:solidFill>
                    <a:schemeClr val="bg1"/>
                  </a:solidFill>
                </a:rPr>
                <a:t>0 0 0 1 0 0 0 0 0 0 0 0 0 0 1 0</a:t>
              </a:r>
            </a:p>
          </p:txBody>
        </p:sp>
        <p:sp>
          <p:nvSpPr>
            <p:cNvPr id="23564" name="Rectangle 30"/>
            <p:cNvSpPr>
              <a:spLocks noChangeArrowheads="1"/>
            </p:cNvSpPr>
            <p:nvPr/>
          </p:nvSpPr>
          <p:spPr bwMode="auto">
            <a:xfrm>
              <a:off x="3262" y="3303"/>
              <a:ext cx="3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r>
                <a:rPr lang="en-US" b="1">
                  <a:solidFill>
                    <a:schemeClr val="bg1"/>
                  </a:solidFill>
                </a:rPr>
                <a:t>1 0 0 1</a:t>
              </a:r>
            </a:p>
          </p:txBody>
        </p:sp>
        <p:sp>
          <p:nvSpPr>
            <p:cNvPr id="23565" name="Text Box 31"/>
            <p:cNvSpPr txBox="1">
              <a:spLocks noChangeArrowheads="1"/>
            </p:cNvSpPr>
            <p:nvPr/>
          </p:nvSpPr>
          <p:spPr bwMode="auto">
            <a:xfrm>
              <a:off x="0" y="3262"/>
              <a:ext cx="60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400">
                  <a:latin typeface="Times New Roman" charset="0"/>
                </a:rPr>
                <a:t>Address:</a:t>
              </a:r>
            </a:p>
          </p:txBody>
        </p:sp>
      </p:grpSp>
    </p:spTree>
    <p:extLst>
      <p:ext uri="{BB962C8B-B14F-4D97-AF65-F5344CB8AC3E}">
        <p14:creationId xmlns:p14="http://schemas.microsoft.com/office/powerpoint/2010/main" val="39482011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wipe(left)">
                                      <p:cBhvr>
                                        <p:cTn id="7" dur="500"/>
                                        <p:tgtEl>
                                          <p:spTgt spid="29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914400" y="304800"/>
            <a:ext cx="10363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000">
                <a:solidFill>
                  <a:schemeClr val="accent2"/>
                </a:solidFill>
                <a:latin typeface="Times New Roman" charset="0"/>
              </a:rPr>
              <a:t>Segment:Offset Address</a:t>
            </a:r>
            <a:endParaRPr lang="en-US" sz="2000">
              <a:solidFill>
                <a:schemeClr val="tx2"/>
              </a:solidFill>
              <a:latin typeface="Times New Roman" charset="0"/>
            </a:endParaRPr>
          </a:p>
        </p:txBody>
      </p:sp>
      <p:sp>
        <p:nvSpPr>
          <p:cNvPr id="24579" name="Rectangle 3"/>
          <p:cNvSpPr>
            <a:spLocks noChangeArrowheads="1"/>
          </p:cNvSpPr>
          <p:nvPr/>
        </p:nvSpPr>
        <p:spPr bwMode="auto">
          <a:xfrm>
            <a:off x="711200" y="990600"/>
            <a:ext cx="10871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latin typeface="Times New Roman" charset="0"/>
              </a:rPr>
              <a:t>Logical Address is specified as </a:t>
            </a:r>
            <a:r>
              <a:rPr lang="en-US" sz="2400">
                <a:solidFill>
                  <a:schemeClr val="accent2"/>
                </a:solidFill>
                <a:latin typeface="Times New Roman" charset="0"/>
              </a:rPr>
              <a:t>segment:offset</a:t>
            </a:r>
            <a:endParaRPr lang="en-US" sz="2400">
              <a:latin typeface="Times New Roman" charset="0"/>
            </a:endParaRPr>
          </a:p>
          <a:p>
            <a:pPr marL="342900" indent="-342900">
              <a:spcBef>
                <a:spcPct val="20000"/>
              </a:spcBef>
              <a:buFontTx/>
              <a:buChar char="•"/>
            </a:pPr>
            <a:r>
              <a:rPr lang="en-US" sz="2400">
                <a:latin typeface="Times New Roman" charset="0"/>
              </a:rPr>
              <a:t>Physical address is obtained by shifting the segment address 4 bits to the left and adding the offset address</a:t>
            </a:r>
          </a:p>
          <a:p>
            <a:pPr marL="342900" indent="-342900">
              <a:spcBef>
                <a:spcPct val="20000"/>
              </a:spcBef>
              <a:buFontTx/>
              <a:buChar char="•"/>
            </a:pPr>
            <a:r>
              <a:rPr lang="en-US" sz="2400">
                <a:latin typeface="Times New Roman" charset="0"/>
              </a:rPr>
              <a:t>Thus the physical address of the logical address A4FB:4872 is</a:t>
            </a:r>
          </a:p>
          <a:p>
            <a:pPr marL="1600200" lvl="3" indent="-228600">
              <a:spcBef>
                <a:spcPct val="20000"/>
              </a:spcBef>
            </a:pPr>
            <a:r>
              <a:rPr lang="en-US" sz="2000">
                <a:latin typeface="Times New Roman" charset="0"/>
              </a:rPr>
              <a:t> A4FB0</a:t>
            </a:r>
          </a:p>
          <a:p>
            <a:pPr marL="1600200" lvl="3" indent="-228600">
              <a:spcBef>
                <a:spcPct val="20000"/>
              </a:spcBef>
            </a:pPr>
            <a:r>
              <a:rPr lang="en-US" sz="2000">
                <a:latin typeface="Times New Roman" charset="0"/>
              </a:rPr>
              <a:t>+</a:t>
            </a:r>
            <a:r>
              <a:rPr lang="en-US" sz="2000" u="sng">
                <a:latin typeface="Times New Roman" charset="0"/>
              </a:rPr>
              <a:t> 4872</a:t>
            </a:r>
            <a:endParaRPr lang="en-US" sz="2000">
              <a:latin typeface="Times New Roman" charset="0"/>
            </a:endParaRPr>
          </a:p>
          <a:p>
            <a:pPr marL="1600200" lvl="3" indent="-228600">
              <a:spcBef>
                <a:spcPct val="20000"/>
              </a:spcBef>
            </a:pPr>
            <a:r>
              <a:rPr lang="en-US" sz="2000">
                <a:latin typeface="Times New Roman" charset="0"/>
              </a:rPr>
              <a:t> A9822</a:t>
            </a:r>
          </a:p>
        </p:txBody>
      </p:sp>
    </p:spTree>
    <p:extLst>
      <p:ext uri="{BB962C8B-B14F-4D97-AF65-F5344CB8AC3E}">
        <p14:creationId xmlns:p14="http://schemas.microsoft.com/office/powerpoint/2010/main" val="21649242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endParaRPr lang="en-US" smtClean="0"/>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495300"/>
            <a:ext cx="110236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75595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228600"/>
            <a:ext cx="10363200" cy="609600"/>
          </a:xfrm>
          <a:noFill/>
        </p:spPr>
        <p:txBody>
          <a:bodyPr lIns="92075" tIns="46038" rIns="92075" bIns="46038">
            <a:normAutofit fontScale="90000"/>
          </a:bodyPr>
          <a:lstStyle/>
          <a:p>
            <a:pPr eaLnBrk="1" hangingPunct="1"/>
            <a:r>
              <a:rPr lang="en-US" altLang="zh-TW" smtClean="0">
                <a:ea typeface="新細明體" charset="-120"/>
              </a:rPr>
              <a:t>Your turn . . .</a:t>
            </a:r>
          </a:p>
        </p:txBody>
      </p:sp>
      <p:sp>
        <p:nvSpPr>
          <p:cNvPr id="26627" name="Text Box 3"/>
          <p:cNvSpPr txBox="1">
            <a:spLocks noChangeArrowheads="1"/>
          </p:cNvSpPr>
          <p:nvPr/>
        </p:nvSpPr>
        <p:spPr bwMode="auto">
          <a:xfrm>
            <a:off x="1117600" y="1371601"/>
            <a:ext cx="10058400" cy="6001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100"/>
              <a:t>What linear address corresponds to the segment/offset address 028F:0030?</a:t>
            </a:r>
          </a:p>
        </p:txBody>
      </p:sp>
      <p:sp>
        <p:nvSpPr>
          <p:cNvPr id="32772" name="Text Box 4"/>
          <p:cNvSpPr txBox="1">
            <a:spLocks noChangeArrowheads="1"/>
          </p:cNvSpPr>
          <p:nvPr/>
        </p:nvSpPr>
        <p:spPr bwMode="auto">
          <a:xfrm>
            <a:off x="3759200" y="2743200"/>
            <a:ext cx="4876800" cy="603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2100"/>
              <a:t>028F0 + 0030 = </a:t>
            </a:r>
            <a:r>
              <a:rPr lang="en-US" sz="2100">
                <a:solidFill>
                  <a:schemeClr val="tx2"/>
                </a:solidFill>
              </a:rPr>
              <a:t>02920</a:t>
            </a:r>
          </a:p>
        </p:txBody>
      </p:sp>
      <p:sp>
        <p:nvSpPr>
          <p:cNvPr id="26629" name="Text Box 5"/>
          <p:cNvSpPr txBox="1">
            <a:spLocks noChangeArrowheads="1"/>
          </p:cNvSpPr>
          <p:nvPr/>
        </p:nvSpPr>
        <p:spPr bwMode="auto">
          <a:xfrm>
            <a:off x="1117600" y="4114801"/>
            <a:ext cx="8940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100">
                <a:solidFill>
                  <a:schemeClr val="tx2"/>
                </a:solidFill>
              </a:rPr>
              <a:t>Always use hexadecimal notation for addresses.</a:t>
            </a:r>
          </a:p>
        </p:txBody>
      </p:sp>
    </p:spTree>
    <p:extLst>
      <p:ext uri="{BB962C8B-B14F-4D97-AF65-F5344CB8AC3E}">
        <p14:creationId xmlns:p14="http://schemas.microsoft.com/office/powerpoint/2010/main" val="33735374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nimBg="1"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14400" y="228600"/>
            <a:ext cx="10363200" cy="609600"/>
          </a:xfrm>
          <a:noFill/>
        </p:spPr>
        <p:txBody>
          <a:bodyPr lIns="92075" tIns="46038" rIns="92075" bIns="46038">
            <a:normAutofit fontScale="90000"/>
          </a:bodyPr>
          <a:lstStyle/>
          <a:p>
            <a:pPr eaLnBrk="1" hangingPunct="1"/>
            <a:r>
              <a:rPr lang="en-US" altLang="zh-TW" smtClean="0">
                <a:ea typeface="新細明體" charset="-120"/>
              </a:rPr>
              <a:t>Your turn . . .</a:t>
            </a:r>
          </a:p>
        </p:txBody>
      </p:sp>
      <p:sp>
        <p:nvSpPr>
          <p:cNvPr id="27651" name="Text Box 3"/>
          <p:cNvSpPr txBox="1">
            <a:spLocks noChangeArrowheads="1"/>
          </p:cNvSpPr>
          <p:nvPr/>
        </p:nvSpPr>
        <p:spPr bwMode="auto">
          <a:xfrm>
            <a:off x="1117600" y="1371601"/>
            <a:ext cx="10058400" cy="6001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100"/>
              <a:t>What segment addresses correspond to the linear address 28F30h?</a:t>
            </a:r>
          </a:p>
        </p:txBody>
      </p:sp>
      <p:sp>
        <p:nvSpPr>
          <p:cNvPr id="33796" name="Text Box 4"/>
          <p:cNvSpPr txBox="1">
            <a:spLocks noChangeArrowheads="1"/>
          </p:cNvSpPr>
          <p:nvPr/>
        </p:nvSpPr>
        <p:spPr bwMode="auto">
          <a:xfrm>
            <a:off x="1117600" y="2895600"/>
            <a:ext cx="10058400" cy="14049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tIns="137160" bIns="13716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100">
                <a:solidFill>
                  <a:schemeClr val="tx2"/>
                </a:solidFill>
              </a:rPr>
              <a:t>Many different segment-offset addresses can produce the linear address 28F30h. For example:</a:t>
            </a:r>
          </a:p>
          <a:p>
            <a:pPr eaLnBrk="1" hangingPunct="1">
              <a:spcBef>
                <a:spcPct val="50000"/>
              </a:spcBef>
            </a:pPr>
            <a:r>
              <a:rPr lang="en-US" sz="2100">
                <a:solidFill>
                  <a:schemeClr val="tx2"/>
                </a:solidFill>
              </a:rPr>
              <a:t>	28F0:0030, 28F3:0000, 28B0:0430, . . .</a:t>
            </a:r>
          </a:p>
        </p:txBody>
      </p:sp>
    </p:spTree>
    <p:extLst>
      <p:ext uri="{BB962C8B-B14F-4D97-AF65-F5344CB8AC3E}">
        <p14:creationId xmlns:p14="http://schemas.microsoft.com/office/powerpoint/2010/main" val="150562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748073" y="177801"/>
            <a:ext cx="1702389" cy="297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0" tIns="25400" rIns="63500" bIns="25400">
            <a:spAutoFit/>
          </a:bodyPr>
          <a:lstStyle/>
          <a:p>
            <a:pPr algn="ctr"/>
            <a:r>
              <a:rPr lang="en-US" sz="1600">
                <a:solidFill>
                  <a:schemeClr val="tx2"/>
                </a:solidFill>
                <a:latin typeface="Times New Roman" charset="0"/>
              </a:rPr>
              <a:t>The Code Segment</a:t>
            </a:r>
          </a:p>
        </p:txBody>
      </p:sp>
      <p:sp>
        <p:nvSpPr>
          <p:cNvPr id="28675" name="Rectangle 3"/>
          <p:cNvSpPr>
            <a:spLocks noChangeArrowheads="1"/>
          </p:cNvSpPr>
          <p:nvPr/>
        </p:nvSpPr>
        <p:spPr bwMode="auto">
          <a:xfrm>
            <a:off x="6714066" y="539750"/>
            <a:ext cx="2116667" cy="35687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76" name="Rectangle 4"/>
          <p:cNvSpPr>
            <a:spLocks noChangeArrowheads="1"/>
          </p:cNvSpPr>
          <p:nvPr/>
        </p:nvSpPr>
        <p:spPr bwMode="auto">
          <a:xfrm>
            <a:off x="1634067" y="1149350"/>
            <a:ext cx="14054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77" name="Rectangle 5"/>
          <p:cNvSpPr>
            <a:spLocks noChangeArrowheads="1"/>
          </p:cNvSpPr>
          <p:nvPr/>
        </p:nvSpPr>
        <p:spPr bwMode="auto">
          <a:xfrm>
            <a:off x="3564467" y="18351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78" name="Line 6"/>
          <p:cNvSpPr>
            <a:spLocks noChangeShapeType="1"/>
          </p:cNvSpPr>
          <p:nvPr/>
        </p:nvSpPr>
        <p:spPr bwMode="auto">
          <a:xfrm>
            <a:off x="3151717" y="1295400"/>
            <a:ext cx="36554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8679" name="Line 7"/>
          <p:cNvSpPr>
            <a:spLocks noChangeShapeType="1"/>
          </p:cNvSpPr>
          <p:nvPr/>
        </p:nvSpPr>
        <p:spPr bwMode="auto">
          <a:xfrm>
            <a:off x="4165600" y="1296988"/>
            <a:ext cx="0" cy="531812"/>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8680" name="Line 8"/>
          <p:cNvSpPr>
            <a:spLocks noChangeShapeType="1"/>
          </p:cNvSpPr>
          <p:nvPr/>
        </p:nvSpPr>
        <p:spPr bwMode="auto">
          <a:xfrm>
            <a:off x="4777317" y="1981200"/>
            <a:ext cx="19282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8681" name="Rectangle 9"/>
          <p:cNvSpPr>
            <a:spLocks noChangeArrowheads="1"/>
          </p:cNvSpPr>
          <p:nvPr/>
        </p:nvSpPr>
        <p:spPr bwMode="auto">
          <a:xfrm>
            <a:off x="6714066" y="13017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82" name="Rectangle 10"/>
          <p:cNvSpPr>
            <a:spLocks noChangeArrowheads="1"/>
          </p:cNvSpPr>
          <p:nvPr/>
        </p:nvSpPr>
        <p:spPr bwMode="auto">
          <a:xfrm>
            <a:off x="6714066" y="19875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83" name="Rectangle 11"/>
          <p:cNvSpPr>
            <a:spLocks noChangeArrowheads="1"/>
          </p:cNvSpPr>
          <p:nvPr/>
        </p:nvSpPr>
        <p:spPr bwMode="auto">
          <a:xfrm>
            <a:off x="6989234" y="2663826"/>
            <a:ext cx="100610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Memory</a:t>
            </a:r>
          </a:p>
        </p:txBody>
      </p:sp>
      <p:sp>
        <p:nvSpPr>
          <p:cNvPr id="28684" name="Rectangle 12"/>
          <p:cNvSpPr>
            <a:spLocks noChangeArrowheads="1"/>
          </p:cNvSpPr>
          <p:nvPr/>
        </p:nvSpPr>
        <p:spPr bwMode="auto">
          <a:xfrm>
            <a:off x="486833" y="3044826"/>
            <a:ext cx="1851341" cy="158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Segment Register</a:t>
            </a:r>
          </a:p>
          <a:p>
            <a:pPr eaLnBrk="0" hangingPunct="0">
              <a:lnSpc>
                <a:spcPct val="90000"/>
              </a:lnSpc>
            </a:pPr>
            <a:endParaRPr lang="en-US" b="1"/>
          </a:p>
          <a:p>
            <a:pPr eaLnBrk="0" hangingPunct="0">
              <a:lnSpc>
                <a:spcPct val="90000"/>
              </a:lnSpc>
            </a:pPr>
            <a:r>
              <a:rPr lang="en-US" b="1"/>
              <a:t>Offset</a:t>
            </a:r>
          </a:p>
          <a:p>
            <a:pPr eaLnBrk="0" hangingPunct="0">
              <a:lnSpc>
                <a:spcPct val="90000"/>
              </a:lnSpc>
            </a:pPr>
            <a:endParaRPr lang="en-US" b="1"/>
          </a:p>
          <a:p>
            <a:pPr eaLnBrk="0" hangingPunct="0">
              <a:lnSpc>
                <a:spcPct val="90000"/>
              </a:lnSpc>
            </a:pPr>
            <a:r>
              <a:rPr lang="en-US" b="1"/>
              <a:t>Physical or</a:t>
            </a:r>
          </a:p>
          <a:p>
            <a:pPr eaLnBrk="0" hangingPunct="0">
              <a:lnSpc>
                <a:spcPct val="90000"/>
              </a:lnSpc>
            </a:pPr>
            <a:r>
              <a:rPr lang="en-US" b="1"/>
              <a:t>Absolute Address</a:t>
            </a:r>
          </a:p>
        </p:txBody>
      </p:sp>
      <p:sp>
        <p:nvSpPr>
          <p:cNvPr id="28685" name="Rectangle 13"/>
          <p:cNvSpPr>
            <a:spLocks noChangeArrowheads="1"/>
          </p:cNvSpPr>
          <p:nvPr/>
        </p:nvSpPr>
        <p:spPr bwMode="auto">
          <a:xfrm>
            <a:off x="3869267" y="2901950"/>
            <a:ext cx="11006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86" name="Rectangle 14"/>
          <p:cNvSpPr>
            <a:spLocks noChangeArrowheads="1"/>
          </p:cNvSpPr>
          <p:nvPr/>
        </p:nvSpPr>
        <p:spPr bwMode="auto">
          <a:xfrm>
            <a:off x="5088467" y="2901950"/>
            <a:ext cx="287867"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eaLnBrk="0" hangingPunct="0">
              <a:lnSpc>
                <a:spcPct val="90000"/>
              </a:lnSpc>
            </a:pPr>
            <a:r>
              <a:rPr lang="en-US" b="1"/>
              <a:t>0</a:t>
            </a:r>
          </a:p>
        </p:txBody>
      </p:sp>
      <p:sp>
        <p:nvSpPr>
          <p:cNvPr id="28687" name="Rectangle 15"/>
          <p:cNvSpPr>
            <a:spLocks noChangeArrowheads="1"/>
          </p:cNvSpPr>
          <p:nvPr/>
        </p:nvSpPr>
        <p:spPr bwMode="auto">
          <a:xfrm>
            <a:off x="4174067" y="35115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88" name="Line 16"/>
          <p:cNvSpPr>
            <a:spLocks noChangeShapeType="1"/>
          </p:cNvSpPr>
          <p:nvPr/>
        </p:nvSpPr>
        <p:spPr bwMode="auto">
          <a:xfrm>
            <a:off x="3558117" y="3962400"/>
            <a:ext cx="2131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689" name="Rectangle 17"/>
          <p:cNvSpPr>
            <a:spLocks noChangeArrowheads="1"/>
          </p:cNvSpPr>
          <p:nvPr/>
        </p:nvSpPr>
        <p:spPr bwMode="auto">
          <a:xfrm>
            <a:off x="3869267" y="4044950"/>
            <a:ext cx="15070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8690" name="Rectangle 18"/>
          <p:cNvSpPr>
            <a:spLocks noChangeArrowheads="1"/>
          </p:cNvSpPr>
          <p:nvPr/>
        </p:nvSpPr>
        <p:spPr bwMode="auto">
          <a:xfrm>
            <a:off x="3738034" y="3502026"/>
            <a:ext cx="30136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t>
            </a:r>
          </a:p>
        </p:txBody>
      </p:sp>
      <p:sp>
        <p:nvSpPr>
          <p:cNvPr id="28691" name="Line 19"/>
          <p:cNvSpPr>
            <a:spLocks noChangeShapeType="1"/>
          </p:cNvSpPr>
          <p:nvPr/>
        </p:nvSpPr>
        <p:spPr bwMode="auto">
          <a:xfrm>
            <a:off x="3050117" y="1295400"/>
            <a:ext cx="99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692" name="Rectangle 20"/>
          <p:cNvSpPr>
            <a:spLocks noChangeArrowheads="1"/>
          </p:cNvSpPr>
          <p:nvPr/>
        </p:nvSpPr>
        <p:spPr bwMode="auto">
          <a:xfrm>
            <a:off x="690033" y="1139826"/>
            <a:ext cx="480901"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CS:</a:t>
            </a:r>
          </a:p>
        </p:txBody>
      </p:sp>
      <p:sp>
        <p:nvSpPr>
          <p:cNvPr id="28693" name="Rectangle 21"/>
          <p:cNvSpPr>
            <a:spLocks noChangeArrowheads="1"/>
          </p:cNvSpPr>
          <p:nvPr/>
        </p:nvSpPr>
        <p:spPr bwMode="auto">
          <a:xfrm>
            <a:off x="2620433" y="1825626"/>
            <a:ext cx="37029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IP</a:t>
            </a:r>
          </a:p>
        </p:txBody>
      </p:sp>
      <p:sp>
        <p:nvSpPr>
          <p:cNvPr id="28694" name="Rectangle 22"/>
          <p:cNvSpPr>
            <a:spLocks noChangeArrowheads="1"/>
          </p:cNvSpPr>
          <p:nvPr/>
        </p:nvSpPr>
        <p:spPr bwMode="auto">
          <a:xfrm>
            <a:off x="1706033" y="1139826"/>
            <a:ext cx="79989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0400H</a:t>
            </a:r>
          </a:p>
        </p:txBody>
      </p:sp>
      <p:sp>
        <p:nvSpPr>
          <p:cNvPr id="28695" name="Rectangle 23"/>
          <p:cNvSpPr>
            <a:spLocks noChangeArrowheads="1"/>
          </p:cNvSpPr>
          <p:nvPr/>
        </p:nvSpPr>
        <p:spPr bwMode="auto">
          <a:xfrm>
            <a:off x="3534833" y="1825626"/>
            <a:ext cx="79989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0056H</a:t>
            </a:r>
          </a:p>
        </p:txBody>
      </p:sp>
      <p:sp>
        <p:nvSpPr>
          <p:cNvPr id="28696" name="Rectangle 24"/>
          <p:cNvSpPr>
            <a:spLocks noChangeArrowheads="1"/>
          </p:cNvSpPr>
          <p:nvPr/>
        </p:nvSpPr>
        <p:spPr bwMode="auto">
          <a:xfrm>
            <a:off x="5465233" y="987426"/>
            <a:ext cx="79989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4000H</a:t>
            </a:r>
          </a:p>
        </p:txBody>
      </p:sp>
      <p:sp>
        <p:nvSpPr>
          <p:cNvPr id="28697" name="Rectangle 25"/>
          <p:cNvSpPr>
            <a:spLocks noChangeArrowheads="1"/>
          </p:cNvSpPr>
          <p:nvPr/>
        </p:nvSpPr>
        <p:spPr bwMode="auto">
          <a:xfrm>
            <a:off x="5465233" y="1749426"/>
            <a:ext cx="79989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4056H</a:t>
            </a:r>
          </a:p>
        </p:txBody>
      </p:sp>
      <p:sp>
        <p:nvSpPr>
          <p:cNvPr id="28698" name="Rectangle 26"/>
          <p:cNvSpPr>
            <a:spLocks noChangeArrowheads="1"/>
          </p:cNvSpPr>
          <p:nvPr/>
        </p:nvSpPr>
        <p:spPr bwMode="auto">
          <a:xfrm>
            <a:off x="3839633" y="2968626"/>
            <a:ext cx="92286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8699" name="Rectangle 27"/>
          <p:cNvSpPr>
            <a:spLocks noChangeArrowheads="1"/>
          </p:cNvSpPr>
          <p:nvPr/>
        </p:nvSpPr>
        <p:spPr bwMode="auto">
          <a:xfrm>
            <a:off x="4144433" y="2892426"/>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0400</a:t>
            </a:r>
          </a:p>
        </p:txBody>
      </p:sp>
      <p:sp>
        <p:nvSpPr>
          <p:cNvPr id="28700" name="Rectangle 28"/>
          <p:cNvSpPr>
            <a:spLocks noChangeArrowheads="1"/>
          </p:cNvSpPr>
          <p:nvPr/>
        </p:nvSpPr>
        <p:spPr bwMode="auto">
          <a:xfrm>
            <a:off x="4449233" y="3578226"/>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0056</a:t>
            </a:r>
          </a:p>
        </p:txBody>
      </p:sp>
      <p:sp>
        <p:nvSpPr>
          <p:cNvPr id="28701" name="Rectangle 29"/>
          <p:cNvSpPr>
            <a:spLocks noChangeArrowheads="1"/>
          </p:cNvSpPr>
          <p:nvPr/>
        </p:nvSpPr>
        <p:spPr bwMode="auto">
          <a:xfrm>
            <a:off x="4042834" y="4111626"/>
            <a:ext cx="91691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04056H</a:t>
            </a:r>
          </a:p>
        </p:txBody>
      </p:sp>
      <p:sp>
        <p:nvSpPr>
          <p:cNvPr id="28702" name="Rectangle 30"/>
          <p:cNvSpPr>
            <a:spLocks noChangeArrowheads="1"/>
          </p:cNvSpPr>
          <p:nvPr/>
        </p:nvSpPr>
        <p:spPr bwMode="auto">
          <a:xfrm>
            <a:off x="1401234" y="4873626"/>
            <a:ext cx="6307368" cy="84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The offset is the distance in bytes from the start of the segment.</a:t>
            </a:r>
          </a:p>
          <a:p>
            <a:pPr eaLnBrk="0" hangingPunct="0">
              <a:lnSpc>
                <a:spcPct val="90000"/>
              </a:lnSpc>
            </a:pPr>
            <a:r>
              <a:rPr lang="en-US" b="1"/>
              <a:t>The offset is given by the IP for the Code Segment.</a:t>
            </a:r>
          </a:p>
          <a:p>
            <a:pPr eaLnBrk="0" hangingPunct="0">
              <a:lnSpc>
                <a:spcPct val="90000"/>
              </a:lnSpc>
            </a:pPr>
            <a:r>
              <a:rPr lang="en-US" b="1"/>
              <a:t>Instructions are always fetched with using  the CS register.</a:t>
            </a:r>
          </a:p>
        </p:txBody>
      </p:sp>
      <p:sp>
        <p:nvSpPr>
          <p:cNvPr id="28703" name="Rectangle 31"/>
          <p:cNvSpPr>
            <a:spLocks noChangeArrowheads="1"/>
          </p:cNvSpPr>
          <p:nvPr/>
        </p:nvSpPr>
        <p:spPr bwMode="auto">
          <a:xfrm>
            <a:off x="8919633" y="1901826"/>
            <a:ext cx="1653594" cy="591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CS:IP = 400:56</a:t>
            </a:r>
          </a:p>
          <a:p>
            <a:pPr eaLnBrk="0" hangingPunct="0">
              <a:lnSpc>
                <a:spcPct val="90000"/>
              </a:lnSpc>
            </a:pPr>
            <a:r>
              <a:rPr lang="en-US" b="1"/>
              <a:t>Logical Address</a:t>
            </a:r>
          </a:p>
        </p:txBody>
      </p:sp>
      <p:sp>
        <p:nvSpPr>
          <p:cNvPr id="28704" name="Rectangle 32"/>
          <p:cNvSpPr>
            <a:spLocks noChangeArrowheads="1"/>
          </p:cNvSpPr>
          <p:nvPr/>
        </p:nvSpPr>
        <p:spPr bwMode="auto">
          <a:xfrm>
            <a:off x="8868834" y="469900"/>
            <a:ext cx="371897" cy="24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1600" b="1" baseline="-25000"/>
              <a:t> 0H</a:t>
            </a:r>
          </a:p>
        </p:txBody>
      </p:sp>
      <p:sp>
        <p:nvSpPr>
          <p:cNvPr id="28705" name="Rectangle 33"/>
          <p:cNvSpPr>
            <a:spLocks noChangeArrowheads="1"/>
          </p:cNvSpPr>
          <p:nvPr/>
        </p:nvSpPr>
        <p:spPr bwMode="auto">
          <a:xfrm>
            <a:off x="8868834" y="4013200"/>
            <a:ext cx="654025" cy="24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1600" b="1" baseline="-25000"/>
              <a:t>0FFFFFH</a:t>
            </a:r>
          </a:p>
        </p:txBody>
      </p:sp>
      <p:sp>
        <p:nvSpPr>
          <p:cNvPr id="28706" name="Rectangle 34"/>
          <p:cNvSpPr>
            <a:spLocks noChangeArrowheads="1"/>
          </p:cNvSpPr>
          <p:nvPr/>
        </p:nvSpPr>
        <p:spPr bwMode="auto">
          <a:xfrm>
            <a:off x="1426634" y="6018214"/>
            <a:ext cx="4964949" cy="31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2400" b="1" baseline="-25000"/>
              <a:t>The </a:t>
            </a:r>
            <a:r>
              <a:rPr lang="en-US" sz="2400" b="1" u="sng" baseline="-25000"/>
              <a:t>physical address  </a:t>
            </a:r>
            <a:r>
              <a:rPr lang="en-US" sz="2400" b="1" baseline="-25000"/>
              <a:t>is also called the</a:t>
            </a:r>
            <a:r>
              <a:rPr lang="en-US" sz="2400" b="1" u="sng" baseline="-25000"/>
              <a:t> absolute address</a:t>
            </a:r>
            <a:r>
              <a:rPr lang="en-US" sz="2400" b="1" baseline="-25000"/>
              <a:t>.</a:t>
            </a:r>
          </a:p>
        </p:txBody>
      </p:sp>
    </p:spTree>
    <p:extLst>
      <p:ext uri="{BB962C8B-B14F-4D97-AF65-F5344CB8AC3E}">
        <p14:creationId xmlns:p14="http://schemas.microsoft.com/office/powerpoint/2010/main" val="367910880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719716" y="177801"/>
            <a:ext cx="1657505" cy="297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0" tIns="25400" rIns="63500" bIns="25400">
            <a:spAutoFit/>
          </a:bodyPr>
          <a:lstStyle/>
          <a:p>
            <a:pPr algn="ctr"/>
            <a:r>
              <a:rPr lang="en-US" sz="1600">
                <a:solidFill>
                  <a:schemeClr val="tx2"/>
                </a:solidFill>
                <a:latin typeface="Times New Roman" charset="0"/>
              </a:rPr>
              <a:t>The Data Segment</a:t>
            </a:r>
          </a:p>
        </p:txBody>
      </p:sp>
      <p:sp>
        <p:nvSpPr>
          <p:cNvPr id="29699" name="Rectangle 3"/>
          <p:cNvSpPr>
            <a:spLocks noChangeArrowheads="1"/>
          </p:cNvSpPr>
          <p:nvPr/>
        </p:nvSpPr>
        <p:spPr bwMode="auto">
          <a:xfrm>
            <a:off x="6714066" y="539750"/>
            <a:ext cx="2116667" cy="35687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00" name="Rectangle 4"/>
          <p:cNvSpPr>
            <a:spLocks noChangeArrowheads="1"/>
          </p:cNvSpPr>
          <p:nvPr/>
        </p:nvSpPr>
        <p:spPr bwMode="auto">
          <a:xfrm>
            <a:off x="1634067" y="1149350"/>
            <a:ext cx="14054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01" name="Rectangle 5"/>
          <p:cNvSpPr>
            <a:spLocks noChangeArrowheads="1"/>
          </p:cNvSpPr>
          <p:nvPr/>
        </p:nvSpPr>
        <p:spPr bwMode="auto">
          <a:xfrm>
            <a:off x="3564467" y="18351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02" name="Line 6"/>
          <p:cNvSpPr>
            <a:spLocks noChangeShapeType="1"/>
          </p:cNvSpPr>
          <p:nvPr/>
        </p:nvSpPr>
        <p:spPr bwMode="auto">
          <a:xfrm>
            <a:off x="3151717" y="1295400"/>
            <a:ext cx="36554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9703" name="Line 7"/>
          <p:cNvSpPr>
            <a:spLocks noChangeShapeType="1"/>
          </p:cNvSpPr>
          <p:nvPr/>
        </p:nvSpPr>
        <p:spPr bwMode="auto">
          <a:xfrm>
            <a:off x="4165600" y="1296988"/>
            <a:ext cx="0" cy="531812"/>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9704" name="Line 8"/>
          <p:cNvSpPr>
            <a:spLocks noChangeShapeType="1"/>
          </p:cNvSpPr>
          <p:nvPr/>
        </p:nvSpPr>
        <p:spPr bwMode="auto">
          <a:xfrm>
            <a:off x="4777317" y="1981200"/>
            <a:ext cx="19282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9705" name="Rectangle 9"/>
          <p:cNvSpPr>
            <a:spLocks noChangeArrowheads="1"/>
          </p:cNvSpPr>
          <p:nvPr/>
        </p:nvSpPr>
        <p:spPr bwMode="auto">
          <a:xfrm>
            <a:off x="6714066" y="13017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06" name="Rectangle 10"/>
          <p:cNvSpPr>
            <a:spLocks noChangeArrowheads="1"/>
          </p:cNvSpPr>
          <p:nvPr/>
        </p:nvSpPr>
        <p:spPr bwMode="auto">
          <a:xfrm>
            <a:off x="6714066" y="19875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07" name="Rectangle 11"/>
          <p:cNvSpPr>
            <a:spLocks noChangeArrowheads="1"/>
          </p:cNvSpPr>
          <p:nvPr/>
        </p:nvSpPr>
        <p:spPr bwMode="auto">
          <a:xfrm>
            <a:off x="6989234" y="2663826"/>
            <a:ext cx="100610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Memory</a:t>
            </a:r>
          </a:p>
        </p:txBody>
      </p:sp>
      <p:sp>
        <p:nvSpPr>
          <p:cNvPr id="29708" name="Rectangle 12"/>
          <p:cNvSpPr>
            <a:spLocks noChangeArrowheads="1"/>
          </p:cNvSpPr>
          <p:nvPr/>
        </p:nvSpPr>
        <p:spPr bwMode="auto">
          <a:xfrm>
            <a:off x="486834" y="3044825"/>
            <a:ext cx="1846980" cy="133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Segment Register</a:t>
            </a:r>
          </a:p>
          <a:p>
            <a:pPr eaLnBrk="0" hangingPunct="0">
              <a:lnSpc>
                <a:spcPct val="90000"/>
              </a:lnSpc>
            </a:pPr>
            <a:endParaRPr lang="en-US" b="1"/>
          </a:p>
          <a:p>
            <a:pPr eaLnBrk="0" hangingPunct="0">
              <a:lnSpc>
                <a:spcPct val="90000"/>
              </a:lnSpc>
            </a:pPr>
            <a:r>
              <a:rPr lang="en-US" b="1"/>
              <a:t>Offset</a:t>
            </a:r>
          </a:p>
          <a:p>
            <a:pPr eaLnBrk="0" hangingPunct="0">
              <a:lnSpc>
                <a:spcPct val="90000"/>
              </a:lnSpc>
            </a:pPr>
            <a:endParaRPr lang="en-US" b="1"/>
          </a:p>
          <a:p>
            <a:pPr eaLnBrk="0" hangingPunct="0">
              <a:lnSpc>
                <a:spcPct val="90000"/>
              </a:lnSpc>
            </a:pPr>
            <a:r>
              <a:rPr lang="en-US" b="1"/>
              <a:t>Physical Address</a:t>
            </a:r>
          </a:p>
        </p:txBody>
      </p:sp>
      <p:sp>
        <p:nvSpPr>
          <p:cNvPr id="29709" name="Rectangle 13"/>
          <p:cNvSpPr>
            <a:spLocks noChangeArrowheads="1"/>
          </p:cNvSpPr>
          <p:nvPr/>
        </p:nvSpPr>
        <p:spPr bwMode="auto">
          <a:xfrm>
            <a:off x="3869267" y="2901950"/>
            <a:ext cx="11006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10" name="Rectangle 14"/>
          <p:cNvSpPr>
            <a:spLocks noChangeArrowheads="1"/>
          </p:cNvSpPr>
          <p:nvPr/>
        </p:nvSpPr>
        <p:spPr bwMode="auto">
          <a:xfrm>
            <a:off x="5088467" y="2901950"/>
            <a:ext cx="2878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11" name="Rectangle 15"/>
          <p:cNvSpPr>
            <a:spLocks noChangeArrowheads="1"/>
          </p:cNvSpPr>
          <p:nvPr/>
        </p:nvSpPr>
        <p:spPr bwMode="auto">
          <a:xfrm>
            <a:off x="4174067" y="35115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12" name="Line 16"/>
          <p:cNvSpPr>
            <a:spLocks noChangeShapeType="1"/>
          </p:cNvSpPr>
          <p:nvPr/>
        </p:nvSpPr>
        <p:spPr bwMode="auto">
          <a:xfrm>
            <a:off x="3558117" y="3962400"/>
            <a:ext cx="2131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13" name="Rectangle 17"/>
          <p:cNvSpPr>
            <a:spLocks noChangeArrowheads="1"/>
          </p:cNvSpPr>
          <p:nvPr/>
        </p:nvSpPr>
        <p:spPr bwMode="auto">
          <a:xfrm>
            <a:off x="3869267" y="4044950"/>
            <a:ext cx="15070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29714" name="Rectangle 18"/>
          <p:cNvSpPr>
            <a:spLocks noChangeArrowheads="1"/>
          </p:cNvSpPr>
          <p:nvPr/>
        </p:nvSpPr>
        <p:spPr bwMode="auto">
          <a:xfrm>
            <a:off x="3738034" y="3502026"/>
            <a:ext cx="30136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t>
            </a:r>
          </a:p>
        </p:txBody>
      </p:sp>
      <p:sp>
        <p:nvSpPr>
          <p:cNvPr id="29715" name="Rectangle 19"/>
          <p:cNvSpPr>
            <a:spLocks noChangeArrowheads="1"/>
          </p:cNvSpPr>
          <p:nvPr/>
        </p:nvSpPr>
        <p:spPr bwMode="auto">
          <a:xfrm>
            <a:off x="690033" y="1216026"/>
            <a:ext cx="50494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DS:</a:t>
            </a:r>
          </a:p>
        </p:txBody>
      </p:sp>
      <p:sp>
        <p:nvSpPr>
          <p:cNvPr id="29716" name="Rectangle 20"/>
          <p:cNvSpPr>
            <a:spLocks noChangeArrowheads="1"/>
          </p:cNvSpPr>
          <p:nvPr/>
        </p:nvSpPr>
        <p:spPr bwMode="auto">
          <a:xfrm>
            <a:off x="2823633" y="1901825"/>
            <a:ext cx="35586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SI</a:t>
            </a:r>
          </a:p>
        </p:txBody>
      </p:sp>
      <p:sp>
        <p:nvSpPr>
          <p:cNvPr id="29717" name="Line 21"/>
          <p:cNvSpPr>
            <a:spLocks noChangeShapeType="1"/>
          </p:cNvSpPr>
          <p:nvPr/>
        </p:nvSpPr>
        <p:spPr bwMode="auto">
          <a:xfrm>
            <a:off x="3050117" y="1295400"/>
            <a:ext cx="99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18" name="Rectangle 22"/>
          <p:cNvSpPr>
            <a:spLocks noChangeArrowheads="1"/>
          </p:cNvSpPr>
          <p:nvPr/>
        </p:nvSpPr>
        <p:spPr bwMode="auto">
          <a:xfrm>
            <a:off x="1909233" y="1139826"/>
            <a:ext cx="65883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05C0</a:t>
            </a:r>
          </a:p>
        </p:txBody>
      </p:sp>
      <p:sp>
        <p:nvSpPr>
          <p:cNvPr id="29719" name="Rectangle 23"/>
          <p:cNvSpPr>
            <a:spLocks noChangeArrowheads="1"/>
          </p:cNvSpPr>
          <p:nvPr/>
        </p:nvSpPr>
        <p:spPr bwMode="auto">
          <a:xfrm>
            <a:off x="3738033" y="1825626"/>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0050</a:t>
            </a:r>
          </a:p>
        </p:txBody>
      </p:sp>
      <p:sp>
        <p:nvSpPr>
          <p:cNvPr id="29720" name="Rectangle 24"/>
          <p:cNvSpPr>
            <a:spLocks noChangeArrowheads="1"/>
          </p:cNvSpPr>
          <p:nvPr/>
        </p:nvSpPr>
        <p:spPr bwMode="auto">
          <a:xfrm>
            <a:off x="5465234" y="987426"/>
            <a:ext cx="92172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05C00H</a:t>
            </a:r>
          </a:p>
        </p:txBody>
      </p:sp>
      <p:sp>
        <p:nvSpPr>
          <p:cNvPr id="29721" name="Rectangle 25"/>
          <p:cNvSpPr>
            <a:spLocks noChangeArrowheads="1"/>
          </p:cNvSpPr>
          <p:nvPr/>
        </p:nvSpPr>
        <p:spPr bwMode="auto">
          <a:xfrm>
            <a:off x="5465234" y="1597026"/>
            <a:ext cx="92172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05C50H</a:t>
            </a:r>
          </a:p>
        </p:txBody>
      </p:sp>
      <p:sp>
        <p:nvSpPr>
          <p:cNvPr id="29722" name="Rectangle 26"/>
          <p:cNvSpPr>
            <a:spLocks noChangeArrowheads="1"/>
          </p:cNvSpPr>
          <p:nvPr/>
        </p:nvSpPr>
        <p:spPr bwMode="auto">
          <a:xfrm>
            <a:off x="3941233" y="2892426"/>
            <a:ext cx="65883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05C0</a:t>
            </a:r>
          </a:p>
        </p:txBody>
      </p:sp>
      <p:sp>
        <p:nvSpPr>
          <p:cNvPr id="29723" name="Rectangle 27"/>
          <p:cNvSpPr>
            <a:spLocks noChangeArrowheads="1"/>
          </p:cNvSpPr>
          <p:nvPr/>
        </p:nvSpPr>
        <p:spPr bwMode="auto">
          <a:xfrm>
            <a:off x="5058833" y="2892426"/>
            <a:ext cx="30296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t>
            </a:r>
          </a:p>
        </p:txBody>
      </p:sp>
      <p:sp>
        <p:nvSpPr>
          <p:cNvPr id="29724" name="Rectangle 28"/>
          <p:cNvSpPr>
            <a:spLocks noChangeArrowheads="1"/>
          </p:cNvSpPr>
          <p:nvPr/>
        </p:nvSpPr>
        <p:spPr bwMode="auto">
          <a:xfrm>
            <a:off x="4347633" y="3502026"/>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0050</a:t>
            </a:r>
          </a:p>
        </p:txBody>
      </p:sp>
      <p:sp>
        <p:nvSpPr>
          <p:cNvPr id="29725" name="Rectangle 29"/>
          <p:cNvSpPr>
            <a:spLocks noChangeArrowheads="1"/>
          </p:cNvSpPr>
          <p:nvPr/>
        </p:nvSpPr>
        <p:spPr bwMode="auto">
          <a:xfrm>
            <a:off x="3941234" y="4111626"/>
            <a:ext cx="92172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05C50H</a:t>
            </a:r>
          </a:p>
        </p:txBody>
      </p:sp>
      <p:sp>
        <p:nvSpPr>
          <p:cNvPr id="29726" name="Rectangle 30"/>
          <p:cNvSpPr>
            <a:spLocks noChangeArrowheads="1"/>
          </p:cNvSpPr>
          <p:nvPr/>
        </p:nvSpPr>
        <p:spPr bwMode="auto">
          <a:xfrm>
            <a:off x="1706033" y="4873626"/>
            <a:ext cx="5322419" cy="84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Data is usually fetched with respect to the DS register.</a:t>
            </a:r>
          </a:p>
          <a:p>
            <a:pPr eaLnBrk="0" hangingPunct="0">
              <a:lnSpc>
                <a:spcPct val="90000"/>
              </a:lnSpc>
            </a:pPr>
            <a:r>
              <a:rPr lang="en-US" b="1"/>
              <a:t>The effective address (EA) is the offset.</a:t>
            </a:r>
          </a:p>
          <a:p>
            <a:pPr eaLnBrk="0" hangingPunct="0">
              <a:lnSpc>
                <a:spcPct val="90000"/>
              </a:lnSpc>
            </a:pPr>
            <a:r>
              <a:rPr lang="en-US" b="1"/>
              <a:t>The EA depends on the addressing mode.</a:t>
            </a:r>
          </a:p>
        </p:txBody>
      </p:sp>
      <p:sp>
        <p:nvSpPr>
          <p:cNvPr id="29727" name="Rectangle 31"/>
          <p:cNvSpPr>
            <a:spLocks noChangeArrowheads="1"/>
          </p:cNvSpPr>
          <p:nvPr/>
        </p:nvSpPr>
        <p:spPr bwMode="auto">
          <a:xfrm>
            <a:off x="8919633" y="1901825"/>
            <a:ext cx="753796"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DS:EA</a:t>
            </a:r>
          </a:p>
        </p:txBody>
      </p:sp>
      <p:sp>
        <p:nvSpPr>
          <p:cNvPr id="29728" name="Rectangle 32"/>
          <p:cNvSpPr>
            <a:spLocks noChangeArrowheads="1"/>
          </p:cNvSpPr>
          <p:nvPr/>
        </p:nvSpPr>
        <p:spPr bwMode="auto">
          <a:xfrm>
            <a:off x="8818033" y="485776"/>
            <a:ext cx="379912" cy="277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2000" b="1" baseline="-25000"/>
              <a:t>0H</a:t>
            </a:r>
          </a:p>
        </p:txBody>
      </p:sp>
      <p:sp>
        <p:nvSpPr>
          <p:cNvPr id="29729" name="Rectangle 33"/>
          <p:cNvSpPr>
            <a:spLocks noChangeArrowheads="1"/>
          </p:cNvSpPr>
          <p:nvPr/>
        </p:nvSpPr>
        <p:spPr bwMode="auto">
          <a:xfrm>
            <a:off x="8843434" y="3952876"/>
            <a:ext cx="772647" cy="277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sz="2000" b="1" baseline="-25000"/>
              <a:t>0FFFFFH</a:t>
            </a:r>
          </a:p>
        </p:txBody>
      </p:sp>
    </p:spTree>
    <p:extLst>
      <p:ext uri="{BB962C8B-B14F-4D97-AF65-F5344CB8AC3E}">
        <p14:creationId xmlns:p14="http://schemas.microsoft.com/office/powerpoint/2010/main" val="3811718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pic>
        <p:nvPicPr>
          <p:cNvPr id="61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0585" y="1268413"/>
            <a:ext cx="8420100" cy="521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1" name="Rectangle 7"/>
          <p:cNvSpPr>
            <a:spLocks noChangeArrowheads="1"/>
          </p:cNvSpPr>
          <p:nvPr/>
        </p:nvSpPr>
        <p:spPr bwMode="auto">
          <a:xfrm>
            <a:off x="1295400" y="5661026"/>
            <a:ext cx="27733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b="1"/>
              <a:t>ATmega8 Core Architecture</a:t>
            </a:r>
          </a:p>
        </p:txBody>
      </p:sp>
      <p:sp>
        <p:nvSpPr>
          <p:cNvPr id="6152" name="Text Box 8"/>
          <p:cNvSpPr txBox="1">
            <a:spLocks noChangeArrowheads="1"/>
          </p:cNvSpPr>
          <p:nvPr/>
        </p:nvSpPr>
        <p:spPr bwMode="auto">
          <a:xfrm>
            <a:off x="334434" y="2205039"/>
            <a:ext cx="4129617"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AT" sz="1600" b="1">
                <a:solidFill>
                  <a:schemeClr val="accent2"/>
                </a:solidFill>
              </a:rPr>
              <a:t>●</a:t>
            </a:r>
            <a:r>
              <a:rPr lang="de-AT" sz="1600">
                <a:solidFill>
                  <a:schemeClr val="accent2"/>
                </a:solidFill>
              </a:rPr>
              <a:t> </a:t>
            </a:r>
            <a:r>
              <a:rPr lang="de-AT" sz="1600" b="1">
                <a:solidFill>
                  <a:schemeClr val="accent2"/>
                </a:solidFill>
                <a:cs typeface="Arial" charset="0"/>
              </a:rPr>
              <a:t>Seperate Instruction and   </a:t>
            </a:r>
            <a:br>
              <a:rPr lang="de-AT" sz="1600" b="1">
                <a:solidFill>
                  <a:schemeClr val="accent2"/>
                </a:solidFill>
                <a:cs typeface="Arial" charset="0"/>
              </a:rPr>
            </a:br>
            <a:r>
              <a:rPr lang="de-AT" sz="1600" b="1">
                <a:solidFill>
                  <a:schemeClr val="accent2"/>
                </a:solidFill>
                <a:cs typeface="Arial" charset="0"/>
              </a:rPr>
              <a:t>   Data Memories (Harvard)</a:t>
            </a:r>
          </a:p>
          <a:p>
            <a:pPr>
              <a:spcBef>
                <a:spcPct val="50000"/>
              </a:spcBef>
            </a:pPr>
            <a:endParaRPr lang="de-AT" sz="1600" b="1">
              <a:solidFill>
                <a:schemeClr val="accent2"/>
              </a:solidFill>
              <a:cs typeface="Arial" charset="0"/>
            </a:endParaRPr>
          </a:p>
          <a:p>
            <a:pPr>
              <a:spcBef>
                <a:spcPct val="50000"/>
              </a:spcBef>
            </a:pPr>
            <a:r>
              <a:rPr lang="de-AT" sz="1600" b="1">
                <a:solidFill>
                  <a:schemeClr val="accent2"/>
                </a:solidFill>
              </a:rPr>
              <a:t>● all 32 General Purpose  </a:t>
            </a:r>
            <a:br>
              <a:rPr lang="de-AT" sz="1600" b="1">
                <a:solidFill>
                  <a:schemeClr val="accent2"/>
                </a:solidFill>
              </a:rPr>
            </a:br>
            <a:r>
              <a:rPr lang="de-AT" sz="1600" b="1">
                <a:solidFill>
                  <a:schemeClr val="accent2"/>
                </a:solidFill>
              </a:rPr>
              <a:t>   Registers connected to </a:t>
            </a:r>
            <a:br>
              <a:rPr lang="de-AT" sz="1600" b="1">
                <a:solidFill>
                  <a:schemeClr val="accent2"/>
                </a:solidFill>
              </a:rPr>
            </a:br>
            <a:r>
              <a:rPr lang="de-AT" sz="1600" b="1">
                <a:solidFill>
                  <a:schemeClr val="accent2"/>
                </a:solidFill>
              </a:rPr>
              <a:t>   ALU</a:t>
            </a:r>
          </a:p>
          <a:p>
            <a:pPr>
              <a:spcBef>
                <a:spcPct val="50000"/>
              </a:spcBef>
            </a:pPr>
            <a:endParaRPr lang="de-AT" sz="1600" b="1">
              <a:solidFill>
                <a:schemeClr val="accent2"/>
              </a:solidFill>
              <a:cs typeface="Arial" charset="0"/>
            </a:endParaRPr>
          </a:p>
          <a:p>
            <a:pPr>
              <a:spcBef>
                <a:spcPct val="50000"/>
              </a:spcBef>
            </a:pPr>
            <a:r>
              <a:rPr lang="de-AT" sz="1600" b="1">
                <a:solidFill>
                  <a:schemeClr val="accent2"/>
                </a:solidFill>
              </a:rPr>
              <a:t>●</a:t>
            </a:r>
            <a:r>
              <a:rPr lang="de-AT" sz="1600">
                <a:solidFill>
                  <a:schemeClr val="accent2"/>
                </a:solidFill>
              </a:rPr>
              <a:t> </a:t>
            </a:r>
            <a:r>
              <a:rPr lang="de-AT" sz="1600" b="1">
                <a:solidFill>
                  <a:schemeClr val="accent2"/>
                </a:solidFill>
                <a:cs typeface="Arial" charset="0"/>
              </a:rPr>
              <a:t>I/O Modules connected to </a:t>
            </a:r>
            <a:br>
              <a:rPr lang="de-AT" sz="1600" b="1">
                <a:solidFill>
                  <a:schemeClr val="accent2"/>
                </a:solidFill>
                <a:cs typeface="Arial" charset="0"/>
              </a:rPr>
            </a:br>
            <a:r>
              <a:rPr lang="de-AT" sz="1600" b="1">
                <a:solidFill>
                  <a:schemeClr val="accent2"/>
                </a:solidFill>
                <a:cs typeface="Arial" charset="0"/>
              </a:rPr>
              <a:t>  Data Bus and accessible via </a:t>
            </a:r>
            <a:br>
              <a:rPr lang="de-AT" sz="1600" b="1">
                <a:solidFill>
                  <a:schemeClr val="accent2"/>
                </a:solidFill>
                <a:cs typeface="Arial" charset="0"/>
              </a:rPr>
            </a:br>
            <a:r>
              <a:rPr lang="de-AT" sz="1600" b="1">
                <a:solidFill>
                  <a:schemeClr val="accent2"/>
                </a:solidFill>
                <a:cs typeface="Arial" charset="0"/>
              </a:rPr>
              <a:t>  Special  Function Registers</a:t>
            </a:r>
            <a:endParaRPr lang="de-AT" sz="1600" b="1">
              <a:solidFill>
                <a:schemeClr val="accent2"/>
              </a:solidFill>
            </a:endParaRPr>
          </a:p>
        </p:txBody>
      </p:sp>
      <p:sp>
        <p:nvSpPr>
          <p:cNvPr id="6153" name="Rectangle 9"/>
          <p:cNvSpPr>
            <a:spLocks noChangeArrowheads="1"/>
          </p:cNvSpPr>
          <p:nvPr/>
        </p:nvSpPr>
        <p:spPr bwMode="auto">
          <a:xfrm>
            <a:off x="527051" y="1316039"/>
            <a:ext cx="19599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AT" sz="2000" b="1"/>
              <a:t>Mega8 CPU Core</a:t>
            </a:r>
          </a:p>
        </p:txBody>
      </p:sp>
    </p:spTree>
    <p:extLst>
      <p:ext uri="{BB962C8B-B14F-4D97-AF65-F5344CB8AC3E}">
        <p14:creationId xmlns:p14="http://schemas.microsoft.com/office/powerpoint/2010/main" val="25945286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762508" y="177801"/>
            <a:ext cx="1726434" cy="297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0" tIns="25400" rIns="63500" bIns="25400">
            <a:spAutoFit/>
          </a:bodyPr>
          <a:lstStyle/>
          <a:p>
            <a:pPr algn="ctr"/>
            <a:r>
              <a:rPr lang="en-US" sz="1600">
                <a:solidFill>
                  <a:schemeClr val="tx2"/>
                </a:solidFill>
                <a:latin typeface="Times New Roman" charset="0"/>
              </a:rPr>
              <a:t>The Stack Segment</a:t>
            </a:r>
          </a:p>
        </p:txBody>
      </p:sp>
      <p:sp>
        <p:nvSpPr>
          <p:cNvPr id="30723" name="Rectangle 3"/>
          <p:cNvSpPr>
            <a:spLocks noChangeArrowheads="1"/>
          </p:cNvSpPr>
          <p:nvPr/>
        </p:nvSpPr>
        <p:spPr bwMode="auto">
          <a:xfrm>
            <a:off x="6714066" y="539750"/>
            <a:ext cx="2116667" cy="35687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24" name="Rectangle 4"/>
          <p:cNvSpPr>
            <a:spLocks noChangeArrowheads="1"/>
          </p:cNvSpPr>
          <p:nvPr/>
        </p:nvSpPr>
        <p:spPr bwMode="auto">
          <a:xfrm>
            <a:off x="1634067" y="1149350"/>
            <a:ext cx="14054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25" name="Rectangle 5"/>
          <p:cNvSpPr>
            <a:spLocks noChangeArrowheads="1"/>
          </p:cNvSpPr>
          <p:nvPr/>
        </p:nvSpPr>
        <p:spPr bwMode="auto">
          <a:xfrm>
            <a:off x="3564467" y="18351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26" name="Line 6"/>
          <p:cNvSpPr>
            <a:spLocks noChangeShapeType="1"/>
          </p:cNvSpPr>
          <p:nvPr/>
        </p:nvSpPr>
        <p:spPr bwMode="auto">
          <a:xfrm>
            <a:off x="3151717" y="1295400"/>
            <a:ext cx="36554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727" name="Line 7"/>
          <p:cNvSpPr>
            <a:spLocks noChangeShapeType="1"/>
          </p:cNvSpPr>
          <p:nvPr/>
        </p:nvSpPr>
        <p:spPr bwMode="auto">
          <a:xfrm>
            <a:off x="4165600" y="1296988"/>
            <a:ext cx="0" cy="531812"/>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728" name="Line 8"/>
          <p:cNvSpPr>
            <a:spLocks noChangeShapeType="1"/>
          </p:cNvSpPr>
          <p:nvPr/>
        </p:nvSpPr>
        <p:spPr bwMode="auto">
          <a:xfrm>
            <a:off x="4777317" y="1981200"/>
            <a:ext cx="1928283"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729" name="Rectangle 9"/>
          <p:cNvSpPr>
            <a:spLocks noChangeArrowheads="1"/>
          </p:cNvSpPr>
          <p:nvPr/>
        </p:nvSpPr>
        <p:spPr bwMode="auto">
          <a:xfrm>
            <a:off x="6714066" y="13017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0" name="Rectangle 10"/>
          <p:cNvSpPr>
            <a:spLocks noChangeArrowheads="1"/>
          </p:cNvSpPr>
          <p:nvPr/>
        </p:nvSpPr>
        <p:spPr bwMode="auto">
          <a:xfrm>
            <a:off x="6714066" y="1987550"/>
            <a:ext cx="2116667" cy="635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1" name="Rectangle 11"/>
          <p:cNvSpPr>
            <a:spLocks noChangeArrowheads="1"/>
          </p:cNvSpPr>
          <p:nvPr/>
        </p:nvSpPr>
        <p:spPr bwMode="auto">
          <a:xfrm>
            <a:off x="6989234" y="2663826"/>
            <a:ext cx="1006109"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Memory</a:t>
            </a:r>
          </a:p>
        </p:txBody>
      </p:sp>
      <p:sp>
        <p:nvSpPr>
          <p:cNvPr id="30732" name="Rectangle 12"/>
          <p:cNvSpPr>
            <a:spLocks noChangeArrowheads="1"/>
          </p:cNvSpPr>
          <p:nvPr/>
        </p:nvSpPr>
        <p:spPr bwMode="auto">
          <a:xfrm>
            <a:off x="486834" y="3044825"/>
            <a:ext cx="1846980" cy="133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Segment Register</a:t>
            </a:r>
          </a:p>
          <a:p>
            <a:pPr eaLnBrk="0" hangingPunct="0">
              <a:lnSpc>
                <a:spcPct val="90000"/>
              </a:lnSpc>
            </a:pPr>
            <a:endParaRPr lang="en-US" b="1"/>
          </a:p>
          <a:p>
            <a:pPr eaLnBrk="0" hangingPunct="0">
              <a:lnSpc>
                <a:spcPct val="90000"/>
              </a:lnSpc>
            </a:pPr>
            <a:r>
              <a:rPr lang="en-US" b="1"/>
              <a:t>Offset</a:t>
            </a:r>
          </a:p>
          <a:p>
            <a:pPr eaLnBrk="0" hangingPunct="0">
              <a:lnSpc>
                <a:spcPct val="90000"/>
              </a:lnSpc>
            </a:pPr>
            <a:endParaRPr lang="en-US" b="1"/>
          </a:p>
          <a:p>
            <a:pPr eaLnBrk="0" hangingPunct="0">
              <a:lnSpc>
                <a:spcPct val="90000"/>
              </a:lnSpc>
            </a:pPr>
            <a:r>
              <a:rPr lang="en-US" b="1"/>
              <a:t>Physical Address</a:t>
            </a:r>
          </a:p>
        </p:txBody>
      </p:sp>
      <p:sp>
        <p:nvSpPr>
          <p:cNvPr id="30733" name="Rectangle 13"/>
          <p:cNvSpPr>
            <a:spLocks noChangeArrowheads="1"/>
          </p:cNvSpPr>
          <p:nvPr/>
        </p:nvSpPr>
        <p:spPr bwMode="auto">
          <a:xfrm>
            <a:off x="3869267" y="2901950"/>
            <a:ext cx="11006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4" name="Rectangle 14"/>
          <p:cNvSpPr>
            <a:spLocks noChangeArrowheads="1"/>
          </p:cNvSpPr>
          <p:nvPr/>
        </p:nvSpPr>
        <p:spPr bwMode="auto">
          <a:xfrm>
            <a:off x="5088467" y="2901950"/>
            <a:ext cx="2878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5" name="Rectangle 15"/>
          <p:cNvSpPr>
            <a:spLocks noChangeArrowheads="1"/>
          </p:cNvSpPr>
          <p:nvPr/>
        </p:nvSpPr>
        <p:spPr bwMode="auto">
          <a:xfrm>
            <a:off x="4174067" y="3511550"/>
            <a:ext cx="12022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6" name="Line 16"/>
          <p:cNvSpPr>
            <a:spLocks noChangeShapeType="1"/>
          </p:cNvSpPr>
          <p:nvPr/>
        </p:nvSpPr>
        <p:spPr bwMode="auto">
          <a:xfrm>
            <a:off x="3558117" y="3962400"/>
            <a:ext cx="2131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37" name="Rectangle 17"/>
          <p:cNvSpPr>
            <a:spLocks noChangeArrowheads="1"/>
          </p:cNvSpPr>
          <p:nvPr/>
        </p:nvSpPr>
        <p:spPr bwMode="auto">
          <a:xfrm>
            <a:off x="3869267" y="4044950"/>
            <a:ext cx="1507067" cy="368300"/>
          </a:xfrm>
          <a:prstGeom prst="rect">
            <a:avLst/>
          </a:prstGeom>
          <a:solidFill>
            <a:schemeClr val="accent1"/>
          </a:solidFill>
          <a:ln w="12700">
            <a:solidFill>
              <a:schemeClr val="tx1"/>
            </a:solidFill>
            <a:miter lim="800000"/>
            <a:headEnd/>
            <a:tailEnd/>
          </a:ln>
        </p:spPr>
        <p:txBody>
          <a:bodyPr wrap="none" anchor="ctr"/>
          <a:lstStyle/>
          <a:p>
            <a:endParaRPr lang="en-US"/>
          </a:p>
        </p:txBody>
      </p:sp>
      <p:sp>
        <p:nvSpPr>
          <p:cNvPr id="30738" name="Rectangle 18"/>
          <p:cNvSpPr>
            <a:spLocks noChangeArrowheads="1"/>
          </p:cNvSpPr>
          <p:nvPr/>
        </p:nvSpPr>
        <p:spPr bwMode="auto">
          <a:xfrm>
            <a:off x="3738034" y="3502026"/>
            <a:ext cx="30136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a:t>
            </a:r>
          </a:p>
        </p:txBody>
      </p:sp>
      <p:sp>
        <p:nvSpPr>
          <p:cNvPr id="30739" name="Rectangle 19"/>
          <p:cNvSpPr>
            <a:spLocks noChangeArrowheads="1"/>
          </p:cNvSpPr>
          <p:nvPr/>
        </p:nvSpPr>
        <p:spPr bwMode="auto">
          <a:xfrm>
            <a:off x="893234" y="1216026"/>
            <a:ext cx="46807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SS:</a:t>
            </a:r>
          </a:p>
        </p:txBody>
      </p:sp>
      <p:sp>
        <p:nvSpPr>
          <p:cNvPr id="30740" name="Rectangle 20"/>
          <p:cNvSpPr>
            <a:spLocks noChangeArrowheads="1"/>
          </p:cNvSpPr>
          <p:nvPr/>
        </p:nvSpPr>
        <p:spPr bwMode="auto">
          <a:xfrm>
            <a:off x="2722034" y="1901825"/>
            <a:ext cx="418384"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SP</a:t>
            </a:r>
          </a:p>
        </p:txBody>
      </p:sp>
      <p:sp>
        <p:nvSpPr>
          <p:cNvPr id="30741" name="Line 21"/>
          <p:cNvSpPr>
            <a:spLocks noChangeShapeType="1"/>
          </p:cNvSpPr>
          <p:nvPr/>
        </p:nvSpPr>
        <p:spPr bwMode="auto">
          <a:xfrm flipH="1">
            <a:off x="3050117" y="1295400"/>
            <a:ext cx="994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42" name="Rectangle 22"/>
          <p:cNvSpPr>
            <a:spLocks noChangeArrowheads="1"/>
          </p:cNvSpPr>
          <p:nvPr/>
        </p:nvSpPr>
        <p:spPr bwMode="auto">
          <a:xfrm>
            <a:off x="1807633" y="1139826"/>
            <a:ext cx="67646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0A00</a:t>
            </a:r>
          </a:p>
        </p:txBody>
      </p:sp>
      <p:sp>
        <p:nvSpPr>
          <p:cNvPr id="30743" name="Rectangle 23"/>
          <p:cNvSpPr>
            <a:spLocks noChangeArrowheads="1"/>
          </p:cNvSpPr>
          <p:nvPr/>
        </p:nvSpPr>
        <p:spPr bwMode="auto">
          <a:xfrm>
            <a:off x="3738033" y="1901825"/>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0100</a:t>
            </a:r>
          </a:p>
        </p:txBody>
      </p:sp>
      <p:sp>
        <p:nvSpPr>
          <p:cNvPr id="30744" name="Rectangle 24"/>
          <p:cNvSpPr>
            <a:spLocks noChangeArrowheads="1"/>
          </p:cNvSpPr>
          <p:nvPr/>
        </p:nvSpPr>
        <p:spPr bwMode="auto">
          <a:xfrm>
            <a:off x="5465234" y="1063626"/>
            <a:ext cx="93936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0A000H</a:t>
            </a:r>
          </a:p>
        </p:txBody>
      </p:sp>
      <p:sp>
        <p:nvSpPr>
          <p:cNvPr id="30745" name="Rectangle 25"/>
          <p:cNvSpPr>
            <a:spLocks noChangeArrowheads="1"/>
          </p:cNvSpPr>
          <p:nvPr/>
        </p:nvSpPr>
        <p:spPr bwMode="auto">
          <a:xfrm>
            <a:off x="5465234" y="1673226"/>
            <a:ext cx="93936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0A100H</a:t>
            </a:r>
          </a:p>
        </p:txBody>
      </p:sp>
      <p:sp>
        <p:nvSpPr>
          <p:cNvPr id="30746" name="Rectangle 26"/>
          <p:cNvSpPr>
            <a:spLocks noChangeArrowheads="1"/>
          </p:cNvSpPr>
          <p:nvPr/>
        </p:nvSpPr>
        <p:spPr bwMode="auto">
          <a:xfrm>
            <a:off x="4042833" y="2892426"/>
            <a:ext cx="676467"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0A00</a:t>
            </a:r>
          </a:p>
        </p:txBody>
      </p:sp>
      <p:sp>
        <p:nvSpPr>
          <p:cNvPr id="30747" name="Rectangle 27"/>
          <p:cNvSpPr>
            <a:spLocks noChangeArrowheads="1"/>
          </p:cNvSpPr>
          <p:nvPr/>
        </p:nvSpPr>
        <p:spPr bwMode="auto">
          <a:xfrm>
            <a:off x="5058833" y="2892426"/>
            <a:ext cx="302968"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t>
            </a:r>
          </a:p>
        </p:txBody>
      </p:sp>
      <p:sp>
        <p:nvSpPr>
          <p:cNvPr id="30748" name="Rectangle 28"/>
          <p:cNvSpPr>
            <a:spLocks noChangeArrowheads="1"/>
          </p:cNvSpPr>
          <p:nvPr/>
        </p:nvSpPr>
        <p:spPr bwMode="auto">
          <a:xfrm>
            <a:off x="4347633" y="3502026"/>
            <a:ext cx="654025"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0100</a:t>
            </a:r>
          </a:p>
        </p:txBody>
      </p:sp>
      <p:sp>
        <p:nvSpPr>
          <p:cNvPr id="30749" name="Rectangle 29"/>
          <p:cNvSpPr>
            <a:spLocks noChangeArrowheads="1"/>
          </p:cNvSpPr>
          <p:nvPr/>
        </p:nvSpPr>
        <p:spPr bwMode="auto">
          <a:xfrm>
            <a:off x="4042834" y="4035426"/>
            <a:ext cx="93936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0A100H</a:t>
            </a:r>
          </a:p>
        </p:txBody>
      </p:sp>
      <p:sp>
        <p:nvSpPr>
          <p:cNvPr id="30750" name="Rectangle 30"/>
          <p:cNvSpPr>
            <a:spLocks noChangeArrowheads="1"/>
          </p:cNvSpPr>
          <p:nvPr/>
        </p:nvSpPr>
        <p:spPr bwMode="auto">
          <a:xfrm>
            <a:off x="791634" y="4797426"/>
            <a:ext cx="715779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The stack is always referenced with respect to the stack segment register.</a:t>
            </a:r>
          </a:p>
        </p:txBody>
      </p:sp>
      <p:sp>
        <p:nvSpPr>
          <p:cNvPr id="30751" name="Rectangle 31"/>
          <p:cNvSpPr>
            <a:spLocks noChangeArrowheads="1"/>
          </p:cNvSpPr>
          <p:nvPr/>
        </p:nvSpPr>
        <p:spPr bwMode="auto">
          <a:xfrm>
            <a:off x="791633" y="5026026"/>
            <a:ext cx="5352299" cy="133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The stack grows toward decreasing memory locations.</a:t>
            </a:r>
          </a:p>
          <a:p>
            <a:pPr eaLnBrk="0" hangingPunct="0">
              <a:lnSpc>
                <a:spcPct val="90000"/>
              </a:lnSpc>
            </a:pPr>
            <a:r>
              <a:rPr lang="en-US" b="1"/>
              <a:t>The SP points to the last or top item on the stack.</a:t>
            </a:r>
          </a:p>
          <a:p>
            <a:pPr eaLnBrk="0" hangingPunct="0">
              <a:lnSpc>
                <a:spcPct val="90000"/>
              </a:lnSpc>
            </a:pPr>
            <a:endParaRPr lang="en-US" b="1"/>
          </a:p>
          <a:p>
            <a:pPr eaLnBrk="0" hangingPunct="0">
              <a:lnSpc>
                <a:spcPct val="90000"/>
              </a:lnSpc>
            </a:pPr>
            <a:r>
              <a:rPr lang="en-US" b="1"/>
              <a:t>PUSH - pre-decrement the SP</a:t>
            </a:r>
          </a:p>
          <a:p>
            <a:pPr eaLnBrk="0" hangingPunct="0">
              <a:lnSpc>
                <a:spcPct val="90000"/>
              </a:lnSpc>
            </a:pPr>
            <a:r>
              <a:rPr lang="en-US" b="1"/>
              <a:t>POP   - post-increment the SP</a:t>
            </a:r>
          </a:p>
        </p:txBody>
      </p:sp>
      <p:sp>
        <p:nvSpPr>
          <p:cNvPr id="30752" name="Rectangle 32"/>
          <p:cNvSpPr>
            <a:spLocks noChangeArrowheads="1"/>
          </p:cNvSpPr>
          <p:nvPr/>
        </p:nvSpPr>
        <p:spPr bwMode="auto">
          <a:xfrm>
            <a:off x="791633" y="4568826"/>
            <a:ext cx="3667542"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The offset is given by the SP register.</a:t>
            </a:r>
          </a:p>
        </p:txBody>
      </p:sp>
      <p:sp>
        <p:nvSpPr>
          <p:cNvPr id="30753" name="Rectangle 33"/>
          <p:cNvSpPr>
            <a:spLocks noChangeArrowheads="1"/>
          </p:cNvSpPr>
          <p:nvPr/>
        </p:nvSpPr>
        <p:spPr bwMode="auto">
          <a:xfrm>
            <a:off x="9021234" y="1901825"/>
            <a:ext cx="70051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a:t>SS:SP</a:t>
            </a:r>
          </a:p>
        </p:txBody>
      </p:sp>
      <p:sp>
        <p:nvSpPr>
          <p:cNvPr id="30754" name="Rectangle 34"/>
          <p:cNvSpPr>
            <a:spLocks noChangeArrowheads="1"/>
          </p:cNvSpPr>
          <p:nvPr/>
        </p:nvSpPr>
        <p:spPr bwMode="auto">
          <a:xfrm>
            <a:off x="8818034" y="439739"/>
            <a:ext cx="362279"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baseline="-25000"/>
              <a:t>0H</a:t>
            </a:r>
          </a:p>
        </p:txBody>
      </p:sp>
      <p:sp>
        <p:nvSpPr>
          <p:cNvPr id="30755" name="Rectangle 35"/>
          <p:cNvSpPr>
            <a:spLocks noChangeArrowheads="1"/>
          </p:cNvSpPr>
          <p:nvPr/>
        </p:nvSpPr>
        <p:spPr bwMode="auto">
          <a:xfrm>
            <a:off x="8894233" y="3944938"/>
            <a:ext cx="714939" cy="2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lnSpc>
                <a:spcPct val="90000"/>
              </a:lnSpc>
            </a:pPr>
            <a:r>
              <a:rPr lang="en-US" b="1" baseline="-25000"/>
              <a:t>0FFFFFH</a:t>
            </a:r>
          </a:p>
        </p:txBody>
      </p:sp>
    </p:spTree>
    <p:extLst>
      <p:ext uri="{BB962C8B-B14F-4D97-AF65-F5344CB8AC3E}">
        <p14:creationId xmlns:p14="http://schemas.microsoft.com/office/powerpoint/2010/main" val="134863250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905000"/>
            <a:ext cx="8771467"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3"/>
          <p:cNvSpPr>
            <a:spLocks noChangeArrowheads="1"/>
          </p:cNvSpPr>
          <p:nvPr/>
        </p:nvSpPr>
        <p:spPr bwMode="auto">
          <a:xfrm>
            <a:off x="4165600" y="609600"/>
            <a:ext cx="3657600" cy="685800"/>
          </a:xfrm>
          <a:prstGeom prst="rect">
            <a:avLst/>
          </a:prstGeom>
          <a:solidFill>
            <a:srgbClr val="CCFFFF"/>
          </a:solidFill>
          <a:ln w="12699">
            <a:solidFill>
              <a:schemeClr val="tx1"/>
            </a:solidFill>
            <a:miter lim="800000"/>
            <a:headEnd/>
            <a:tailEnd/>
          </a:ln>
          <a:effectLst>
            <a:outerShdw dist="107763" dir="2700000" algn="ctr" rotWithShape="0">
              <a:schemeClr val="bg2"/>
            </a:outerShdw>
          </a:effectLst>
        </p:spPr>
        <p:txBody>
          <a:bodyPr wrap="none" lIns="92075" tIns="46038" rIns="92075" bIns="46038" anchor="ctr"/>
          <a:lstStyle/>
          <a:p>
            <a:pPr algn="ctr" eaLnBrk="0" hangingPunct="0"/>
            <a:r>
              <a:rPr lang="en-US" sz="3200">
                <a:latin typeface="Times New Roman" charset="0"/>
              </a:rPr>
              <a:t>Flags</a:t>
            </a:r>
          </a:p>
        </p:txBody>
      </p:sp>
      <p:sp>
        <p:nvSpPr>
          <p:cNvPr id="31748" name="Rectangle 4"/>
          <p:cNvSpPr>
            <a:spLocks noChangeArrowheads="1"/>
          </p:cNvSpPr>
          <p:nvPr/>
        </p:nvSpPr>
        <p:spPr bwMode="auto">
          <a:xfrm>
            <a:off x="9855201" y="2895600"/>
            <a:ext cx="1441100"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Carry flag</a:t>
            </a:r>
          </a:p>
        </p:txBody>
      </p:sp>
      <p:sp>
        <p:nvSpPr>
          <p:cNvPr id="31749" name="Rectangle 5"/>
          <p:cNvSpPr>
            <a:spLocks noChangeArrowheads="1"/>
          </p:cNvSpPr>
          <p:nvPr/>
        </p:nvSpPr>
        <p:spPr bwMode="auto">
          <a:xfrm>
            <a:off x="9042400" y="3505200"/>
            <a:ext cx="1474763"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Parity flag</a:t>
            </a:r>
          </a:p>
        </p:txBody>
      </p:sp>
      <p:sp>
        <p:nvSpPr>
          <p:cNvPr id="31750" name="Rectangle 6"/>
          <p:cNvSpPr>
            <a:spLocks noChangeArrowheads="1"/>
          </p:cNvSpPr>
          <p:nvPr/>
        </p:nvSpPr>
        <p:spPr bwMode="auto">
          <a:xfrm>
            <a:off x="7924800" y="4114800"/>
            <a:ext cx="1918795"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Auxiliary flag</a:t>
            </a:r>
          </a:p>
        </p:txBody>
      </p:sp>
      <p:sp>
        <p:nvSpPr>
          <p:cNvPr id="31751" name="Line 7"/>
          <p:cNvSpPr>
            <a:spLocks noChangeShapeType="1"/>
          </p:cNvSpPr>
          <p:nvPr/>
        </p:nvSpPr>
        <p:spPr bwMode="auto">
          <a:xfrm flipV="1">
            <a:off x="9855200" y="2744788"/>
            <a:ext cx="0" cy="3794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2" name="Line 8"/>
          <p:cNvSpPr>
            <a:spLocks noChangeShapeType="1"/>
          </p:cNvSpPr>
          <p:nvPr/>
        </p:nvSpPr>
        <p:spPr bwMode="auto">
          <a:xfrm flipV="1">
            <a:off x="9042400" y="2744788"/>
            <a:ext cx="0" cy="9890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9"/>
          <p:cNvSpPr>
            <a:spLocks noChangeShapeType="1"/>
          </p:cNvSpPr>
          <p:nvPr/>
        </p:nvSpPr>
        <p:spPr bwMode="auto">
          <a:xfrm flipV="1">
            <a:off x="8026400" y="2744788"/>
            <a:ext cx="0" cy="15986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4" name="Rectangle 10"/>
          <p:cNvSpPr>
            <a:spLocks noChangeArrowheads="1"/>
          </p:cNvSpPr>
          <p:nvPr/>
        </p:nvSpPr>
        <p:spPr bwMode="auto">
          <a:xfrm>
            <a:off x="6989234" y="4765675"/>
            <a:ext cx="766235"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Zero</a:t>
            </a:r>
          </a:p>
        </p:txBody>
      </p:sp>
      <p:sp>
        <p:nvSpPr>
          <p:cNvPr id="31755" name="Line 11"/>
          <p:cNvSpPr>
            <a:spLocks noChangeShapeType="1"/>
          </p:cNvSpPr>
          <p:nvPr/>
        </p:nvSpPr>
        <p:spPr bwMode="auto">
          <a:xfrm flipV="1">
            <a:off x="6908800" y="2744788"/>
            <a:ext cx="0" cy="22082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6" name="Rectangle 12"/>
          <p:cNvSpPr>
            <a:spLocks noChangeArrowheads="1"/>
          </p:cNvSpPr>
          <p:nvPr/>
        </p:nvSpPr>
        <p:spPr bwMode="auto">
          <a:xfrm>
            <a:off x="2336800" y="3048001"/>
            <a:ext cx="1365758"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latin typeface="Times New Roman" charset="0"/>
              </a:rPr>
              <a:t>Overflow</a:t>
            </a:r>
          </a:p>
        </p:txBody>
      </p:sp>
      <p:sp>
        <p:nvSpPr>
          <p:cNvPr id="31757" name="Rectangle 13"/>
          <p:cNvSpPr>
            <a:spLocks noChangeArrowheads="1"/>
          </p:cNvSpPr>
          <p:nvPr/>
        </p:nvSpPr>
        <p:spPr bwMode="auto">
          <a:xfrm>
            <a:off x="2844800" y="3581400"/>
            <a:ext cx="1346522"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latin typeface="Times New Roman" charset="0"/>
              </a:rPr>
              <a:t>Direction</a:t>
            </a:r>
          </a:p>
        </p:txBody>
      </p:sp>
      <p:sp>
        <p:nvSpPr>
          <p:cNvPr id="31758" name="Line 14"/>
          <p:cNvSpPr>
            <a:spLocks noChangeShapeType="1"/>
          </p:cNvSpPr>
          <p:nvPr/>
        </p:nvSpPr>
        <p:spPr bwMode="auto">
          <a:xfrm flipV="1">
            <a:off x="4165600" y="2744788"/>
            <a:ext cx="0" cy="7604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9" name="Line 15"/>
          <p:cNvSpPr>
            <a:spLocks noChangeShapeType="1"/>
          </p:cNvSpPr>
          <p:nvPr/>
        </p:nvSpPr>
        <p:spPr bwMode="auto">
          <a:xfrm flipV="1">
            <a:off x="4673600" y="2744788"/>
            <a:ext cx="0" cy="12176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0" name="Rectangle 16"/>
          <p:cNvSpPr>
            <a:spLocks noChangeArrowheads="1"/>
          </p:cNvSpPr>
          <p:nvPr/>
        </p:nvSpPr>
        <p:spPr bwMode="auto">
          <a:xfrm>
            <a:off x="2438401" y="4114800"/>
            <a:ext cx="2140009"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latin typeface="Times New Roman" charset="0"/>
              </a:rPr>
              <a:t>Interrupt enable</a:t>
            </a:r>
          </a:p>
        </p:txBody>
      </p:sp>
      <p:sp>
        <p:nvSpPr>
          <p:cNvPr id="31761" name="Line 17"/>
          <p:cNvSpPr>
            <a:spLocks noChangeShapeType="1"/>
          </p:cNvSpPr>
          <p:nvPr/>
        </p:nvSpPr>
        <p:spPr bwMode="auto">
          <a:xfrm flipV="1">
            <a:off x="5181600" y="2744788"/>
            <a:ext cx="0" cy="15986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2" name="Rectangle 18"/>
          <p:cNvSpPr>
            <a:spLocks noChangeArrowheads="1"/>
          </p:cNvSpPr>
          <p:nvPr/>
        </p:nvSpPr>
        <p:spPr bwMode="auto">
          <a:xfrm>
            <a:off x="4673601" y="4724400"/>
            <a:ext cx="755400"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latin typeface="Times New Roman" charset="0"/>
              </a:rPr>
              <a:t>Trap</a:t>
            </a:r>
          </a:p>
        </p:txBody>
      </p:sp>
      <p:sp>
        <p:nvSpPr>
          <p:cNvPr id="31763" name="Line 19"/>
          <p:cNvSpPr>
            <a:spLocks noChangeShapeType="1"/>
          </p:cNvSpPr>
          <p:nvPr/>
        </p:nvSpPr>
        <p:spPr bwMode="auto">
          <a:xfrm flipV="1">
            <a:off x="5791200" y="2744788"/>
            <a:ext cx="0" cy="22844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4" name="Rectangle 20"/>
          <p:cNvSpPr>
            <a:spLocks noChangeArrowheads="1"/>
          </p:cNvSpPr>
          <p:nvPr/>
        </p:nvSpPr>
        <p:spPr bwMode="auto">
          <a:xfrm>
            <a:off x="5871633" y="5451475"/>
            <a:ext cx="750205"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Sign</a:t>
            </a:r>
          </a:p>
        </p:txBody>
      </p:sp>
      <p:sp>
        <p:nvSpPr>
          <p:cNvPr id="31765" name="Line 21"/>
          <p:cNvSpPr>
            <a:spLocks noChangeShapeType="1"/>
          </p:cNvSpPr>
          <p:nvPr/>
        </p:nvSpPr>
        <p:spPr bwMode="auto">
          <a:xfrm flipV="1">
            <a:off x="6299200" y="2744788"/>
            <a:ext cx="0" cy="2589212"/>
          </a:xfrm>
          <a:prstGeom prst="line">
            <a:avLst/>
          </a:prstGeom>
          <a:noFill/>
          <a:ln w="12699">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6" name="Rectangle 22"/>
          <p:cNvSpPr>
            <a:spLocks noChangeArrowheads="1"/>
          </p:cNvSpPr>
          <p:nvPr/>
        </p:nvSpPr>
        <p:spPr bwMode="auto">
          <a:xfrm>
            <a:off x="283634" y="5603876"/>
            <a:ext cx="2293898"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2400">
                <a:solidFill>
                  <a:srgbClr val="FF0000"/>
                </a:solidFill>
                <a:latin typeface="Times New Roman" charset="0"/>
              </a:rPr>
              <a:t>6 are status flags</a:t>
            </a:r>
            <a:endParaRPr lang="en-US" sz="2400">
              <a:latin typeface="Times New Roman" charset="0"/>
            </a:endParaRPr>
          </a:p>
          <a:p>
            <a:pPr eaLnBrk="0" hangingPunct="0"/>
            <a:r>
              <a:rPr lang="en-US" sz="2400">
                <a:latin typeface="Times New Roman" charset="0"/>
              </a:rPr>
              <a:t>3 are control flag</a:t>
            </a:r>
          </a:p>
        </p:txBody>
      </p:sp>
    </p:spTree>
    <p:extLst>
      <p:ext uri="{BB962C8B-B14F-4D97-AF65-F5344CB8AC3E}">
        <p14:creationId xmlns:p14="http://schemas.microsoft.com/office/powerpoint/2010/main" val="85852478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609600" y="4648200"/>
            <a:ext cx="103632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a:latin typeface="Times New Roman" charset="0"/>
              </a:rPr>
              <a:t>CF (carry) Contains carry from leftmost bit following arithmetic, also contains last bit from a shift or rotate operation.</a:t>
            </a:r>
          </a:p>
        </p:txBody>
      </p:sp>
      <p:sp>
        <p:nvSpPr>
          <p:cNvPr id="32771" name="Rectangle 3"/>
          <p:cNvSpPr>
            <a:spLocks noGrp="1" noChangeArrowheads="1"/>
          </p:cNvSpPr>
          <p:nvPr>
            <p:ph type="title"/>
          </p:nvPr>
        </p:nvSpPr>
        <p:spPr>
          <a:xfrm>
            <a:off x="914400" y="0"/>
            <a:ext cx="10363200" cy="914400"/>
          </a:xfrm>
          <a:noFill/>
        </p:spPr>
        <p:txBody>
          <a:bodyPr/>
          <a:lstStyle/>
          <a:p>
            <a:pPr eaLnBrk="1" hangingPunct="1"/>
            <a:r>
              <a:rPr lang="tr-TR" sz="2400" smtClean="0"/>
              <a:t>Flag Register</a:t>
            </a:r>
            <a:endParaRPr lang="en-US" sz="2400" smtClean="0"/>
          </a:p>
        </p:txBody>
      </p:sp>
      <p:graphicFrame>
        <p:nvGraphicFramePr>
          <p:cNvPr id="38916" name="Group 4"/>
          <p:cNvGraphicFramePr>
            <a:graphicFrameLocks noGrp="1"/>
          </p:cNvGraphicFramePr>
          <p:nvPr/>
        </p:nvGraphicFramePr>
        <p:xfrm>
          <a:off x="1320801" y="3124200"/>
          <a:ext cx="9184222" cy="889000"/>
        </p:xfrm>
        <a:graphic>
          <a:graphicData uri="http://schemas.openxmlformats.org/drawingml/2006/table">
            <a:tbl>
              <a:tblPr/>
              <a:tblGrid>
                <a:gridCol w="1534584"/>
                <a:gridCol w="478367"/>
                <a:gridCol w="478367"/>
                <a:gridCol w="478367"/>
                <a:gridCol w="476249"/>
                <a:gridCol w="516467"/>
                <a:gridCol w="440267"/>
                <a:gridCol w="478367"/>
                <a:gridCol w="478367"/>
                <a:gridCol w="478367"/>
                <a:gridCol w="478367"/>
                <a:gridCol w="478367"/>
                <a:gridCol w="476251"/>
                <a:gridCol w="478367"/>
                <a:gridCol w="478367"/>
                <a:gridCol w="478367"/>
                <a:gridCol w="478367"/>
              </a:tblGrid>
              <a:tr h="520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Flag</a:t>
                      </a:r>
                    </a:p>
                  </a:txBody>
                  <a:tcPr marL="121920" marR="12192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O</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D</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I</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T</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S</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Z</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A</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P</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C</a:t>
                      </a:r>
                    </a:p>
                  </a:txBody>
                  <a:tcPr marL="121920" marR="12192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Bit no.</a:t>
                      </a:r>
                    </a:p>
                  </a:txBody>
                  <a:tcPr marL="121920" marR="12192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15</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14</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13</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12</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11</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10</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9</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8</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7</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6</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5</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4</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3</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2</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a:t>
                      </a:r>
                    </a:p>
                  </a:txBody>
                  <a:tcPr marL="121920" marR="12192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0</a:t>
                      </a:r>
                    </a:p>
                  </a:txBody>
                  <a:tcPr marL="121920" marR="12192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828" name="Rectangle 60"/>
          <p:cNvSpPr>
            <a:spLocks noChangeArrowheads="1"/>
          </p:cNvSpPr>
          <p:nvPr/>
        </p:nvSpPr>
        <p:spPr bwMode="auto">
          <a:xfrm>
            <a:off x="508000" y="838201"/>
            <a:ext cx="109728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000">
                <a:latin typeface="Times New Roman" charset="0"/>
              </a:rPr>
              <a:t>Conditional flags:</a:t>
            </a:r>
            <a:r>
              <a:rPr lang="en-US" sz="2000" b="1">
                <a:latin typeface="Times New Roman" charset="0"/>
              </a:rPr>
              <a:t> </a:t>
            </a:r>
          </a:p>
          <a:p>
            <a:pPr marL="742950" lvl="1" indent="-285750">
              <a:spcBef>
                <a:spcPct val="20000"/>
              </a:spcBef>
              <a:buFontTx/>
              <a:buChar char="–"/>
            </a:pPr>
            <a:r>
              <a:rPr lang="en-US" sz="2000">
                <a:latin typeface="Times New Roman" charset="0"/>
              </a:rPr>
              <a:t>They are set according to some results of arithmetic operation. You do not need to alter the value yourself.</a:t>
            </a:r>
          </a:p>
          <a:p>
            <a:pPr marL="342900" indent="-342900">
              <a:spcBef>
                <a:spcPct val="20000"/>
              </a:spcBef>
              <a:buFontTx/>
              <a:buChar char="•"/>
            </a:pPr>
            <a:r>
              <a:rPr lang="en-US" sz="2000">
                <a:latin typeface="Times New Roman" charset="0"/>
              </a:rPr>
              <a:t>Control flags:</a:t>
            </a:r>
            <a:r>
              <a:rPr lang="en-US" sz="2000" b="1">
                <a:latin typeface="Times New Roman" charset="0"/>
              </a:rPr>
              <a:t> </a:t>
            </a:r>
          </a:p>
          <a:p>
            <a:pPr marL="742950" lvl="1" indent="-285750">
              <a:spcBef>
                <a:spcPct val="20000"/>
              </a:spcBef>
              <a:buFontTx/>
              <a:buChar char="–"/>
            </a:pPr>
            <a:r>
              <a:rPr lang="en-US" sz="2000">
                <a:latin typeface="Times New Roman" charset="0"/>
              </a:rPr>
              <a:t>Used to control some operations of the MPU. These flags are to be set by you in order to achieve some specific purposes</a:t>
            </a:r>
            <a:r>
              <a:rPr lang="en-US" sz="2800">
                <a:latin typeface="Times New Roman" charset="0"/>
              </a:rPr>
              <a:t>.</a:t>
            </a:r>
          </a:p>
          <a:p>
            <a:pPr marL="342900" indent="-342900">
              <a:spcBef>
                <a:spcPct val="20000"/>
              </a:spcBef>
              <a:buFontTx/>
              <a:buChar char="•"/>
            </a:pPr>
            <a:endParaRPr lang="en-US" sz="3200">
              <a:latin typeface="Times New Roman" charset="0"/>
            </a:endParaRPr>
          </a:p>
        </p:txBody>
      </p:sp>
    </p:spTree>
    <p:extLst>
      <p:ext uri="{BB962C8B-B14F-4D97-AF65-F5344CB8AC3E}">
        <p14:creationId xmlns:p14="http://schemas.microsoft.com/office/powerpoint/2010/main" val="188181966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p:spPr>
        <p:txBody>
          <a:bodyPr/>
          <a:lstStyle/>
          <a:p>
            <a:pPr eaLnBrk="1" hangingPunct="1"/>
            <a:r>
              <a:rPr lang="tr-TR" sz="2400" smtClean="0"/>
              <a:t>Flag Register</a:t>
            </a:r>
            <a:endParaRPr lang="en-US" sz="2400" smtClean="0"/>
          </a:p>
        </p:txBody>
      </p:sp>
      <p:sp>
        <p:nvSpPr>
          <p:cNvPr id="33795" name="Rectangle 3"/>
          <p:cNvSpPr>
            <a:spLocks noChangeArrowheads="1"/>
          </p:cNvSpPr>
          <p:nvPr/>
        </p:nvSpPr>
        <p:spPr bwMode="auto">
          <a:xfrm>
            <a:off x="914400" y="20574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Times New Roman" charset="0"/>
              </a:rPr>
              <a:t>OF (overflow) Indicates overflow of the leftmost bit during arithmetic.</a:t>
            </a:r>
          </a:p>
          <a:p>
            <a:pPr marL="342900" indent="-342900">
              <a:lnSpc>
                <a:spcPct val="90000"/>
              </a:lnSpc>
              <a:spcBef>
                <a:spcPct val="20000"/>
              </a:spcBef>
              <a:buFontTx/>
              <a:buChar char="•"/>
            </a:pPr>
            <a:r>
              <a:rPr lang="en-US" sz="3200">
                <a:latin typeface="Times New Roman" charset="0"/>
              </a:rPr>
              <a:t>DF (direction) Indicates left or right for moving or comparing string data.</a:t>
            </a:r>
          </a:p>
          <a:p>
            <a:pPr marL="342900" indent="-342900">
              <a:lnSpc>
                <a:spcPct val="90000"/>
              </a:lnSpc>
              <a:spcBef>
                <a:spcPct val="20000"/>
              </a:spcBef>
              <a:buFontTx/>
              <a:buChar char="•"/>
            </a:pPr>
            <a:r>
              <a:rPr lang="en-US" sz="3200">
                <a:latin typeface="Times New Roman" charset="0"/>
              </a:rPr>
              <a:t>IF (interrupt) Indicates whether external interrupts are being processed or ignored.</a:t>
            </a:r>
          </a:p>
          <a:p>
            <a:pPr marL="342900" indent="-342900">
              <a:lnSpc>
                <a:spcPct val="90000"/>
              </a:lnSpc>
              <a:spcBef>
                <a:spcPct val="20000"/>
              </a:spcBef>
              <a:buFontTx/>
              <a:buChar char="•"/>
            </a:pPr>
            <a:r>
              <a:rPr lang="en-US" sz="3200">
                <a:latin typeface="Times New Roman" charset="0"/>
              </a:rPr>
              <a:t>TF (trap) Permits operation of the processor in single step mode.</a:t>
            </a:r>
          </a:p>
        </p:txBody>
      </p:sp>
    </p:spTree>
    <p:extLst>
      <p:ext uri="{BB962C8B-B14F-4D97-AF65-F5344CB8AC3E}">
        <p14:creationId xmlns:p14="http://schemas.microsoft.com/office/powerpoint/2010/main" val="78088532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1016000" y="9906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Times New Roman" charset="0"/>
              </a:rPr>
              <a:t>SF (sign) Contains the resulting sign of an arithmetic operation (1=negative)</a:t>
            </a:r>
          </a:p>
          <a:p>
            <a:pPr marL="342900" indent="-342900">
              <a:lnSpc>
                <a:spcPct val="90000"/>
              </a:lnSpc>
              <a:spcBef>
                <a:spcPct val="20000"/>
              </a:spcBef>
              <a:buFontTx/>
              <a:buChar char="•"/>
            </a:pPr>
            <a:r>
              <a:rPr lang="en-US" sz="3200">
                <a:latin typeface="Times New Roman" charset="0"/>
              </a:rPr>
              <a:t>ZF (zero) Indicates when the result of arithmetic or a comparison is zero. (1=yes)</a:t>
            </a:r>
          </a:p>
          <a:p>
            <a:pPr marL="342900" indent="-342900">
              <a:lnSpc>
                <a:spcPct val="90000"/>
              </a:lnSpc>
              <a:spcBef>
                <a:spcPct val="20000"/>
              </a:spcBef>
              <a:buFontTx/>
              <a:buChar char="•"/>
            </a:pPr>
            <a:r>
              <a:rPr lang="en-US" sz="3200">
                <a:latin typeface="Times New Roman" charset="0"/>
              </a:rPr>
              <a:t>AF (auxiliary carry) Contains carry out of bit 3 into bit 4 for specialized arithmetic.</a:t>
            </a:r>
          </a:p>
          <a:p>
            <a:pPr marL="342900" indent="-342900">
              <a:lnSpc>
                <a:spcPct val="90000"/>
              </a:lnSpc>
              <a:spcBef>
                <a:spcPct val="20000"/>
              </a:spcBef>
              <a:buFontTx/>
              <a:buChar char="•"/>
            </a:pPr>
            <a:r>
              <a:rPr lang="en-US" sz="3200">
                <a:latin typeface="Times New Roman" charset="0"/>
              </a:rPr>
              <a:t>PF (parity) Indicates the number of 1 bits that result from an operation.</a:t>
            </a:r>
          </a:p>
        </p:txBody>
      </p:sp>
    </p:spTree>
    <p:extLst>
      <p:ext uri="{BB962C8B-B14F-4D97-AF65-F5344CB8AC3E}">
        <p14:creationId xmlns:p14="http://schemas.microsoft.com/office/powerpoint/2010/main" val="413203576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1" y="381000"/>
            <a:ext cx="93091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6801" y="4114801"/>
            <a:ext cx="7531100"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41151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b="50000"/>
          <a:stretch>
            <a:fillRect/>
          </a:stretch>
        </p:blipFill>
        <p:spPr bwMode="auto">
          <a:xfrm>
            <a:off x="990600" y="547688"/>
            <a:ext cx="10210800"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2256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idx="1"/>
          </p:nvPr>
        </p:nvSpPr>
        <p:spPr>
          <a:xfrm>
            <a:off x="914400" y="381000"/>
            <a:ext cx="10769600" cy="6096000"/>
          </a:xfrm>
        </p:spPr>
        <p:txBody>
          <a:bodyPr/>
          <a:lstStyle/>
          <a:p>
            <a:pPr eaLnBrk="1" hangingPunct="1">
              <a:spcBef>
                <a:spcPts val="500"/>
              </a:spcBef>
              <a:spcAft>
                <a:spcPts val="500"/>
              </a:spcAft>
            </a:pPr>
            <a:r>
              <a:rPr lang="en-CA" sz="4000" b="1" smtClean="0">
                <a:latin typeface="Bookman Old Style" pitchFamily="18" charset="0"/>
              </a:rPr>
              <a:t>Addressing modes</a:t>
            </a:r>
          </a:p>
          <a:p>
            <a:pPr eaLnBrk="1" hangingPunct="1">
              <a:spcBef>
                <a:spcPts val="500"/>
              </a:spcBef>
              <a:spcAft>
                <a:spcPts val="500"/>
              </a:spcAft>
              <a:buFontTx/>
              <a:buNone/>
            </a:pPr>
            <a:endParaRPr lang="en-CA" sz="4000" b="1" smtClean="0">
              <a:latin typeface="Bookman Old Style" pitchFamily="18" charset="0"/>
            </a:endParaRPr>
          </a:p>
          <a:p>
            <a:pPr lvl="1" eaLnBrk="1" hangingPunct="1">
              <a:spcBef>
                <a:spcPts val="500"/>
              </a:spcBef>
              <a:spcAft>
                <a:spcPts val="500"/>
              </a:spcAft>
            </a:pPr>
            <a:r>
              <a:rPr lang="en-CA" sz="2400" b="1" smtClean="0"/>
              <a:t>Register</a:t>
            </a:r>
            <a:r>
              <a:rPr lang="en-CA" sz="2400" smtClean="0"/>
              <a:t> and </a:t>
            </a:r>
            <a:r>
              <a:rPr lang="en-CA" sz="2400" b="1" smtClean="0"/>
              <a:t>immediate</a:t>
            </a:r>
            <a:r>
              <a:rPr lang="en-CA" sz="2400" smtClean="0"/>
              <a:t> modes we have already seen</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MOV	AX,1</a:t>
            </a:r>
          </a:p>
          <a:p>
            <a:pPr lvl="1" eaLnBrk="1" hangingPunct="1">
              <a:spcBef>
                <a:spcPts val="500"/>
              </a:spcBef>
              <a:spcAft>
                <a:spcPts val="500"/>
              </a:spcAft>
              <a:buFontTx/>
              <a:buNone/>
            </a:pPr>
            <a:r>
              <a:rPr lang="en-CA" sz="2400" smtClean="0"/>
              <a:t>			MOV	BX,AX</a:t>
            </a:r>
            <a:endParaRPr lang="en-CA" sz="2000" smtClean="0"/>
          </a:p>
          <a:p>
            <a:pPr lvl="1" eaLnBrk="1" hangingPunct="1">
              <a:spcBef>
                <a:spcPts val="500"/>
              </a:spcBef>
              <a:spcAft>
                <a:spcPts val="500"/>
              </a:spcAft>
              <a:buFontTx/>
              <a:buNone/>
            </a:pPr>
            <a:r>
              <a:rPr lang="en-CA" sz="2000" smtClean="0"/>
              <a:t>			</a:t>
            </a:r>
          </a:p>
          <a:p>
            <a:pPr lvl="1" eaLnBrk="1" hangingPunct="1">
              <a:spcBef>
                <a:spcPts val="500"/>
              </a:spcBef>
              <a:spcAft>
                <a:spcPts val="500"/>
              </a:spcAft>
              <a:buFontTx/>
              <a:buNone/>
            </a:pPr>
            <a:r>
              <a:rPr lang="en-CA" sz="2000" smtClean="0"/>
              <a:t>			</a:t>
            </a:r>
            <a:r>
              <a:rPr lang="en-CA" sz="2400" smtClean="0">
                <a:solidFill>
                  <a:srgbClr val="CC0000"/>
                </a:solidFill>
              </a:rPr>
              <a:t>register</a:t>
            </a:r>
            <a:r>
              <a:rPr lang="en-CA" sz="2400" smtClean="0"/>
              <a:t>                          </a:t>
            </a:r>
            <a:r>
              <a:rPr lang="en-CA" sz="2400" smtClean="0">
                <a:solidFill>
                  <a:srgbClr val="CC0000"/>
                </a:solidFill>
              </a:rPr>
              <a:t>immediate</a:t>
            </a:r>
            <a:endParaRPr lang="en-CA" sz="2000" smtClean="0">
              <a:solidFill>
                <a:srgbClr val="CC0000"/>
              </a:solidFill>
            </a:endParaRPr>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sp>
        <p:nvSpPr>
          <p:cNvPr id="37891" name="Line 4"/>
          <p:cNvSpPr>
            <a:spLocks noChangeShapeType="1"/>
          </p:cNvSpPr>
          <p:nvPr/>
        </p:nvSpPr>
        <p:spPr bwMode="auto">
          <a:xfrm flipV="1">
            <a:off x="4775200" y="3886200"/>
            <a:ext cx="812800" cy="6096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892" name="Line 5"/>
          <p:cNvSpPr>
            <a:spLocks noChangeShapeType="1"/>
          </p:cNvSpPr>
          <p:nvPr/>
        </p:nvSpPr>
        <p:spPr bwMode="auto">
          <a:xfrm flipH="1" flipV="1">
            <a:off x="5588000" y="3276600"/>
            <a:ext cx="2336800" cy="11430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52560939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CA" smtClean="0"/>
              <a:t>3F03 - 80x86 assembler</a:t>
            </a:r>
          </a:p>
        </p:txBody>
      </p:sp>
      <p:sp>
        <p:nvSpPr>
          <p:cNvPr id="38915"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p>
          <a:p>
            <a:pPr lvl="1" eaLnBrk="1" hangingPunct="1">
              <a:spcBef>
                <a:spcPts val="500"/>
              </a:spcBef>
              <a:spcAft>
                <a:spcPts val="500"/>
              </a:spcAft>
            </a:pPr>
            <a:r>
              <a:rPr lang="en-CA" sz="2400" smtClean="0"/>
              <a:t>Absolute address mode</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MOV	AX,[0200]</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a:t>
            </a:r>
            <a:r>
              <a:rPr lang="en-CA" sz="2400" smtClean="0">
                <a:solidFill>
                  <a:srgbClr val="CC0000"/>
                </a:solidFill>
              </a:rPr>
              <a:t>value stored in memory location DS:0200</a:t>
            </a:r>
            <a:endParaRPr lang="en-CA" sz="2400" smtClean="0"/>
          </a:p>
          <a:p>
            <a:pPr lvl="1"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sp>
        <p:nvSpPr>
          <p:cNvPr id="38916" name="Line 4"/>
          <p:cNvSpPr>
            <a:spLocks noChangeShapeType="1"/>
          </p:cNvSpPr>
          <p:nvPr/>
        </p:nvSpPr>
        <p:spPr bwMode="auto">
          <a:xfrm flipV="1">
            <a:off x="3149600" y="3581400"/>
            <a:ext cx="2540000" cy="6096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72587485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CA" smtClean="0"/>
              <a:t>3F03 - 80x86 assembler</a:t>
            </a:r>
          </a:p>
        </p:txBody>
      </p:sp>
      <p:sp>
        <p:nvSpPr>
          <p:cNvPr id="39939"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p>
          <a:p>
            <a:pPr lvl="1" eaLnBrk="1" hangingPunct="1">
              <a:spcBef>
                <a:spcPts val="500"/>
              </a:spcBef>
              <a:spcAft>
                <a:spcPts val="500"/>
              </a:spcAft>
            </a:pPr>
            <a:r>
              <a:rPr lang="en-CA" sz="2400" smtClean="0"/>
              <a:t>Register indirect</a:t>
            </a:r>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MOV	AX,[BX]</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a:t>
            </a:r>
            <a:r>
              <a:rPr lang="en-CA" sz="2400" smtClean="0">
                <a:solidFill>
                  <a:srgbClr val="CC0000"/>
                </a:solidFill>
              </a:rPr>
              <a:t>value stored at address contained in DS:BX</a:t>
            </a:r>
            <a:endParaRPr lang="en-CA" sz="2400" smtClean="0"/>
          </a:p>
        </p:txBody>
      </p:sp>
      <p:sp>
        <p:nvSpPr>
          <p:cNvPr id="39940" name="Line 4"/>
          <p:cNvSpPr>
            <a:spLocks noChangeShapeType="1"/>
          </p:cNvSpPr>
          <p:nvPr/>
        </p:nvSpPr>
        <p:spPr bwMode="auto">
          <a:xfrm flipV="1">
            <a:off x="4267200" y="3581400"/>
            <a:ext cx="1320800" cy="6096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59453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0" y="6742114"/>
            <a:ext cx="12192000" cy="115887"/>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2" name="Text Box 4"/>
          <p:cNvSpPr txBox="1">
            <a:spLocks noChangeArrowheads="1"/>
          </p:cNvSpPr>
          <p:nvPr/>
        </p:nvSpPr>
        <p:spPr bwMode="auto">
          <a:xfrm>
            <a:off x="527051" y="182563"/>
            <a:ext cx="83523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AT" b="1">
                <a:solidFill>
                  <a:schemeClr val="bg1"/>
                </a:solidFill>
              </a:rPr>
              <a:t>II:  Atmega8  –  Basic features</a:t>
            </a:r>
          </a:p>
        </p:txBody>
      </p:sp>
      <p:pic>
        <p:nvPicPr>
          <p:cNvPr id="12293" name="Picture 5" descr="harva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367" y="1628775"/>
            <a:ext cx="7327900" cy="400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693943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CA" smtClean="0"/>
              <a:t>3F03 - 80x86 assembler</a:t>
            </a:r>
          </a:p>
        </p:txBody>
      </p:sp>
      <p:sp>
        <p:nvSpPr>
          <p:cNvPr id="40963"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endParaRPr lang="en-CA" sz="2400" smtClean="0"/>
          </a:p>
          <a:p>
            <a:pPr lvl="1" eaLnBrk="1" hangingPunct="1">
              <a:spcBef>
                <a:spcPts val="500"/>
              </a:spcBef>
              <a:spcAft>
                <a:spcPts val="500"/>
              </a:spcAft>
            </a:pPr>
            <a:r>
              <a:rPr lang="en-CA" sz="2400" smtClean="0"/>
              <a:t>Displacement</a:t>
            </a:r>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MOV	DI,4</a:t>
            </a:r>
          </a:p>
          <a:p>
            <a:pPr lvl="1" eaLnBrk="1" hangingPunct="1">
              <a:spcBef>
                <a:spcPts val="500"/>
              </a:spcBef>
              <a:spcAft>
                <a:spcPts val="500"/>
              </a:spcAft>
              <a:buFontTx/>
              <a:buNone/>
            </a:pPr>
            <a:r>
              <a:rPr lang="en-CA" sz="2400" smtClean="0"/>
              <a:t>			MOV	AX,[0200+DI]</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a:t>
            </a:r>
            <a:r>
              <a:rPr lang="en-CA" sz="2400" smtClean="0">
                <a:solidFill>
                  <a:srgbClr val="CC0000"/>
                </a:solidFill>
              </a:rPr>
              <a:t>value stored at DS:0204</a:t>
            </a:r>
            <a:endParaRPr lang="en-CA" sz="2400" smtClean="0"/>
          </a:p>
          <a:p>
            <a:pPr lvl="1" eaLnBrk="1" hangingPunct="1">
              <a:spcBef>
                <a:spcPts val="500"/>
              </a:spcBef>
              <a:spcAft>
                <a:spcPts val="500"/>
              </a:spcAft>
              <a:buFontTx/>
              <a:buNone/>
            </a:pPr>
            <a:r>
              <a:rPr lang="en-CA" sz="2400" smtClean="0"/>
              <a:t>			</a:t>
            </a:r>
          </a:p>
          <a:p>
            <a:pPr lvl="1"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sp>
        <p:nvSpPr>
          <p:cNvPr id="40964" name="Line 4"/>
          <p:cNvSpPr>
            <a:spLocks noChangeShapeType="1"/>
          </p:cNvSpPr>
          <p:nvPr/>
        </p:nvSpPr>
        <p:spPr bwMode="auto">
          <a:xfrm flipV="1">
            <a:off x="3759200" y="4114800"/>
            <a:ext cx="2438400" cy="6096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26456091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CA" smtClean="0"/>
              <a:t>3F03 - 80x86 assembler</a:t>
            </a:r>
          </a:p>
        </p:txBody>
      </p:sp>
      <p:sp>
        <p:nvSpPr>
          <p:cNvPr id="41987"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endParaRPr lang="en-CA" sz="2400" smtClean="0"/>
          </a:p>
          <a:p>
            <a:pPr lvl="1" eaLnBrk="1" hangingPunct="1">
              <a:spcBef>
                <a:spcPts val="500"/>
              </a:spcBef>
              <a:spcAft>
                <a:spcPts val="500"/>
              </a:spcAft>
            </a:pPr>
            <a:r>
              <a:rPr lang="en-CA" sz="2400" smtClean="0"/>
              <a:t>Indexed</a:t>
            </a:r>
          </a:p>
          <a:p>
            <a:pPr eaLnBrk="1" hangingPunct="1">
              <a:spcBef>
                <a:spcPts val="500"/>
              </a:spcBef>
              <a:spcAft>
                <a:spcPts val="500"/>
              </a:spcAft>
              <a:buFontTx/>
              <a:buNone/>
            </a:pPr>
            <a:endParaRPr lang="en-CA" sz="2400" smtClean="0"/>
          </a:p>
          <a:p>
            <a:pPr eaLnBrk="1" hangingPunct="1">
              <a:spcBef>
                <a:spcPts val="500"/>
              </a:spcBef>
              <a:spcAft>
                <a:spcPts val="500"/>
              </a:spcAft>
              <a:buFontTx/>
              <a:buNone/>
            </a:pPr>
            <a:r>
              <a:rPr lang="en-CA" sz="2400" smtClean="0"/>
              <a:t>			MOV	BX,0200</a:t>
            </a:r>
          </a:p>
          <a:p>
            <a:pPr lvl="1" eaLnBrk="1" hangingPunct="1">
              <a:spcBef>
                <a:spcPts val="500"/>
              </a:spcBef>
              <a:spcAft>
                <a:spcPts val="500"/>
              </a:spcAft>
              <a:buFontTx/>
              <a:buNone/>
            </a:pPr>
            <a:r>
              <a:rPr lang="en-CA" sz="2400" smtClean="0"/>
              <a:t>			MOV	DI,4</a:t>
            </a:r>
          </a:p>
          <a:p>
            <a:pPr lvl="1" eaLnBrk="1" hangingPunct="1">
              <a:spcBef>
                <a:spcPts val="500"/>
              </a:spcBef>
              <a:spcAft>
                <a:spcPts val="500"/>
              </a:spcAft>
              <a:buFontTx/>
              <a:buNone/>
            </a:pPr>
            <a:r>
              <a:rPr lang="en-CA" sz="2400" smtClean="0"/>
              <a:t>			MOV	AX,[BX+DI]</a:t>
            </a:r>
          </a:p>
          <a:p>
            <a:pPr lvl="1" eaLnBrk="1" hangingPunct="1">
              <a:spcBef>
                <a:spcPts val="500"/>
              </a:spcBef>
              <a:spcAft>
                <a:spcPts val="500"/>
              </a:spcAft>
              <a:buFontTx/>
              <a:buNone/>
            </a:pPr>
            <a:endParaRPr lang="en-CA" sz="2400" smtClean="0"/>
          </a:p>
          <a:p>
            <a:pPr lvl="1" eaLnBrk="1" hangingPunct="1">
              <a:spcBef>
                <a:spcPts val="500"/>
              </a:spcBef>
              <a:spcAft>
                <a:spcPts val="500"/>
              </a:spcAft>
              <a:buFontTx/>
              <a:buNone/>
            </a:pPr>
            <a:r>
              <a:rPr lang="en-CA" sz="2400" smtClean="0"/>
              <a:t>		</a:t>
            </a:r>
            <a:r>
              <a:rPr lang="en-CA" sz="2400" smtClean="0">
                <a:solidFill>
                  <a:srgbClr val="CC0000"/>
                </a:solidFill>
              </a:rPr>
              <a:t>value stored at DS:0204</a:t>
            </a:r>
            <a:endParaRPr lang="en-CA" sz="2400" smtClean="0"/>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sp>
        <p:nvSpPr>
          <p:cNvPr id="41988" name="Line 4"/>
          <p:cNvSpPr>
            <a:spLocks noChangeShapeType="1"/>
          </p:cNvSpPr>
          <p:nvPr/>
        </p:nvSpPr>
        <p:spPr bwMode="auto">
          <a:xfrm flipV="1">
            <a:off x="4165600" y="4038600"/>
            <a:ext cx="1828800" cy="6858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93818210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CA" smtClean="0"/>
              <a:t>3F03 - 80x86 assembler</a:t>
            </a:r>
          </a:p>
        </p:txBody>
      </p:sp>
      <p:sp>
        <p:nvSpPr>
          <p:cNvPr id="43011"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endParaRPr lang="en-CA" sz="2400" smtClean="0"/>
          </a:p>
          <a:p>
            <a:pPr lvl="1" eaLnBrk="1" hangingPunct="1">
              <a:spcBef>
                <a:spcPts val="500"/>
              </a:spcBef>
              <a:spcAft>
                <a:spcPts val="500"/>
              </a:spcAft>
            </a:pPr>
            <a:r>
              <a:rPr lang="en-CA" sz="2400" smtClean="0"/>
              <a:t>Memory indirect</a:t>
            </a:r>
          </a:p>
          <a:p>
            <a:pPr eaLnBrk="1" hangingPunct="1">
              <a:spcBef>
                <a:spcPts val="500"/>
              </a:spcBef>
              <a:spcAft>
                <a:spcPts val="500"/>
              </a:spcAft>
              <a:buFontTx/>
              <a:buNone/>
            </a:pPr>
            <a:r>
              <a:rPr lang="en-CA" sz="2400" smtClean="0"/>
              <a:t>			MOV	DI,0204</a:t>
            </a:r>
          </a:p>
          <a:p>
            <a:pPr eaLnBrk="1" hangingPunct="1">
              <a:spcBef>
                <a:spcPts val="500"/>
              </a:spcBef>
              <a:spcAft>
                <a:spcPts val="500"/>
              </a:spcAft>
              <a:buFontTx/>
              <a:buNone/>
            </a:pPr>
            <a:r>
              <a:rPr lang="en-CA" sz="2400" smtClean="0"/>
              <a:t>			MOV	BX,[DI]		</a:t>
            </a:r>
          </a:p>
          <a:p>
            <a:pPr lvl="1" eaLnBrk="1" hangingPunct="1">
              <a:spcBef>
                <a:spcPts val="500"/>
              </a:spcBef>
              <a:spcAft>
                <a:spcPts val="500"/>
              </a:spcAft>
              <a:buFontTx/>
              <a:buNone/>
            </a:pPr>
            <a:r>
              <a:rPr lang="en-CA" sz="2400" smtClean="0"/>
              <a:t>			MOV	AX,[BX]</a:t>
            </a:r>
          </a:p>
          <a:p>
            <a:pPr lvl="1" eaLnBrk="1" hangingPunct="1">
              <a:spcBef>
                <a:spcPts val="500"/>
              </a:spcBef>
              <a:spcAft>
                <a:spcPts val="500"/>
              </a:spcAft>
              <a:buFontTx/>
              <a:buNone/>
            </a:pPr>
            <a:r>
              <a:rPr lang="en-CA" sz="2400" smtClean="0"/>
              <a:t>		</a:t>
            </a:r>
          </a:p>
          <a:p>
            <a:pPr lvl="1" eaLnBrk="1" hangingPunct="1">
              <a:spcBef>
                <a:spcPts val="500"/>
              </a:spcBef>
              <a:spcAft>
                <a:spcPts val="500"/>
              </a:spcAft>
              <a:buFontTx/>
              <a:buNone/>
            </a:pPr>
            <a:r>
              <a:rPr lang="en-CA" sz="2400" smtClean="0">
                <a:solidFill>
                  <a:srgbClr val="CC0000"/>
                </a:solidFill>
              </a:rPr>
              <a:t>If DS:0204 contains 0256, </a:t>
            </a:r>
          </a:p>
          <a:p>
            <a:pPr lvl="1" eaLnBrk="1" hangingPunct="1">
              <a:spcBef>
                <a:spcPts val="500"/>
              </a:spcBef>
              <a:spcAft>
                <a:spcPts val="500"/>
              </a:spcAft>
              <a:buFontTx/>
              <a:buNone/>
            </a:pPr>
            <a:r>
              <a:rPr lang="en-CA" sz="2400" smtClean="0">
                <a:solidFill>
                  <a:srgbClr val="CC0000"/>
                </a:solidFill>
              </a:rPr>
              <a:t>then AX will contain</a:t>
            </a:r>
          </a:p>
          <a:p>
            <a:pPr lvl="1" eaLnBrk="1" hangingPunct="1">
              <a:spcBef>
                <a:spcPts val="500"/>
              </a:spcBef>
              <a:spcAft>
                <a:spcPts val="500"/>
              </a:spcAft>
              <a:buFontTx/>
              <a:buNone/>
            </a:pPr>
            <a:r>
              <a:rPr lang="en-CA" sz="2400" smtClean="0">
                <a:solidFill>
                  <a:srgbClr val="CC0000"/>
                </a:solidFill>
              </a:rPr>
              <a:t>whatever is stored at </a:t>
            </a:r>
          </a:p>
          <a:p>
            <a:pPr lvl="1" eaLnBrk="1" hangingPunct="1">
              <a:spcBef>
                <a:spcPts val="500"/>
              </a:spcBef>
              <a:spcAft>
                <a:spcPts val="500"/>
              </a:spcAft>
              <a:buFontTx/>
              <a:buNone/>
            </a:pPr>
            <a:r>
              <a:rPr lang="en-CA" sz="2400" smtClean="0">
                <a:solidFill>
                  <a:srgbClr val="CC0000"/>
                </a:solidFill>
              </a:rPr>
              <a:t>DS:0256</a:t>
            </a:r>
            <a:endParaRPr lang="en-CA" sz="2400" smtClean="0"/>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spTree>
    <p:extLst>
      <p:ext uri="{BB962C8B-B14F-4D97-AF65-F5344CB8AC3E}">
        <p14:creationId xmlns:p14="http://schemas.microsoft.com/office/powerpoint/2010/main" val="144011983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CA" smtClean="0"/>
              <a:t>3F03 - 80x86 assembler</a:t>
            </a:r>
          </a:p>
        </p:txBody>
      </p:sp>
      <p:sp>
        <p:nvSpPr>
          <p:cNvPr id="44035" name="Rectangle 3"/>
          <p:cNvSpPr>
            <a:spLocks noGrp="1" noChangeArrowheads="1"/>
          </p:cNvSpPr>
          <p:nvPr>
            <p:ph type="body" idx="1"/>
          </p:nvPr>
        </p:nvSpPr>
        <p:spPr>
          <a:xfrm>
            <a:off x="914400" y="1066800"/>
            <a:ext cx="10769600" cy="5410200"/>
          </a:xfrm>
        </p:spPr>
        <p:txBody>
          <a:bodyPr/>
          <a:lstStyle/>
          <a:p>
            <a:pPr eaLnBrk="1" hangingPunct="1">
              <a:spcBef>
                <a:spcPts val="500"/>
              </a:spcBef>
              <a:spcAft>
                <a:spcPts val="500"/>
              </a:spcAft>
            </a:pPr>
            <a:r>
              <a:rPr lang="en-CA" smtClean="0"/>
              <a:t>Typical addressing modes</a:t>
            </a:r>
            <a:endParaRPr lang="en-CA" sz="2400" smtClean="0"/>
          </a:p>
          <a:p>
            <a:pPr lvl="1" eaLnBrk="1" hangingPunct="1">
              <a:spcBef>
                <a:spcPts val="500"/>
              </a:spcBef>
              <a:spcAft>
                <a:spcPts val="500"/>
              </a:spcAft>
            </a:pPr>
            <a:r>
              <a:rPr lang="en-CA" sz="2400" smtClean="0"/>
              <a:t>Memory indirect</a:t>
            </a:r>
          </a:p>
          <a:p>
            <a:pPr eaLnBrk="1" hangingPunct="1">
              <a:spcBef>
                <a:spcPts val="500"/>
              </a:spcBef>
              <a:spcAft>
                <a:spcPts val="500"/>
              </a:spcAft>
              <a:buFontTx/>
              <a:buNone/>
            </a:pPr>
            <a:r>
              <a:rPr lang="en-CA" sz="2400" smtClean="0"/>
              <a:t>			MOV	DI,0204</a:t>
            </a:r>
          </a:p>
          <a:p>
            <a:pPr eaLnBrk="1" hangingPunct="1">
              <a:spcBef>
                <a:spcPts val="500"/>
              </a:spcBef>
              <a:spcAft>
                <a:spcPts val="500"/>
              </a:spcAft>
              <a:buFontTx/>
              <a:buNone/>
            </a:pPr>
            <a:r>
              <a:rPr lang="en-CA" sz="2400" smtClean="0"/>
              <a:t>			MOV	BX,[DI]		</a:t>
            </a:r>
          </a:p>
          <a:p>
            <a:pPr lvl="1" eaLnBrk="1" hangingPunct="1">
              <a:spcBef>
                <a:spcPts val="500"/>
              </a:spcBef>
              <a:spcAft>
                <a:spcPts val="500"/>
              </a:spcAft>
              <a:buFontTx/>
              <a:buNone/>
            </a:pPr>
            <a:r>
              <a:rPr lang="en-CA" sz="2400" smtClean="0"/>
              <a:t>			MOV	AX,[BX]</a:t>
            </a:r>
          </a:p>
          <a:p>
            <a:pPr lvl="1" eaLnBrk="1" hangingPunct="1">
              <a:spcBef>
                <a:spcPts val="500"/>
              </a:spcBef>
              <a:spcAft>
                <a:spcPts val="500"/>
              </a:spcAft>
              <a:buFontTx/>
              <a:buNone/>
            </a:pPr>
            <a:r>
              <a:rPr lang="en-CA" sz="2400" smtClean="0"/>
              <a:t>		</a:t>
            </a:r>
          </a:p>
          <a:p>
            <a:pPr lvl="1" eaLnBrk="1" hangingPunct="1">
              <a:spcBef>
                <a:spcPts val="500"/>
              </a:spcBef>
              <a:spcAft>
                <a:spcPts val="500"/>
              </a:spcAft>
              <a:buFontTx/>
              <a:buNone/>
            </a:pPr>
            <a:r>
              <a:rPr lang="en-CA" sz="2400" smtClean="0">
                <a:solidFill>
                  <a:srgbClr val="CC0000"/>
                </a:solidFill>
              </a:rPr>
              <a:t>If DS:0204 contains 0256, </a:t>
            </a:r>
          </a:p>
          <a:p>
            <a:pPr lvl="1" eaLnBrk="1" hangingPunct="1">
              <a:spcBef>
                <a:spcPts val="500"/>
              </a:spcBef>
              <a:spcAft>
                <a:spcPts val="500"/>
              </a:spcAft>
              <a:buFontTx/>
              <a:buNone/>
            </a:pPr>
            <a:r>
              <a:rPr lang="en-CA" sz="2400" smtClean="0">
                <a:solidFill>
                  <a:srgbClr val="CC0000"/>
                </a:solidFill>
              </a:rPr>
              <a:t>then AX will contain</a:t>
            </a:r>
          </a:p>
          <a:p>
            <a:pPr lvl="1" eaLnBrk="1" hangingPunct="1">
              <a:spcBef>
                <a:spcPts val="500"/>
              </a:spcBef>
              <a:spcAft>
                <a:spcPts val="500"/>
              </a:spcAft>
              <a:buFontTx/>
              <a:buNone/>
            </a:pPr>
            <a:r>
              <a:rPr lang="en-CA" sz="2400" smtClean="0">
                <a:solidFill>
                  <a:srgbClr val="CC0000"/>
                </a:solidFill>
              </a:rPr>
              <a:t>whatever is stored at </a:t>
            </a:r>
          </a:p>
          <a:p>
            <a:pPr lvl="1" eaLnBrk="1" hangingPunct="1">
              <a:spcBef>
                <a:spcPts val="500"/>
              </a:spcBef>
              <a:spcAft>
                <a:spcPts val="500"/>
              </a:spcAft>
              <a:buFontTx/>
              <a:buNone/>
            </a:pPr>
            <a:r>
              <a:rPr lang="en-CA" sz="2400" smtClean="0">
                <a:solidFill>
                  <a:srgbClr val="CC0000"/>
                </a:solidFill>
              </a:rPr>
              <a:t>DS:0256</a:t>
            </a:r>
            <a:endParaRPr lang="en-CA" sz="2400" smtClean="0"/>
          </a:p>
          <a:p>
            <a:pPr eaLnBrk="1" hangingPunct="1">
              <a:spcBef>
                <a:spcPts val="500"/>
              </a:spcBef>
              <a:spcAft>
                <a:spcPts val="500"/>
              </a:spcAft>
              <a:buFontTx/>
              <a:buNone/>
            </a:pPr>
            <a:endParaRPr lang="en-CA" sz="2400" smtClean="0"/>
          </a:p>
          <a:p>
            <a:pPr eaLnBrk="1" hangingPunct="1">
              <a:spcBef>
                <a:spcPts val="500"/>
              </a:spcBef>
              <a:spcAft>
                <a:spcPts val="500"/>
              </a:spcAft>
              <a:buFontTx/>
              <a:buNone/>
            </a:pPr>
            <a:endParaRPr lang="en-CA" sz="2400" smtClean="0"/>
          </a:p>
          <a:p>
            <a:pPr lvl="1" eaLnBrk="1" hangingPunct="1">
              <a:spcBef>
                <a:spcPts val="500"/>
              </a:spcBef>
              <a:spcAft>
                <a:spcPts val="500"/>
              </a:spcAft>
            </a:pPr>
            <a:endParaRPr lang="en-CA" sz="2400" smtClean="0"/>
          </a:p>
        </p:txBody>
      </p:sp>
      <p:graphicFrame>
        <p:nvGraphicFramePr>
          <p:cNvPr id="44036" name="Object 4"/>
          <p:cNvGraphicFramePr>
            <a:graphicFrameLocks noChangeAspect="1"/>
          </p:cNvGraphicFramePr>
          <p:nvPr/>
        </p:nvGraphicFramePr>
        <p:xfrm>
          <a:off x="6908801" y="1905000"/>
          <a:ext cx="4965700" cy="4064000"/>
        </p:xfrm>
        <a:graphic>
          <a:graphicData uri="http://schemas.openxmlformats.org/presentationml/2006/ole">
            <mc:AlternateContent xmlns:mc="http://schemas.openxmlformats.org/markup-compatibility/2006">
              <mc:Choice xmlns:v="urn:schemas-microsoft-com:vml" Requires="v">
                <p:oleObj spid="_x0000_s10243" name="VISIO" r:id="rId3" imgW="7309059" imgH="7981856" progId="Visio.Drawing.6">
                  <p:embed/>
                </p:oleObj>
              </mc:Choice>
              <mc:Fallback>
                <p:oleObj name="VISIO" r:id="rId3" imgW="7309059" imgH="7981856" progId="Visio.Drawing.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8801" y="1905000"/>
                        <a:ext cx="4965700" cy="406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4910605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638301" y="6351"/>
            <a:ext cx="5697970" cy="660694"/>
          </a:xfrm>
          <a:noFill/>
        </p:spPr>
        <p:txBody>
          <a:bodyPr wrap="none" lIns="63500" tIns="25400" rIns="63500" bIns="25400" anchor="t">
            <a:spAutoFit/>
          </a:bodyPr>
          <a:lstStyle/>
          <a:p>
            <a:pPr eaLnBrk="1" hangingPunct="1"/>
            <a:r>
              <a:rPr lang="en-US" smtClean="0"/>
              <a:t>8086 in Maximum Mode</a:t>
            </a:r>
          </a:p>
        </p:txBody>
      </p:sp>
      <p:sp>
        <p:nvSpPr>
          <p:cNvPr id="45059" name="Rectangle 3"/>
          <p:cNvSpPr>
            <a:spLocks noChangeArrowheads="1"/>
          </p:cNvSpPr>
          <p:nvPr/>
        </p:nvSpPr>
        <p:spPr bwMode="auto">
          <a:xfrm>
            <a:off x="304801" y="882650"/>
            <a:ext cx="7552902" cy="532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a:t>The IBM PC is a maximum mode 8088 system.  When an 8086/8088 is used </a:t>
            </a:r>
          </a:p>
          <a:p>
            <a:pPr eaLnBrk="0" hangingPunct="0">
              <a:lnSpc>
                <a:spcPct val="90000"/>
              </a:lnSpc>
            </a:pPr>
            <a:r>
              <a:rPr lang="en-US" b="1"/>
              <a:t>in the maximum mode (MN/MX pin grounded) it requires the use of an 8288 </a:t>
            </a:r>
          </a:p>
          <a:p>
            <a:pPr eaLnBrk="0" hangingPunct="0">
              <a:lnSpc>
                <a:spcPct val="90000"/>
              </a:lnSpc>
            </a:pPr>
            <a:r>
              <a:rPr lang="en-US" b="1"/>
              <a:t>Bus Controller.  The system can support multiple processors on the system</a:t>
            </a:r>
          </a:p>
          <a:p>
            <a:pPr eaLnBrk="0" hangingPunct="0">
              <a:lnSpc>
                <a:spcPct val="90000"/>
              </a:lnSpc>
            </a:pPr>
            <a:r>
              <a:rPr lang="en-US" b="1"/>
              <a:t>bus by the use of an 8289 Bus Arbiter.</a:t>
            </a:r>
          </a:p>
          <a:p>
            <a:pPr eaLnBrk="0" hangingPunct="0">
              <a:lnSpc>
                <a:spcPct val="90000"/>
              </a:lnSpc>
            </a:pPr>
            <a:endParaRPr lang="en-US" b="1"/>
          </a:p>
          <a:p>
            <a:pPr eaLnBrk="0" hangingPunct="0">
              <a:lnSpc>
                <a:spcPct val="90000"/>
              </a:lnSpc>
            </a:pPr>
            <a:r>
              <a:rPr lang="en-US" b="1"/>
              <a:t>The following signals now come from the 8288: ALE, DT/R’, DEN, and INTA’.</a:t>
            </a:r>
          </a:p>
          <a:p>
            <a:pPr eaLnBrk="0" hangingPunct="0">
              <a:lnSpc>
                <a:spcPct val="90000"/>
              </a:lnSpc>
            </a:pPr>
            <a:endParaRPr lang="en-US" b="1"/>
          </a:p>
          <a:p>
            <a:pPr eaLnBrk="0" hangingPunct="0">
              <a:lnSpc>
                <a:spcPct val="90000"/>
              </a:lnSpc>
            </a:pPr>
            <a:r>
              <a:rPr lang="en-US" b="1"/>
              <a:t>The M/IO’, RD’, and WR’ signals are replaced by:</a:t>
            </a:r>
          </a:p>
          <a:p>
            <a:pPr eaLnBrk="0" hangingPunct="0">
              <a:lnSpc>
                <a:spcPct val="90000"/>
              </a:lnSpc>
            </a:pPr>
            <a:endParaRPr lang="en-US" b="1"/>
          </a:p>
          <a:p>
            <a:pPr lvl="1" eaLnBrk="0" hangingPunct="0">
              <a:lnSpc>
                <a:spcPct val="90000"/>
              </a:lnSpc>
            </a:pPr>
            <a:r>
              <a:rPr lang="en-US" b="1"/>
              <a:t>MRDC’ - memory read command</a:t>
            </a:r>
          </a:p>
          <a:p>
            <a:pPr lvl="1" eaLnBrk="0" hangingPunct="0">
              <a:lnSpc>
                <a:spcPct val="90000"/>
              </a:lnSpc>
            </a:pPr>
            <a:r>
              <a:rPr lang="en-US" b="1"/>
              <a:t>MWTC’ - memory write command</a:t>
            </a:r>
          </a:p>
          <a:p>
            <a:pPr lvl="1" eaLnBrk="0" hangingPunct="0">
              <a:lnSpc>
                <a:spcPct val="90000"/>
              </a:lnSpc>
            </a:pPr>
            <a:r>
              <a:rPr lang="en-US" b="1"/>
              <a:t>IORC’ - I/O read command</a:t>
            </a:r>
          </a:p>
          <a:p>
            <a:pPr lvl="1" eaLnBrk="0" hangingPunct="0">
              <a:lnSpc>
                <a:spcPct val="90000"/>
              </a:lnSpc>
            </a:pPr>
            <a:r>
              <a:rPr lang="en-US" b="1"/>
              <a:t>IOWC’ - I/O write command</a:t>
            </a:r>
          </a:p>
          <a:p>
            <a:pPr lvl="1" eaLnBrk="0" hangingPunct="0">
              <a:lnSpc>
                <a:spcPct val="90000"/>
              </a:lnSpc>
            </a:pPr>
            <a:r>
              <a:rPr lang="en-US" b="1"/>
              <a:t>AMWC’ - Advanced memory write command</a:t>
            </a:r>
          </a:p>
          <a:p>
            <a:pPr lvl="1" eaLnBrk="0" hangingPunct="0">
              <a:lnSpc>
                <a:spcPct val="90000"/>
              </a:lnSpc>
            </a:pPr>
            <a:r>
              <a:rPr lang="en-US" b="1"/>
              <a:t>AIOWC’ - Advanced I/O write command</a:t>
            </a:r>
          </a:p>
          <a:p>
            <a:pPr lvl="1" eaLnBrk="0" hangingPunct="0">
              <a:lnSpc>
                <a:spcPct val="90000"/>
              </a:lnSpc>
            </a:pPr>
            <a:endParaRPr lang="en-US" b="1"/>
          </a:p>
          <a:p>
            <a:pPr eaLnBrk="0" hangingPunct="0">
              <a:lnSpc>
                <a:spcPct val="90000"/>
              </a:lnSpc>
            </a:pPr>
            <a:r>
              <a:rPr lang="en-US" b="1"/>
              <a:t>The advanced commands become active earlier in the cycle to give devices </a:t>
            </a:r>
          </a:p>
          <a:p>
            <a:pPr eaLnBrk="0" hangingPunct="0">
              <a:lnSpc>
                <a:spcPct val="90000"/>
              </a:lnSpc>
            </a:pPr>
            <a:r>
              <a:rPr lang="en-US" b="1"/>
              <a:t>an earlier indication of a write operation.</a:t>
            </a:r>
          </a:p>
          <a:p>
            <a:pPr eaLnBrk="0" hangingPunct="0">
              <a:lnSpc>
                <a:spcPct val="90000"/>
              </a:lnSpc>
            </a:pPr>
            <a:endParaRPr lang="en-US" b="1"/>
          </a:p>
          <a:p>
            <a:pPr eaLnBrk="0" hangingPunct="0">
              <a:lnSpc>
                <a:spcPct val="90000"/>
              </a:lnSpc>
            </a:pPr>
            <a:endParaRPr lang="en-US" b="1"/>
          </a:p>
          <a:p>
            <a:pPr eaLnBrk="0" latinLnBrk="1" hangingPunct="0">
              <a:lnSpc>
                <a:spcPct val="90000"/>
              </a:lnSpc>
            </a:pPr>
            <a:endParaRPr lang="en-US" b="1"/>
          </a:p>
        </p:txBody>
      </p:sp>
      <p:sp>
        <p:nvSpPr>
          <p:cNvPr id="45060" name="Rectangle 4"/>
          <p:cNvSpPr>
            <a:spLocks noChangeArrowheads="1"/>
          </p:cNvSpPr>
          <p:nvPr/>
        </p:nvSpPr>
        <p:spPr bwMode="auto">
          <a:xfrm>
            <a:off x="9954684" y="6627814"/>
            <a:ext cx="482505" cy="28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sz="1400" b="1"/>
              <a:t>IV-1</a:t>
            </a:r>
            <a:endParaRPr lang="en-US" sz="1000" b="1"/>
          </a:p>
        </p:txBody>
      </p:sp>
    </p:spTree>
    <p:extLst>
      <p:ext uri="{BB962C8B-B14F-4D97-AF65-F5344CB8AC3E}">
        <p14:creationId xmlns:p14="http://schemas.microsoft.com/office/powerpoint/2010/main" val="1590623172"/>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222501" y="6351"/>
            <a:ext cx="5151347" cy="660694"/>
          </a:xfrm>
          <a:noFill/>
        </p:spPr>
        <p:txBody>
          <a:bodyPr wrap="none" lIns="63500" tIns="25400" rIns="63500" bIns="25400" anchor="t">
            <a:spAutoFit/>
          </a:bodyPr>
          <a:lstStyle/>
          <a:p>
            <a:pPr eaLnBrk="1" hangingPunct="1"/>
            <a:r>
              <a:rPr lang="en-US" smtClean="0"/>
              <a:t>8086 Maximum Mode</a:t>
            </a:r>
          </a:p>
        </p:txBody>
      </p:sp>
      <p:sp>
        <p:nvSpPr>
          <p:cNvPr id="46083" name="Rectangle 3"/>
          <p:cNvSpPr>
            <a:spLocks noChangeArrowheads="1"/>
          </p:cNvSpPr>
          <p:nvPr/>
        </p:nvSpPr>
        <p:spPr bwMode="auto">
          <a:xfrm>
            <a:off x="711201" y="1016000"/>
            <a:ext cx="7258398" cy="457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a:t>When in the maximum mode, the 8086/8088 has 3 status lines that are </a:t>
            </a:r>
          </a:p>
          <a:p>
            <a:pPr eaLnBrk="0" hangingPunct="0">
              <a:lnSpc>
                <a:spcPct val="90000"/>
              </a:lnSpc>
            </a:pPr>
            <a:r>
              <a:rPr lang="en-US" b="1"/>
              <a:t>connected to the 8288 and provide it with the information it needs to </a:t>
            </a:r>
          </a:p>
          <a:p>
            <a:pPr eaLnBrk="0" hangingPunct="0">
              <a:lnSpc>
                <a:spcPct val="90000"/>
              </a:lnSpc>
            </a:pPr>
            <a:r>
              <a:rPr lang="en-US" b="1"/>
              <a:t>generate the system bus signals.  The information provided by the status</a:t>
            </a:r>
          </a:p>
          <a:p>
            <a:pPr eaLnBrk="0" hangingPunct="0">
              <a:lnSpc>
                <a:spcPct val="90000"/>
              </a:lnSpc>
            </a:pPr>
            <a:r>
              <a:rPr lang="en-US" b="1"/>
              <a:t>bits is as follows.</a:t>
            </a:r>
          </a:p>
          <a:p>
            <a:pPr eaLnBrk="0" hangingPunct="0">
              <a:lnSpc>
                <a:spcPct val="90000"/>
              </a:lnSpc>
            </a:pPr>
            <a:endParaRPr lang="en-US" b="1"/>
          </a:p>
          <a:p>
            <a:pPr eaLnBrk="0" hangingPunct="0">
              <a:lnSpc>
                <a:spcPct val="90000"/>
              </a:lnSpc>
            </a:pPr>
            <a:endParaRPr lang="en-US" b="1"/>
          </a:p>
          <a:p>
            <a:pPr eaLnBrk="0" hangingPunct="0">
              <a:lnSpc>
                <a:spcPct val="90000"/>
              </a:lnSpc>
            </a:pPr>
            <a:r>
              <a:rPr lang="en-US" b="1"/>
              <a:t>S2’  S1’  S0’	</a:t>
            </a:r>
            <a:r>
              <a:rPr lang="en-US" b="1" u="sng"/>
              <a:t>operation</a:t>
            </a:r>
            <a:r>
              <a:rPr lang="en-US" b="1"/>
              <a:t>			</a:t>
            </a:r>
            <a:r>
              <a:rPr lang="en-US" b="1" u="sng"/>
              <a:t>signal</a:t>
            </a:r>
          </a:p>
          <a:p>
            <a:pPr eaLnBrk="0" hangingPunct="0">
              <a:lnSpc>
                <a:spcPct val="90000"/>
              </a:lnSpc>
            </a:pPr>
            <a:r>
              <a:rPr lang="en-US" b="1"/>
              <a:t>  0      0     0	Interrupt Acknowledge		INTA’</a:t>
            </a:r>
          </a:p>
          <a:p>
            <a:pPr eaLnBrk="0" hangingPunct="0">
              <a:lnSpc>
                <a:spcPct val="90000"/>
              </a:lnSpc>
            </a:pPr>
            <a:r>
              <a:rPr lang="en-US" b="1"/>
              <a:t>  0      0     1	Read I/O port			IORC’</a:t>
            </a:r>
          </a:p>
          <a:p>
            <a:pPr eaLnBrk="0" hangingPunct="0">
              <a:lnSpc>
                <a:spcPct val="90000"/>
              </a:lnSpc>
            </a:pPr>
            <a:r>
              <a:rPr lang="en-US" b="1"/>
              <a:t>  0      1     0   	Write I/O port			IOWC’, AIOWC’</a:t>
            </a:r>
          </a:p>
          <a:p>
            <a:pPr eaLnBrk="0" hangingPunct="0">
              <a:lnSpc>
                <a:spcPct val="90000"/>
              </a:lnSpc>
            </a:pPr>
            <a:r>
              <a:rPr lang="en-US" b="1"/>
              <a:t>  0      1     1	Halt				none</a:t>
            </a:r>
          </a:p>
          <a:p>
            <a:pPr eaLnBrk="0" hangingPunct="0">
              <a:lnSpc>
                <a:spcPct val="90000"/>
              </a:lnSpc>
            </a:pPr>
            <a:r>
              <a:rPr lang="en-US" b="1"/>
              <a:t>  1      0     0	Instruction Fetch		MRDC’</a:t>
            </a:r>
          </a:p>
          <a:p>
            <a:pPr eaLnBrk="0" hangingPunct="0">
              <a:lnSpc>
                <a:spcPct val="90000"/>
              </a:lnSpc>
            </a:pPr>
            <a:r>
              <a:rPr lang="en-US" b="1"/>
              <a:t>  1      0     1    	Read Memory			MRDC’</a:t>
            </a:r>
          </a:p>
          <a:p>
            <a:pPr eaLnBrk="0" hangingPunct="0">
              <a:lnSpc>
                <a:spcPct val="90000"/>
              </a:lnSpc>
            </a:pPr>
            <a:r>
              <a:rPr lang="en-US" b="1"/>
              <a:t>  1      1     0       	Write Memory			MWTC’, AMWC’</a:t>
            </a:r>
          </a:p>
          <a:p>
            <a:pPr eaLnBrk="0" hangingPunct="0">
              <a:lnSpc>
                <a:spcPct val="90000"/>
              </a:lnSpc>
            </a:pPr>
            <a:r>
              <a:rPr lang="en-US" b="1"/>
              <a:t>  1      1     1  	Passive				none</a:t>
            </a:r>
          </a:p>
          <a:p>
            <a:pPr eaLnBrk="0" hangingPunct="0">
              <a:lnSpc>
                <a:spcPct val="90000"/>
              </a:lnSpc>
            </a:pPr>
            <a:endParaRPr lang="en-US" b="1"/>
          </a:p>
          <a:p>
            <a:pPr eaLnBrk="0" hangingPunct="0">
              <a:lnSpc>
                <a:spcPct val="90000"/>
              </a:lnSpc>
            </a:pPr>
            <a:endParaRPr lang="en-US" b="1"/>
          </a:p>
          <a:p>
            <a:pPr eaLnBrk="0" latinLnBrk="1" hangingPunct="0">
              <a:lnSpc>
                <a:spcPct val="90000"/>
              </a:lnSpc>
            </a:pPr>
            <a:endParaRPr lang="en-US" b="1"/>
          </a:p>
        </p:txBody>
      </p:sp>
      <p:sp>
        <p:nvSpPr>
          <p:cNvPr id="46084" name="Rectangle 4"/>
          <p:cNvSpPr>
            <a:spLocks noChangeArrowheads="1"/>
          </p:cNvSpPr>
          <p:nvPr/>
        </p:nvSpPr>
        <p:spPr bwMode="auto">
          <a:xfrm>
            <a:off x="9954684" y="6627814"/>
            <a:ext cx="482505" cy="28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sz="1400" b="1"/>
              <a:t>IV-2</a:t>
            </a:r>
            <a:endParaRPr lang="en-US" sz="1000" b="1"/>
          </a:p>
        </p:txBody>
      </p:sp>
    </p:spTree>
    <p:extLst>
      <p:ext uri="{BB962C8B-B14F-4D97-AF65-F5344CB8AC3E}">
        <p14:creationId xmlns:p14="http://schemas.microsoft.com/office/powerpoint/2010/main" val="2248125174"/>
      </p:ext>
    </p:extLst>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244600" y="6351"/>
            <a:ext cx="6763968" cy="660694"/>
          </a:xfrm>
          <a:noFill/>
        </p:spPr>
        <p:txBody>
          <a:bodyPr wrap="none" lIns="63500" tIns="25400" rIns="63500" bIns="25400" anchor="t">
            <a:spAutoFit/>
          </a:bodyPr>
          <a:lstStyle/>
          <a:p>
            <a:pPr eaLnBrk="1" hangingPunct="1"/>
            <a:r>
              <a:rPr lang="en-US" smtClean="0"/>
              <a:t>Direct Memory Access - DMA</a:t>
            </a:r>
          </a:p>
        </p:txBody>
      </p:sp>
      <p:sp>
        <p:nvSpPr>
          <p:cNvPr id="47107" name="Rectangle 3"/>
          <p:cNvSpPr>
            <a:spLocks noChangeArrowheads="1"/>
          </p:cNvSpPr>
          <p:nvPr/>
        </p:nvSpPr>
        <p:spPr bwMode="auto">
          <a:xfrm>
            <a:off x="406401" y="958850"/>
            <a:ext cx="7589451" cy="532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a:t>DMA allows data to go between memory and a  peripheral, such as a disk </a:t>
            </a:r>
          </a:p>
          <a:p>
            <a:pPr eaLnBrk="0" hangingPunct="0">
              <a:lnSpc>
                <a:spcPct val="90000"/>
              </a:lnSpc>
            </a:pPr>
            <a:r>
              <a:rPr lang="en-US" b="1"/>
              <a:t>drive, without going through the cpu. </a:t>
            </a:r>
          </a:p>
          <a:p>
            <a:pPr eaLnBrk="0" hangingPunct="0">
              <a:lnSpc>
                <a:spcPct val="90000"/>
              </a:lnSpc>
            </a:pPr>
            <a:endParaRPr lang="en-US" b="1"/>
          </a:p>
          <a:p>
            <a:pPr eaLnBrk="0" hangingPunct="0">
              <a:lnSpc>
                <a:spcPct val="90000"/>
              </a:lnSpc>
            </a:pPr>
            <a:r>
              <a:rPr lang="en-US" b="1"/>
              <a:t>The DMA controller takes over the address bus, data bus, and control bus.</a:t>
            </a:r>
          </a:p>
          <a:p>
            <a:pPr eaLnBrk="0" hangingPunct="0">
              <a:lnSpc>
                <a:spcPct val="90000"/>
              </a:lnSpc>
            </a:pPr>
            <a:r>
              <a:rPr lang="en-US" b="1"/>
              <a:t>The 8237A DMA Controller is a commonly used device and is in the IBM PC.</a:t>
            </a:r>
          </a:p>
          <a:p>
            <a:pPr eaLnBrk="0" hangingPunct="0">
              <a:lnSpc>
                <a:spcPct val="90000"/>
              </a:lnSpc>
            </a:pPr>
            <a:endParaRPr lang="en-US" b="1"/>
          </a:p>
          <a:p>
            <a:pPr eaLnBrk="0" hangingPunct="0">
              <a:lnSpc>
                <a:spcPct val="90000"/>
              </a:lnSpc>
            </a:pPr>
            <a:r>
              <a:rPr lang="en-US" b="1" u="sng"/>
              <a:t>Figure 11-4</a:t>
            </a:r>
            <a:r>
              <a:rPr lang="en-US" b="1"/>
              <a:t> is a simplified block diagram showing the use of a DMA controller.</a:t>
            </a:r>
          </a:p>
          <a:p>
            <a:pPr eaLnBrk="0" hangingPunct="0">
              <a:lnSpc>
                <a:spcPct val="90000"/>
              </a:lnSpc>
            </a:pPr>
            <a:r>
              <a:rPr lang="en-US" b="1"/>
              <a:t>For example, to read a disk file the following operations occur.</a:t>
            </a:r>
          </a:p>
          <a:p>
            <a:pPr eaLnBrk="0" hangingPunct="0">
              <a:lnSpc>
                <a:spcPct val="90000"/>
              </a:lnSpc>
            </a:pPr>
            <a:endParaRPr lang="en-US" b="1"/>
          </a:p>
          <a:p>
            <a:pPr lvl="1" eaLnBrk="0" hangingPunct="0">
              <a:lnSpc>
                <a:spcPct val="90000"/>
              </a:lnSpc>
            </a:pPr>
            <a:r>
              <a:rPr lang="en-US" b="1"/>
              <a:t>1.  Send a series of commands to the disk controller to find and read a </a:t>
            </a:r>
          </a:p>
          <a:p>
            <a:pPr lvl="1" eaLnBrk="0" hangingPunct="0">
              <a:lnSpc>
                <a:spcPct val="90000"/>
              </a:lnSpc>
            </a:pPr>
            <a:r>
              <a:rPr lang="en-US" b="1"/>
              <a:t>     block of data.</a:t>
            </a:r>
          </a:p>
          <a:p>
            <a:pPr lvl="1" eaLnBrk="0" hangingPunct="0">
              <a:lnSpc>
                <a:spcPct val="90000"/>
              </a:lnSpc>
            </a:pPr>
            <a:r>
              <a:rPr lang="en-US" b="1"/>
              <a:t>2.  When the controller has the first byte of the block, it sends a DMA </a:t>
            </a:r>
          </a:p>
          <a:p>
            <a:pPr lvl="1" eaLnBrk="0" hangingPunct="0">
              <a:lnSpc>
                <a:spcPct val="90000"/>
              </a:lnSpc>
            </a:pPr>
            <a:r>
              <a:rPr lang="en-US" b="1"/>
              <a:t>     request DREQ to the DMA controller.</a:t>
            </a:r>
          </a:p>
          <a:p>
            <a:pPr lvl="1" eaLnBrk="0" hangingPunct="0">
              <a:lnSpc>
                <a:spcPct val="90000"/>
              </a:lnSpc>
            </a:pPr>
            <a:r>
              <a:rPr lang="en-US" b="1"/>
              <a:t>3.  If that input of the DMA controller is unmasked, the DMA controller </a:t>
            </a:r>
          </a:p>
          <a:p>
            <a:pPr lvl="1" eaLnBrk="0" hangingPunct="0">
              <a:lnSpc>
                <a:spcPct val="90000"/>
              </a:lnSpc>
            </a:pPr>
            <a:r>
              <a:rPr lang="en-US" b="1"/>
              <a:t>     sends a hold-request HQR to the cpu.</a:t>
            </a:r>
          </a:p>
          <a:p>
            <a:pPr lvl="1" eaLnBrk="0" hangingPunct="0">
              <a:lnSpc>
                <a:spcPct val="90000"/>
              </a:lnSpc>
            </a:pPr>
            <a:r>
              <a:rPr lang="en-US" b="1"/>
              <a:t>4.  The cpu responds with a hold-acknowledge HLDA and floats its buses.</a:t>
            </a:r>
          </a:p>
          <a:p>
            <a:pPr lvl="1" eaLnBrk="0" hangingPunct="0">
              <a:lnSpc>
                <a:spcPct val="90000"/>
              </a:lnSpc>
            </a:pPr>
            <a:r>
              <a:rPr lang="en-US" b="1"/>
              <a:t>5.  The DMA controller then takes control of the buses.</a:t>
            </a:r>
          </a:p>
          <a:p>
            <a:pPr lvl="1" eaLnBrk="0" hangingPunct="0">
              <a:lnSpc>
                <a:spcPct val="90000"/>
              </a:lnSpc>
            </a:pPr>
            <a:r>
              <a:rPr lang="en-US" b="1"/>
              <a:t>6.  The DMA controller sends out the memory address and DMA </a:t>
            </a:r>
          </a:p>
          <a:p>
            <a:pPr lvl="1" eaLnBrk="0" hangingPunct="0">
              <a:lnSpc>
                <a:spcPct val="90000"/>
              </a:lnSpc>
            </a:pPr>
            <a:r>
              <a:rPr lang="en-US" b="1"/>
              <a:t>     acknowledge DACK0 to the disk controller.</a:t>
            </a:r>
          </a:p>
          <a:p>
            <a:pPr lvl="1" eaLnBrk="0" hangingPunct="0">
              <a:lnSpc>
                <a:spcPct val="90000"/>
              </a:lnSpc>
            </a:pPr>
            <a:r>
              <a:rPr lang="en-US" b="1"/>
              <a:t>7.  The DMA controller asserts the MEMW’ and IOR’ lines.</a:t>
            </a:r>
          </a:p>
          <a:p>
            <a:pPr eaLnBrk="0" latinLnBrk="1" hangingPunct="0">
              <a:lnSpc>
                <a:spcPct val="90000"/>
              </a:lnSpc>
            </a:pPr>
            <a:endParaRPr lang="en-US" b="1"/>
          </a:p>
        </p:txBody>
      </p:sp>
      <p:sp>
        <p:nvSpPr>
          <p:cNvPr id="47108" name="Rectangle 4"/>
          <p:cNvSpPr>
            <a:spLocks noChangeArrowheads="1"/>
          </p:cNvSpPr>
          <p:nvPr/>
        </p:nvSpPr>
        <p:spPr bwMode="auto">
          <a:xfrm>
            <a:off x="9929284" y="6608764"/>
            <a:ext cx="482505" cy="28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sz="1400" b="1"/>
              <a:t>IV-4</a:t>
            </a:r>
          </a:p>
        </p:txBody>
      </p:sp>
    </p:spTree>
    <p:extLst>
      <p:ext uri="{BB962C8B-B14F-4D97-AF65-F5344CB8AC3E}">
        <p14:creationId xmlns:p14="http://schemas.microsoft.com/office/powerpoint/2010/main" val="702932424"/>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035551" y="328614"/>
            <a:ext cx="2069028" cy="660694"/>
          </a:xfrm>
          <a:noFill/>
        </p:spPr>
        <p:txBody>
          <a:bodyPr wrap="none" lIns="63500" tIns="25400" rIns="63500" bIns="25400" anchor="t">
            <a:spAutoFit/>
          </a:bodyPr>
          <a:lstStyle/>
          <a:p>
            <a:pPr eaLnBrk="1" hangingPunct="1"/>
            <a:r>
              <a:rPr lang="en-US" smtClean="0"/>
              <a:t>Memory</a:t>
            </a:r>
          </a:p>
        </p:txBody>
      </p:sp>
      <p:sp>
        <p:nvSpPr>
          <p:cNvPr id="48131" name="Rectangle 3"/>
          <p:cNvSpPr>
            <a:spLocks noChangeArrowheads="1"/>
          </p:cNvSpPr>
          <p:nvPr/>
        </p:nvSpPr>
        <p:spPr bwMode="auto">
          <a:xfrm>
            <a:off x="9855201" y="6521450"/>
            <a:ext cx="535404" cy="33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a:t> </a:t>
            </a:r>
            <a:r>
              <a:rPr lang="en-US" sz="1400" b="1"/>
              <a:t>IV-6</a:t>
            </a:r>
          </a:p>
        </p:txBody>
      </p:sp>
      <p:sp>
        <p:nvSpPr>
          <p:cNvPr id="48132" name="Rectangle 4"/>
          <p:cNvSpPr>
            <a:spLocks noChangeArrowheads="1"/>
          </p:cNvSpPr>
          <p:nvPr/>
        </p:nvSpPr>
        <p:spPr bwMode="auto">
          <a:xfrm>
            <a:off x="912285" y="1187450"/>
            <a:ext cx="1361849" cy="33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u="sng"/>
              <a:t>Terminology</a:t>
            </a:r>
          </a:p>
        </p:txBody>
      </p:sp>
      <p:sp>
        <p:nvSpPr>
          <p:cNvPr id="48133" name="Rectangle 5"/>
          <p:cNvSpPr>
            <a:spLocks noChangeArrowheads="1"/>
          </p:cNvSpPr>
          <p:nvPr/>
        </p:nvSpPr>
        <p:spPr bwMode="auto">
          <a:xfrm>
            <a:off x="988485" y="1625600"/>
            <a:ext cx="7129838" cy="357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pPr>
            <a:r>
              <a:rPr lang="en-US" b="1"/>
              <a:t>Volatile - data is lost when power is turned off.</a:t>
            </a:r>
          </a:p>
          <a:p>
            <a:pPr eaLnBrk="0" hangingPunct="0">
              <a:lnSpc>
                <a:spcPct val="90000"/>
              </a:lnSpc>
            </a:pPr>
            <a:r>
              <a:rPr lang="en-US" b="1"/>
              <a:t>Nonvolatile - retains data when powered off.</a:t>
            </a:r>
          </a:p>
          <a:p>
            <a:pPr eaLnBrk="0" hangingPunct="0">
              <a:lnSpc>
                <a:spcPct val="90000"/>
              </a:lnSpc>
            </a:pPr>
            <a:endParaRPr lang="en-US" b="1"/>
          </a:p>
          <a:p>
            <a:pPr eaLnBrk="0" hangingPunct="0">
              <a:lnSpc>
                <a:spcPct val="90000"/>
              </a:lnSpc>
            </a:pPr>
            <a:r>
              <a:rPr lang="en-US" b="1"/>
              <a:t>Random Access - all data locations accessed in the same amount of time.</a:t>
            </a:r>
          </a:p>
          <a:p>
            <a:pPr eaLnBrk="0" hangingPunct="0">
              <a:lnSpc>
                <a:spcPct val="90000"/>
              </a:lnSpc>
            </a:pPr>
            <a:r>
              <a:rPr lang="en-US" b="1"/>
              <a:t>Sequential Access - data accessed in varying amounts of time, e.g., tape.</a:t>
            </a:r>
          </a:p>
          <a:p>
            <a:pPr eaLnBrk="0" hangingPunct="0">
              <a:lnSpc>
                <a:spcPct val="90000"/>
              </a:lnSpc>
            </a:pPr>
            <a:endParaRPr lang="en-US" b="1"/>
          </a:p>
          <a:p>
            <a:pPr eaLnBrk="0" hangingPunct="0">
              <a:lnSpc>
                <a:spcPct val="90000"/>
              </a:lnSpc>
            </a:pPr>
            <a:r>
              <a:rPr lang="en-US" b="1"/>
              <a:t>ROM - Read Only Memory.</a:t>
            </a:r>
          </a:p>
          <a:p>
            <a:pPr eaLnBrk="0" hangingPunct="0">
              <a:lnSpc>
                <a:spcPct val="90000"/>
              </a:lnSpc>
            </a:pPr>
            <a:r>
              <a:rPr lang="en-US" b="1"/>
              <a:t>RAM - Random Access Memory</a:t>
            </a:r>
          </a:p>
          <a:p>
            <a:pPr eaLnBrk="0" hangingPunct="0">
              <a:lnSpc>
                <a:spcPct val="90000"/>
              </a:lnSpc>
            </a:pPr>
            <a:endParaRPr lang="en-US" b="1"/>
          </a:p>
          <a:p>
            <a:pPr eaLnBrk="0" hangingPunct="0">
              <a:lnSpc>
                <a:spcPct val="90000"/>
              </a:lnSpc>
            </a:pPr>
            <a:r>
              <a:rPr lang="en-US" b="1"/>
              <a:t>By convention, RAM in a PC is really Read/Write Memory and ROM </a:t>
            </a:r>
          </a:p>
          <a:p>
            <a:pPr eaLnBrk="0" hangingPunct="0">
              <a:lnSpc>
                <a:spcPct val="90000"/>
              </a:lnSpc>
            </a:pPr>
            <a:r>
              <a:rPr lang="en-US" b="1"/>
              <a:t>(EPROM) in a PC, although random access memory, is not referred to </a:t>
            </a:r>
          </a:p>
          <a:p>
            <a:pPr eaLnBrk="0" hangingPunct="0">
              <a:lnSpc>
                <a:spcPct val="90000"/>
              </a:lnSpc>
            </a:pPr>
            <a:r>
              <a:rPr lang="en-US" b="1"/>
              <a:t>as RAM.</a:t>
            </a:r>
          </a:p>
          <a:p>
            <a:pPr eaLnBrk="0" hangingPunct="0">
              <a:lnSpc>
                <a:spcPct val="90000"/>
              </a:lnSpc>
            </a:pPr>
            <a:endParaRPr lang="en-US" b="1"/>
          </a:p>
          <a:p>
            <a:pPr eaLnBrk="0" hangingPunct="0">
              <a:lnSpc>
                <a:spcPct val="90000"/>
              </a:lnSpc>
            </a:pPr>
            <a:r>
              <a:rPr lang="en-US" b="1" u="sng"/>
              <a:t>Examples</a:t>
            </a:r>
            <a:r>
              <a:rPr lang="en-US" b="1"/>
              <a:t>  </a:t>
            </a:r>
          </a:p>
        </p:txBody>
      </p:sp>
      <p:sp>
        <p:nvSpPr>
          <p:cNvPr id="48134" name="Rectangle 6"/>
          <p:cNvSpPr>
            <a:spLocks noChangeArrowheads="1"/>
          </p:cNvSpPr>
          <p:nvPr/>
        </p:nvSpPr>
        <p:spPr bwMode="auto">
          <a:xfrm>
            <a:off x="1214968" y="5168900"/>
            <a:ext cx="6646692"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lvl="1" eaLnBrk="0" hangingPunct="0">
              <a:lnSpc>
                <a:spcPct val="90000"/>
              </a:lnSpc>
            </a:pPr>
            <a:r>
              <a:rPr lang="en-US" b="1" u="sng"/>
              <a:t>VOLATILE</a:t>
            </a:r>
            <a:r>
              <a:rPr lang="en-US" b="1"/>
              <a:t>			</a:t>
            </a:r>
            <a:r>
              <a:rPr lang="en-US" b="1" u="sng"/>
              <a:t>NONVOLATILE</a:t>
            </a:r>
            <a:endParaRPr lang="en-US" b="1"/>
          </a:p>
          <a:p>
            <a:pPr eaLnBrk="0" hangingPunct="0">
              <a:lnSpc>
                <a:spcPct val="90000"/>
              </a:lnSpc>
            </a:pPr>
            <a:r>
              <a:rPr lang="en-US" b="1"/>
              <a:t>Static RAM        		ROM, PROM, EPROM, EEPROM, FLASH</a:t>
            </a:r>
          </a:p>
          <a:p>
            <a:pPr eaLnBrk="0" hangingPunct="0">
              <a:lnSpc>
                <a:spcPct val="90000"/>
              </a:lnSpc>
            </a:pPr>
            <a:r>
              <a:rPr lang="en-US" b="1"/>
              <a:t>Dynamic RAM			Disk, tape</a:t>
            </a:r>
          </a:p>
          <a:p>
            <a:pPr lvl="4" eaLnBrk="0" hangingPunct="0">
              <a:lnSpc>
                <a:spcPct val="90000"/>
              </a:lnSpc>
            </a:pPr>
            <a:r>
              <a:rPr lang="en-US" b="1"/>
              <a:t>              	Magnetic core, magnetic bubble</a:t>
            </a:r>
          </a:p>
        </p:txBody>
      </p:sp>
    </p:spTree>
    <p:extLst>
      <p:ext uri="{BB962C8B-B14F-4D97-AF65-F5344CB8AC3E}">
        <p14:creationId xmlns:p14="http://schemas.microsoft.com/office/powerpoint/2010/main" val="1970533695"/>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mtClean="0"/>
              <a:t>RLH - Fall 1997</a:t>
            </a:r>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185453-D1FE-4820-AD98-C12ABEC8A2C0}" type="slidenum">
              <a:rPr lang="en-US" smtClean="0"/>
              <a:pPr eaLnBrk="1" hangingPunct="1"/>
              <a:t>98</a:t>
            </a:fld>
            <a:endParaRPr lang="en-US" smtClean="0"/>
          </a:p>
        </p:txBody>
      </p:sp>
      <p:sp>
        <p:nvSpPr>
          <p:cNvPr id="49156" name="Rectangle 2"/>
          <p:cNvSpPr>
            <a:spLocks noGrp="1" noChangeArrowheads="1"/>
          </p:cNvSpPr>
          <p:nvPr>
            <p:ph type="title"/>
          </p:nvPr>
        </p:nvSpPr>
        <p:spPr>
          <a:xfrm>
            <a:off x="609600" y="76200"/>
            <a:ext cx="10972800" cy="1143000"/>
          </a:xfrm>
          <a:noFill/>
        </p:spPr>
        <p:txBody>
          <a:bodyPr lIns="92075" tIns="46038" rIns="92075" bIns="46038"/>
          <a:lstStyle/>
          <a:p>
            <a:pPr eaLnBrk="1" hangingPunct="1"/>
            <a:r>
              <a:rPr lang="es-ES_tradnl" sz="4000" smtClean="0"/>
              <a:t>Interface 8086 to 6116 static RAM</a:t>
            </a:r>
          </a:p>
        </p:txBody>
      </p:sp>
      <p:sp>
        <p:nvSpPr>
          <p:cNvPr id="49157" name="Rectangle 3"/>
          <p:cNvSpPr>
            <a:spLocks noGrp="1" noChangeArrowheads="1"/>
          </p:cNvSpPr>
          <p:nvPr>
            <p:ph type="body" idx="1"/>
          </p:nvPr>
        </p:nvSpPr>
        <p:spPr>
          <a:xfrm>
            <a:off x="812800" y="990600"/>
            <a:ext cx="1524000" cy="152400"/>
          </a:xfrm>
        </p:spPr>
        <p:txBody>
          <a:bodyPr lIns="92075" tIns="46038" rIns="92075" bIns="46038">
            <a:normAutofit fontScale="25000" lnSpcReduction="20000"/>
          </a:bodyPr>
          <a:lstStyle/>
          <a:p>
            <a:pPr eaLnBrk="1" hangingPunct="1">
              <a:buFontTx/>
              <a:buNone/>
            </a:pPr>
            <a:r>
              <a:rPr lang="es-ES_tradnl" smtClean="0"/>
              <a:t>8086</a:t>
            </a:r>
          </a:p>
        </p:txBody>
      </p:sp>
      <p:sp>
        <p:nvSpPr>
          <p:cNvPr id="49158" name="Line 4"/>
          <p:cNvSpPr>
            <a:spLocks noChangeShapeType="1"/>
          </p:cNvSpPr>
          <p:nvPr/>
        </p:nvSpPr>
        <p:spPr bwMode="auto">
          <a:xfrm>
            <a:off x="812800" y="1600200"/>
            <a:ext cx="142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59" name="Line 5"/>
          <p:cNvSpPr>
            <a:spLocks noChangeShapeType="1"/>
          </p:cNvSpPr>
          <p:nvPr/>
        </p:nvSpPr>
        <p:spPr bwMode="auto">
          <a:xfrm>
            <a:off x="2235200" y="1600200"/>
            <a:ext cx="0" cy="472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60" name="Line 6"/>
          <p:cNvSpPr>
            <a:spLocks noChangeShapeType="1"/>
          </p:cNvSpPr>
          <p:nvPr/>
        </p:nvSpPr>
        <p:spPr bwMode="auto">
          <a:xfrm>
            <a:off x="812800" y="6324600"/>
            <a:ext cx="142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61" name="Rectangle 7"/>
          <p:cNvSpPr>
            <a:spLocks noChangeArrowheads="1"/>
          </p:cNvSpPr>
          <p:nvPr/>
        </p:nvSpPr>
        <p:spPr bwMode="auto">
          <a:xfrm>
            <a:off x="1706033" y="1728788"/>
            <a:ext cx="35266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A</a:t>
            </a:r>
          </a:p>
        </p:txBody>
      </p:sp>
      <p:sp>
        <p:nvSpPr>
          <p:cNvPr id="49162" name="Rectangle 8"/>
          <p:cNvSpPr>
            <a:spLocks noChangeArrowheads="1"/>
          </p:cNvSpPr>
          <p:nvPr/>
        </p:nvSpPr>
        <p:spPr bwMode="auto">
          <a:xfrm>
            <a:off x="1299634" y="1804988"/>
            <a:ext cx="103716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a:latin typeface="Times New Roman" charset="0"/>
              </a:rPr>
              <a:t>____</a:t>
            </a:r>
          </a:p>
          <a:p>
            <a:pPr eaLnBrk="0" hangingPunct="0"/>
            <a:r>
              <a:rPr lang="es-ES_tradnl">
                <a:latin typeface="Times New Roman" charset="0"/>
              </a:rPr>
              <a:t>BHE</a:t>
            </a:r>
          </a:p>
        </p:txBody>
      </p:sp>
      <p:sp>
        <p:nvSpPr>
          <p:cNvPr id="49163" name="Rectangle 9"/>
          <p:cNvSpPr>
            <a:spLocks noChangeArrowheads="1"/>
          </p:cNvSpPr>
          <p:nvPr/>
        </p:nvSpPr>
        <p:spPr bwMode="auto">
          <a:xfrm>
            <a:off x="1299634" y="2362201"/>
            <a:ext cx="103716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a:latin typeface="Times New Roman" charset="0"/>
              </a:rPr>
              <a:t>ALE</a:t>
            </a:r>
          </a:p>
        </p:txBody>
      </p:sp>
      <p:sp>
        <p:nvSpPr>
          <p:cNvPr id="49164" name="Rectangle 10"/>
          <p:cNvSpPr>
            <a:spLocks noChangeArrowheads="1"/>
          </p:cNvSpPr>
          <p:nvPr/>
        </p:nvSpPr>
        <p:spPr bwMode="auto">
          <a:xfrm>
            <a:off x="8847667" y="1606550"/>
            <a:ext cx="1100667" cy="1511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65" name="Rectangle 11"/>
          <p:cNvSpPr>
            <a:spLocks noChangeArrowheads="1"/>
          </p:cNvSpPr>
          <p:nvPr/>
        </p:nvSpPr>
        <p:spPr bwMode="auto">
          <a:xfrm>
            <a:off x="8818034" y="1576388"/>
            <a:ext cx="847989"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A</a:t>
            </a:r>
            <a:r>
              <a:rPr lang="es-ES_tradnl" sz="1400">
                <a:latin typeface="Times New Roman" charset="0"/>
              </a:rPr>
              <a:t>(</a:t>
            </a:r>
            <a:r>
              <a:rPr lang="es-ES_tradnl" sz="1600">
                <a:latin typeface="Times New Roman" charset="0"/>
              </a:rPr>
              <a:t>10-0</a:t>
            </a:r>
            <a:r>
              <a:rPr lang="es-ES_tradnl" sz="1400">
                <a:latin typeface="Times New Roman" charset="0"/>
              </a:rPr>
              <a:t>)</a:t>
            </a:r>
          </a:p>
        </p:txBody>
      </p:sp>
      <p:sp>
        <p:nvSpPr>
          <p:cNvPr id="49166" name="Rectangle 12"/>
          <p:cNvSpPr>
            <a:spLocks noChangeArrowheads="1"/>
          </p:cNvSpPr>
          <p:nvPr/>
        </p:nvSpPr>
        <p:spPr bwMode="auto">
          <a:xfrm>
            <a:off x="8818033" y="1804988"/>
            <a:ext cx="745397"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D</a:t>
            </a:r>
            <a:r>
              <a:rPr lang="es-ES_tradnl" sz="1400">
                <a:latin typeface="Times New Roman" charset="0"/>
              </a:rPr>
              <a:t>(</a:t>
            </a:r>
            <a:r>
              <a:rPr lang="es-ES_tradnl" sz="1600">
                <a:latin typeface="Times New Roman" charset="0"/>
              </a:rPr>
              <a:t>7-0</a:t>
            </a:r>
            <a:r>
              <a:rPr lang="es-ES_tradnl" sz="1400">
                <a:latin typeface="Times New Roman" charset="0"/>
              </a:rPr>
              <a:t>)</a:t>
            </a:r>
          </a:p>
        </p:txBody>
      </p:sp>
      <p:sp>
        <p:nvSpPr>
          <p:cNvPr id="49167" name="Rectangle 13"/>
          <p:cNvSpPr>
            <a:spLocks noChangeArrowheads="1"/>
          </p:cNvSpPr>
          <p:nvPr/>
        </p:nvSpPr>
        <p:spPr bwMode="auto">
          <a:xfrm>
            <a:off x="8716434" y="1957388"/>
            <a:ext cx="647613"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    __</a:t>
            </a:r>
          </a:p>
          <a:p>
            <a:pPr eaLnBrk="0" hangingPunct="0"/>
            <a:r>
              <a:rPr lang="es-ES_tradnl">
                <a:latin typeface="Times New Roman" charset="0"/>
              </a:rPr>
              <a:t>R/W</a:t>
            </a:r>
          </a:p>
        </p:txBody>
      </p:sp>
      <p:sp>
        <p:nvSpPr>
          <p:cNvPr id="49168" name="Rectangle 14"/>
          <p:cNvSpPr>
            <a:spLocks noChangeArrowheads="1"/>
          </p:cNvSpPr>
          <p:nvPr/>
        </p:nvSpPr>
        <p:spPr bwMode="auto">
          <a:xfrm>
            <a:off x="8716434" y="2490788"/>
            <a:ext cx="60914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OE*</a:t>
            </a:r>
          </a:p>
        </p:txBody>
      </p:sp>
      <p:sp>
        <p:nvSpPr>
          <p:cNvPr id="49169" name="Rectangle 15"/>
          <p:cNvSpPr>
            <a:spLocks noChangeArrowheads="1"/>
          </p:cNvSpPr>
          <p:nvPr/>
        </p:nvSpPr>
        <p:spPr bwMode="auto">
          <a:xfrm>
            <a:off x="8716433" y="2795588"/>
            <a:ext cx="58349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CS*</a:t>
            </a:r>
          </a:p>
        </p:txBody>
      </p:sp>
      <p:sp>
        <p:nvSpPr>
          <p:cNvPr id="49170" name="Rectangle 16"/>
          <p:cNvSpPr>
            <a:spLocks noChangeArrowheads="1"/>
          </p:cNvSpPr>
          <p:nvPr/>
        </p:nvSpPr>
        <p:spPr bwMode="auto">
          <a:xfrm>
            <a:off x="8847667" y="4044950"/>
            <a:ext cx="1100667" cy="1511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71" name="Rectangle 17"/>
          <p:cNvSpPr>
            <a:spLocks noChangeArrowheads="1"/>
          </p:cNvSpPr>
          <p:nvPr/>
        </p:nvSpPr>
        <p:spPr bwMode="auto">
          <a:xfrm>
            <a:off x="8818034" y="4014788"/>
            <a:ext cx="847989"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A</a:t>
            </a:r>
            <a:r>
              <a:rPr lang="es-ES_tradnl" sz="1400">
                <a:latin typeface="Times New Roman" charset="0"/>
              </a:rPr>
              <a:t>(</a:t>
            </a:r>
            <a:r>
              <a:rPr lang="es-ES_tradnl" sz="1600">
                <a:latin typeface="Times New Roman" charset="0"/>
              </a:rPr>
              <a:t>10-0</a:t>
            </a:r>
            <a:r>
              <a:rPr lang="es-ES_tradnl" sz="1400">
                <a:latin typeface="Times New Roman" charset="0"/>
              </a:rPr>
              <a:t>)</a:t>
            </a:r>
          </a:p>
        </p:txBody>
      </p:sp>
      <p:sp>
        <p:nvSpPr>
          <p:cNvPr id="49172" name="Rectangle 18"/>
          <p:cNvSpPr>
            <a:spLocks noChangeArrowheads="1"/>
          </p:cNvSpPr>
          <p:nvPr/>
        </p:nvSpPr>
        <p:spPr bwMode="auto">
          <a:xfrm>
            <a:off x="8716434" y="4395788"/>
            <a:ext cx="647613"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    __</a:t>
            </a:r>
          </a:p>
          <a:p>
            <a:pPr eaLnBrk="0" hangingPunct="0"/>
            <a:r>
              <a:rPr lang="es-ES_tradnl">
                <a:latin typeface="Times New Roman" charset="0"/>
              </a:rPr>
              <a:t>R/W</a:t>
            </a:r>
          </a:p>
        </p:txBody>
      </p:sp>
      <p:sp>
        <p:nvSpPr>
          <p:cNvPr id="49173" name="Rectangle 19"/>
          <p:cNvSpPr>
            <a:spLocks noChangeArrowheads="1"/>
          </p:cNvSpPr>
          <p:nvPr/>
        </p:nvSpPr>
        <p:spPr bwMode="auto">
          <a:xfrm>
            <a:off x="8716434" y="5005388"/>
            <a:ext cx="60914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OE*</a:t>
            </a:r>
          </a:p>
        </p:txBody>
      </p:sp>
      <p:sp>
        <p:nvSpPr>
          <p:cNvPr id="49174" name="Rectangle 20"/>
          <p:cNvSpPr>
            <a:spLocks noChangeArrowheads="1"/>
          </p:cNvSpPr>
          <p:nvPr/>
        </p:nvSpPr>
        <p:spPr bwMode="auto">
          <a:xfrm>
            <a:off x="8716433" y="5233988"/>
            <a:ext cx="58349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CS*</a:t>
            </a:r>
          </a:p>
        </p:txBody>
      </p:sp>
      <p:sp>
        <p:nvSpPr>
          <p:cNvPr id="49175" name="Rectangle 21"/>
          <p:cNvSpPr>
            <a:spLocks noChangeArrowheads="1"/>
          </p:cNvSpPr>
          <p:nvPr/>
        </p:nvSpPr>
        <p:spPr bwMode="auto">
          <a:xfrm>
            <a:off x="1706033" y="2643188"/>
            <a:ext cx="35266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D</a:t>
            </a:r>
          </a:p>
        </p:txBody>
      </p:sp>
      <p:sp>
        <p:nvSpPr>
          <p:cNvPr id="49176" name="Rectangle 22"/>
          <p:cNvSpPr>
            <a:spLocks noChangeArrowheads="1"/>
          </p:cNvSpPr>
          <p:nvPr/>
        </p:nvSpPr>
        <p:spPr bwMode="auto">
          <a:xfrm>
            <a:off x="8818033" y="4243388"/>
            <a:ext cx="745397"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D</a:t>
            </a:r>
            <a:r>
              <a:rPr lang="es-ES_tradnl" sz="1400">
                <a:latin typeface="Times New Roman" charset="0"/>
              </a:rPr>
              <a:t>(</a:t>
            </a:r>
            <a:r>
              <a:rPr lang="es-ES_tradnl" sz="1600">
                <a:latin typeface="Times New Roman" charset="0"/>
              </a:rPr>
              <a:t>7-0</a:t>
            </a:r>
            <a:r>
              <a:rPr lang="es-ES_tradnl" sz="1400">
                <a:latin typeface="Times New Roman" charset="0"/>
              </a:rPr>
              <a:t>)</a:t>
            </a:r>
          </a:p>
        </p:txBody>
      </p:sp>
      <p:grpSp>
        <p:nvGrpSpPr>
          <p:cNvPr id="2" name="Group 23"/>
          <p:cNvGrpSpPr>
            <a:grpSpLocks/>
          </p:cNvGrpSpPr>
          <p:nvPr/>
        </p:nvGrpSpPr>
        <p:grpSpPr bwMode="auto">
          <a:xfrm>
            <a:off x="2235200" y="1143000"/>
            <a:ext cx="6604000" cy="3308350"/>
            <a:chOff x="1056" y="720"/>
            <a:chExt cx="3120" cy="2084"/>
          </a:xfrm>
        </p:grpSpPr>
        <p:sp>
          <p:nvSpPr>
            <p:cNvPr id="49264" name="Line 24"/>
            <p:cNvSpPr>
              <a:spLocks noChangeShapeType="1"/>
            </p:cNvSpPr>
            <p:nvPr/>
          </p:nvSpPr>
          <p:spPr bwMode="auto">
            <a:xfrm flipH="1">
              <a:off x="2448" y="1056"/>
              <a:ext cx="48"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65" name="Arc 25"/>
            <p:cNvSpPr>
              <a:spLocks/>
            </p:cNvSpPr>
            <p:nvPr/>
          </p:nvSpPr>
          <p:spPr bwMode="auto">
            <a:xfrm>
              <a:off x="2496" y="1105"/>
              <a:ext cx="97" cy="192"/>
            </a:xfrm>
            <a:custGeom>
              <a:avLst/>
              <a:gdLst>
                <a:gd name="T0" fmla="*/ 0 w 21825"/>
                <a:gd name="T1" fmla="*/ 0 h 21600"/>
                <a:gd name="T2" fmla="*/ 0 w 21825"/>
                <a:gd name="T3" fmla="*/ 0 h 21600"/>
                <a:gd name="T4" fmla="*/ 0 w 21825"/>
                <a:gd name="T5" fmla="*/ 0 h 21600"/>
                <a:gd name="T6" fmla="*/ 0 60000 65536"/>
                <a:gd name="T7" fmla="*/ 0 60000 65536"/>
                <a:gd name="T8" fmla="*/ 0 60000 65536"/>
                <a:gd name="T9" fmla="*/ 0 w 21825"/>
                <a:gd name="T10" fmla="*/ 0 h 21600"/>
                <a:gd name="T11" fmla="*/ 21825 w 21825"/>
                <a:gd name="T12" fmla="*/ 21600 h 21600"/>
              </a:gdLst>
              <a:ahLst/>
              <a:cxnLst>
                <a:cxn ang="T6">
                  <a:pos x="T0" y="T1"/>
                </a:cxn>
                <a:cxn ang="T7">
                  <a:pos x="T2" y="T3"/>
                </a:cxn>
                <a:cxn ang="T8">
                  <a:pos x="T4" y="T5"/>
                </a:cxn>
              </a:cxnLst>
              <a:rect l="T9" t="T10" r="T11" b="T12"/>
              <a:pathLst>
                <a:path w="21825" h="21600" fill="none" extrusionOk="0">
                  <a:moveTo>
                    <a:pt x="0" y="1"/>
                  </a:moveTo>
                  <a:cubicBezTo>
                    <a:pt x="74" y="0"/>
                    <a:pt x="149" y="-1"/>
                    <a:pt x="225" y="0"/>
                  </a:cubicBezTo>
                  <a:cubicBezTo>
                    <a:pt x="12154" y="0"/>
                    <a:pt x="21825" y="9670"/>
                    <a:pt x="21825" y="21600"/>
                  </a:cubicBezTo>
                </a:path>
                <a:path w="21825" h="21600" stroke="0" extrusionOk="0">
                  <a:moveTo>
                    <a:pt x="0" y="1"/>
                  </a:moveTo>
                  <a:cubicBezTo>
                    <a:pt x="74" y="0"/>
                    <a:pt x="149" y="-1"/>
                    <a:pt x="225" y="0"/>
                  </a:cubicBezTo>
                  <a:cubicBezTo>
                    <a:pt x="12154" y="0"/>
                    <a:pt x="21825" y="9670"/>
                    <a:pt x="21825" y="21600"/>
                  </a:cubicBezTo>
                  <a:lnTo>
                    <a:pt x="225" y="21600"/>
                  </a:lnTo>
                  <a:lnTo>
                    <a:pt x="0" y="1"/>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66" name="Arc 26"/>
            <p:cNvSpPr>
              <a:spLocks/>
            </p:cNvSpPr>
            <p:nvPr/>
          </p:nvSpPr>
          <p:spPr bwMode="auto">
            <a:xfrm>
              <a:off x="3120" y="1105"/>
              <a:ext cx="145" cy="240"/>
            </a:xfrm>
            <a:custGeom>
              <a:avLst/>
              <a:gdLst>
                <a:gd name="T0" fmla="*/ 0 w 21750"/>
                <a:gd name="T1" fmla="*/ 0 h 21600"/>
                <a:gd name="T2" fmla="*/ 0 w 21750"/>
                <a:gd name="T3" fmla="*/ 0 h 21600"/>
                <a:gd name="T4" fmla="*/ 0 w 21750"/>
                <a:gd name="T5" fmla="*/ 0 h 21600"/>
                <a:gd name="T6" fmla="*/ 0 60000 65536"/>
                <a:gd name="T7" fmla="*/ 0 60000 65536"/>
                <a:gd name="T8" fmla="*/ 0 60000 65536"/>
                <a:gd name="T9" fmla="*/ 0 w 21750"/>
                <a:gd name="T10" fmla="*/ 0 h 21600"/>
                <a:gd name="T11" fmla="*/ 21750 w 21750"/>
                <a:gd name="T12" fmla="*/ 21600 h 21600"/>
              </a:gdLst>
              <a:ahLst/>
              <a:cxnLst>
                <a:cxn ang="T6">
                  <a:pos x="T0" y="T1"/>
                </a:cxn>
                <a:cxn ang="T7">
                  <a:pos x="T2" y="T3"/>
                </a:cxn>
                <a:cxn ang="T8">
                  <a:pos x="T4" y="T5"/>
                </a:cxn>
              </a:cxnLst>
              <a:rect l="T9" t="T10" r="T11" b="T12"/>
              <a:pathLst>
                <a:path w="21750" h="21600" fill="none" extrusionOk="0">
                  <a:moveTo>
                    <a:pt x="-1" y="0"/>
                  </a:moveTo>
                  <a:cubicBezTo>
                    <a:pt x="49" y="0"/>
                    <a:pt x="99" y="-1"/>
                    <a:pt x="150" y="0"/>
                  </a:cubicBezTo>
                  <a:cubicBezTo>
                    <a:pt x="12079" y="0"/>
                    <a:pt x="21750" y="9670"/>
                    <a:pt x="21750" y="21600"/>
                  </a:cubicBezTo>
                </a:path>
                <a:path w="21750" h="21600" stroke="0" extrusionOk="0">
                  <a:moveTo>
                    <a:pt x="-1" y="0"/>
                  </a:moveTo>
                  <a:cubicBezTo>
                    <a:pt x="49" y="0"/>
                    <a:pt x="99" y="-1"/>
                    <a:pt x="150" y="0"/>
                  </a:cubicBezTo>
                  <a:cubicBezTo>
                    <a:pt x="12079" y="0"/>
                    <a:pt x="21750" y="9670"/>
                    <a:pt x="21750" y="21600"/>
                  </a:cubicBezTo>
                  <a:lnTo>
                    <a:pt x="150" y="21600"/>
                  </a:lnTo>
                  <a:lnTo>
                    <a:pt x="-1"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67" name="Line 27"/>
            <p:cNvSpPr>
              <a:spLocks noChangeShapeType="1"/>
            </p:cNvSpPr>
            <p:nvPr/>
          </p:nvSpPr>
          <p:spPr bwMode="auto">
            <a:xfrm>
              <a:off x="1056" y="1200"/>
              <a:ext cx="528"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68" name="Rectangle 28"/>
            <p:cNvSpPr>
              <a:spLocks noChangeArrowheads="1"/>
            </p:cNvSpPr>
            <p:nvPr/>
          </p:nvSpPr>
          <p:spPr bwMode="auto">
            <a:xfrm>
              <a:off x="1588" y="1012"/>
              <a:ext cx="520" cy="42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69" name="Rectangle 29"/>
            <p:cNvSpPr>
              <a:spLocks noChangeArrowheads="1"/>
            </p:cNvSpPr>
            <p:nvPr/>
          </p:nvSpPr>
          <p:spPr bwMode="auto">
            <a:xfrm>
              <a:off x="1142" y="1056"/>
              <a:ext cx="2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20</a:t>
              </a:r>
            </a:p>
          </p:txBody>
        </p:sp>
        <p:sp>
          <p:nvSpPr>
            <p:cNvPr id="49270" name="Line 30"/>
            <p:cNvSpPr>
              <a:spLocks noChangeShapeType="1"/>
            </p:cNvSpPr>
            <p:nvPr/>
          </p:nvSpPr>
          <p:spPr bwMode="auto">
            <a:xfrm flipH="1">
              <a:off x="1344" y="1152"/>
              <a:ext cx="48"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71" name="Rectangle 31"/>
            <p:cNvSpPr>
              <a:spLocks noChangeArrowheads="1"/>
            </p:cNvSpPr>
            <p:nvPr/>
          </p:nvSpPr>
          <p:spPr bwMode="auto">
            <a:xfrm>
              <a:off x="1615" y="1008"/>
              <a:ext cx="449"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endParaRPr lang="es-ES_tradnl" sz="1400">
                <a:latin typeface="Times New Roman" charset="0"/>
              </a:endParaRPr>
            </a:p>
            <a:p>
              <a:pPr eaLnBrk="0" hangingPunct="0"/>
              <a:r>
                <a:rPr lang="es-ES_tradnl">
                  <a:latin typeface="Times New Roman" charset="0"/>
                </a:rPr>
                <a:t>Latch</a:t>
              </a:r>
            </a:p>
          </p:txBody>
        </p:sp>
        <p:sp>
          <p:nvSpPr>
            <p:cNvPr id="49272" name="Line 32"/>
            <p:cNvSpPr>
              <a:spLocks noChangeShapeType="1"/>
            </p:cNvSpPr>
            <p:nvPr/>
          </p:nvSpPr>
          <p:spPr bwMode="auto">
            <a:xfrm>
              <a:off x="1056" y="1392"/>
              <a:ext cx="528"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73" name="Line 33"/>
            <p:cNvSpPr>
              <a:spLocks noChangeShapeType="1"/>
            </p:cNvSpPr>
            <p:nvPr/>
          </p:nvSpPr>
          <p:spPr bwMode="auto">
            <a:xfrm>
              <a:off x="1824" y="1440"/>
              <a:ext cx="0" cy="144"/>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74" name="Line 34"/>
            <p:cNvSpPr>
              <a:spLocks noChangeShapeType="1"/>
            </p:cNvSpPr>
            <p:nvPr/>
          </p:nvSpPr>
          <p:spPr bwMode="auto">
            <a:xfrm flipH="1">
              <a:off x="1056" y="1584"/>
              <a:ext cx="76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75" name="Rectangle 35"/>
            <p:cNvSpPr>
              <a:spLocks noChangeArrowheads="1"/>
            </p:cNvSpPr>
            <p:nvPr/>
          </p:nvSpPr>
          <p:spPr bwMode="auto">
            <a:xfrm>
              <a:off x="2020" y="1828"/>
              <a:ext cx="472" cy="66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76" name="Rectangle 36"/>
            <p:cNvSpPr>
              <a:spLocks noChangeArrowheads="1"/>
            </p:cNvSpPr>
            <p:nvPr/>
          </p:nvSpPr>
          <p:spPr bwMode="auto">
            <a:xfrm>
              <a:off x="1958" y="1953"/>
              <a:ext cx="457"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Addr</a:t>
              </a:r>
            </a:p>
            <a:p>
              <a:pPr eaLnBrk="0" hangingPunct="0"/>
              <a:r>
                <a:rPr lang="es-ES_tradnl">
                  <a:latin typeface="Times New Roman" charset="0"/>
                </a:rPr>
                <a:t>Decoder</a:t>
              </a:r>
            </a:p>
          </p:txBody>
        </p:sp>
        <p:sp>
          <p:nvSpPr>
            <p:cNvPr id="49277" name="Line 37"/>
            <p:cNvSpPr>
              <a:spLocks noChangeShapeType="1"/>
            </p:cNvSpPr>
            <p:nvPr/>
          </p:nvSpPr>
          <p:spPr bwMode="auto">
            <a:xfrm>
              <a:off x="2112" y="1104"/>
              <a:ext cx="2064"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78" name="Rectangle 38"/>
            <p:cNvSpPr>
              <a:spLocks noChangeArrowheads="1"/>
            </p:cNvSpPr>
            <p:nvPr/>
          </p:nvSpPr>
          <p:spPr bwMode="auto">
            <a:xfrm>
              <a:off x="3110" y="2592"/>
              <a:ext cx="53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A</a:t>
              </a:r>
              <a:r>
                <a:rPr lang="es-ES_tradnl" sz="1400">
                  <a:latin typeface="Times New Roman" charset="0"/>
                </a:rPr>
                <a:t>(</a:t>
              </a:r>
              <a:r>
                <a:rPr lang="es-ES_tradnl" sz="1600">
                  <a:latin typeface="Times New Roman" charset="0"/>
                </a:rPr>
                <a:t>11</a:t>
              </a:r>
              <a:r>
                <a:rPr lang="es-ES_tradnl" sz="1400">
                  <a:latin typeface="Times New Roman" charset="0"/>
                </a:rPr>
                <a:t>-</a:t>
              </a:r>
              <a:r>
                <a:rPr lang="es-ES_tradnl" sz="1600">
                  <a:latin typeface="Times New Roman" charset="0"/>
                </a:rPr>
                <a:t>1</a:t>
              </a:r>
              <a:r>
                <a:rPr lang="es-ES_tradnl" sz="1400">
                  <a:latin typeface="Times New Roman" charset="0"/>
                </a:rPr>
                <a:t>)       </a:t>
              </a:r>
            </a:p>
          </p:txBody>
        </p:sp>
        <p:sp>
          <p:nvSpPr>
            <p:cNvPr id="49279" name="Rectangle 39"/>
            <p:cNvSpPr>
              <a:spLocks noChangeArrowheads="1"/>
            </p:cNvSpPr>
            <p:nvPr/>
          </p:nvSpPr>
          <p:spPr bwMode="auto">
            <a:xfrm>
              <a:off x="2246" y="960"/>
              <a:ext cx="2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21</a:t>
              </a:r>
            </a:p>
          </p:txBody>
        </p:sp>
        <p:sp>
          <p:nvSpPr>
            <p:cNvPr id="49280" name="Arc 40"/>
            <p:cNvSpPr>
              <a:spLocks/>
            </p:cNvSpPr>
            <p:nvPr/>
          </p:nvSpPr>
          <p:spPr bwMode="auto">
            <a:xfrm>
              <a:off x="2496" y="912"/>
              <a:ext cx="96"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81" name="Rectangle 41"/>
            <p:cNvSpPr>
              <a:spLocks noChangeArrowheads="1"/>
            </p:cNvSpPr>
            <p:nvPr/>
          </p:nvSpPr>
          <p:spPr bwMode="auto">
            <a:xfrm>
              <a:off x="2486" y="720"/>
              <a:ext cx="82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A</a:t>
              </a:r>
              <a:r>
                <a:rPr lang="es-ES_tradnl" sz="1600" baseline="-25000">
                  <a:latin typeface="Times New Roman" charset="0"/>
                </a:rPr>
                <a:t>0</a:t>
              </a:r>
              <a:r>
                <a:rPr lang="es-ES_tradnl" sz="1600">
                  <a:latin typeface="Times New Roman" charset="0"/>
                </a:rPr>
                <a:t>, BHE</a:t>
              </a:r>
              <a:r>
                <a:rPr lang="es-ES_tradnl" sz="1400">
                  <a:latin typeface="Times New Roman" charset="0"/>
                </a:rPr>
                <a:t>*</a:t>
              </a:r>
            </a:p>
          </p:txBody>
        </p:sp>
        <p:sp>
          <p:nvSpPr>
            <p:cNvPr id="49282" name="Line 42"/>
            <p:cNvSpPr>
              <a:spLocks noChangeShapeType="1"/>
            </p:cNvSpPr>
            <p:nvPr/>
          </p:nvSpPr>
          <p:spPr bwMode="auto">
            <a:xfrm>
              <a:off x="2592" y="1296"/>
              <a:ext cx="0" cy="3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83" name="Line 43"/>
            <p:cNvSpPr>
              <a:spLocks noChangeShapeType="1"/>
            </p:cNvSpPr>
            <p:nvPr/>
          </p:nvSpPr>
          <p:spPr bwMode="auto">
            <a:xfrm flipH="1">
              <a:off x="2256" y="1632"/>
              <a:ext cx="33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84" name="Line 44"/>
            <p:cNvSpPr>
              <a:spLocks noChangeShapeType="1"/>
            </p:cNvSpPr>
            <p:nvPr/>
          </p:nvSpPr>
          <p:spPr bwMode="auto">
            <a:xfrm>
              <a:off x="2256" y="1632"/>
              <a:ext cx="0" cy="192"/>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85" name="Rectangle 45"/>
            <p:cNvSpPr>
              <a:spLocks noChangeArrowheads="1"/>
            </p:cNvSpPr>
            <p:nvPr/>
          </p:nvSpPr>
          <p:spPr bwMode="auto">
            <a:xfrm>
              <a:off x="2054" y="1440"/>
              <a:ext cx="63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A</a:t>
              </a:r>
              <a:r>
                <a:rPr lang="es-ES_tradnl" sz="1400">
                  <a:latin typeface="Times New Roman" charset="0"/>
                </a:rPr>
                <a:t>(</a:t>
              </a:r>
              <a:r>
                <a:rPr lang="es-ES_tradnl" sz="1600">
                  <a:latin typeface="Times New Roman" charset="0"/>
                </a:rPr>
                <a:t>19</a:t>
              </a:r>
              <a:r>
                <a:rPr lang="es-ES_tradnl" sz="1400">
                  <a:latin typeface="Times New Roman" charset="0"/>
                </a:rPr>
                <a:t>-</a:t>
              </a:r>
              <a:r>
                <a:rPr lang="es-ES_tradnl" sz="1600">
                  <a:latin typeface="Times New Roman" charset="0"/>
                </a:rPr>
                <a:t>12</a:t>
              </a:r>
              <a:r>
                <a:rPr lang="es-ES_tradnl" sz="1400">
                  <a:latin typeface="Times New Roman" charset="0"/>
                </a:rPr>
                <a:t>)       </a:t>
              </a:r>
            </a:p>
          </p:txBody>
        </p:sp>
        <p:sp>
          <p:nvSpPr>
            <p:cNvPr id="49286" name="Line 46"/>
            <p:cNvSpPr>
              <a:spLocks noChangeShapeType="1"/>
            </p:cNvSpPr>
            <p:nvPr/>
          </p:nvSpPr>
          <p:spPr bwMode="auto">
            <a:xfrm>
              <a:off x="3264" y="1344"/>
              <a:ext cx="0" cy="12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87" name="Line 47"/>
            <p:cNvSpPr>
              <a:spLocks noChangeShapeType="1"/>
            </p:cNvSpPr>
            <p:nvPr/>
          </p:nvSpPr>
          <p:spPr bwMode="auto">
            <a:xfrm flipH="1">
              <a:off x="3264" y="2640"/>
              <a:ext cx="912" cy="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88" name="Rectangle 48"/>
            <p:cNvSpPr>
              <a:spLocks noChangeArrowheads="1"/>
            </p:cNvSpPr>
            <p:nvPr/>
          </p:nvSpPr>
          <p:spPr bwMode="auto">
            <a:xfrm>
              <a:off x="3158" y="912"/>
              <a:ext cx="53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A</a:t>
              </a:r>
              <a:r>
                <a:rPr lang="es-ES_tradnl" sz="1400">
                  <a:latin typeface="Times New Roman" charset="0"/>
                </a:rPr>
                <a:t>(</a:t>
              </a:r>
              <a:r>
                <a:rPr lang="es-ES_tradnl" sz="1600">
                  <a:latin typeface="Times New Roman" charset="0"/>
                </a:rPr>
                <a:t>11-1</a:t>
              </a:r>
              <a:r>
                <a:rPr lang="es-ES_tradnl" sz="1400">
                  <a:latin typeface="Times New Roman" charset="0"/>
                </a:rPr>
                <a:t>)       </a:t>
              </a:r>
            </a:p>
          </p:txBody>
        </p:sp>
      </p:grpSp>
      <p:sp>
        <p:nvSpPr>
          <p:cNvPr id="49178" name="Rectangle 49"/>
          <p:cNvSpPr>
            <a:spLocks noChangeArrowheads="1"/>
          </p:cNvSpPr>
          <p:nvPr/>
        </p:nvSpPr>
        <p:spPr bwMode="auto">
          <a:xfrm>
            <a:off x="1299634" y="4114800"/>
            <a:ext cx="103716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a:latin typeface="Times New Roman" charset="0"/>
              </a:rPr>
              <a:t>     __</a:t>
            </a:r>
          </a:p>
          <a:p>
            <a:pPr eaLnBrk="0" hangingPunct="0"/>
            <a:r>
              <a:rPr lang="es-ES_tradnl">
                <a:latin typeface="Times New Roman" charset="0"/>
              </a:rPr>
              <a:t>M/IO</a:t>
            </a:r>
          </a:p>
        </p:txBody>
      </p:sp>
      <p:sp>
        <p:nvSpPr>
          <p:cNvPr id="49179" name="Rectangle 50"/>
          <p:cNvSpPr>
            <a:spLocks noChangeArrowheads="1"/>
          </p:cNvSpPr>
          <p:nvPr/>
        </p:nvSpPr>
        <p:spPr bwMode="auto">
          <a:xfrm>
            <a:off x="1502834" y="4876800"/>
            <a:ext cx="103716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a:latin typeface="Times New Roman" charset="0"/>
              </a:rPr>
              <a:t>___</a:t>
            </a:r>
          </a:p>
          <a:p>
            <a:pPr eaLnBrk="0" hangingPunct="0"/>
            <a:r>
              <a:rPr lang="es-ES_tradnl">
                <a:latin typeface="Times New Roman" charset="0"/>
              </a:rPr>
              <a:t>RD</a:t>
            </a:r>
          </a:p>
        </p:txBody>
      </p:sp>
      <p:sp>
        <p:nvSpPr>
          <p:cNvPr id="49180" name="Rectangle 51"/>
          <p:cNvSpPr>
            <a:spLocks noChangeArrowheads="1"/>
          </p:cNvSpPr>
          <p:nvPr/>
        </p:nvSpPr>
        <p:spPr bwMode="auto">
          <a:xfrm>
            <a:off x="1502834" y="4495800"/>
            <a:ext cx="103716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a:latin typeface="Times New Roman" charset="0"/>
              </a:rPr>
              <a:t>___</a:t>
            </a:r>
          </a:p>
          <a:p>
            <a:pPr eaLnBrk="0" hangingPunct="0"/>
            <a:r>
              <a:rPr lang="es-ES_tradnl">
                <a:latin typeface="Times New Roman" charset="0"/>
              </a:rPr>
              <a:t>WR</a:t>
            </a:r>
          </a:p>
        </p:txBody>
      </p:sp>
      <p:sp>
        <p:nvSpPr>
          <p:cNvPr id="49181" name="Rectangle 52"/>
          <p:cNvSpPr>
            <a:spLocks noChangeArrowheads="1"/>
          </p:cNvSpPr>
          <p:nvPr/>
        </p:nvSpPr>
        <p:spPr bwMode="auto">
          <a:xfrm>
            <a:off x="893233" y="5843588"/>
            <a:ext cx="981038"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s-ES_tradnl">
                <a:latin typeface="Times New Roman" charset="0"/>
              </a:rPr>
              <a:t>READY</a:t>
            </a:r>
          </a:p>
        </p:txBody>
      </p:sp>
      <p:sp>
        <p:nvSpPr>
          <p:cNvPr id="49182" name="Rectangle 53"/>
          <p:cNvSpPr>
            <a:spLocks noChangeArrowheads="1"/>
          </p:cNvSpPr>
          <p:nvPr/>
        </p:nvSpPr>
        <p:spPr bwMode="auto">
          <a:xfrm>
            <a:off x="10058400" y="1981200"/>
            <a:ext cx="172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pPr>
            <a:r>
              <a:rPr lang="es-ES_tradnl" sz="2000">
                <a:solidFill>
                  <a:schemeClr val="accent2"/>
                </a:solidFill>
                <a:latin typeface="Times New Roman" charset="0"/>
              </a:rPr>
              <a:t>low byte</a:t>
            </a:r>
          </a:p>
          <a:p>
            <a:pPr marL="342900" indent="-342900" eaLnBrk="0" hangingPunct="0">
              <a:spcBef>
                <a:spcPct val="20000"/>
              </a:spcBef>
            </a:pPr>
            <a:r>
              <a:rPr lang="es-ES_tradnl" sz="2000">
                <a:solidFill>
                  <a:schemeClr val="accent2"/>
                </a:solidFill>
                <a:latin typeface="Times New Roman" charset="0"/>
              </a:rPr>
              <a:t>(even)</a:t>
            </a:r>
          </a:p>
        </p:txBody>
      </p:sp>
      <p:sp>
        <p:nvSpPr>
          <p:cNvPr id="49183" name="Rectangle 54"/>
          <p:cNvSpPr>
            <a:spLocks noChangeArrowheads="1"/>
          </p:cNvSpPr>
          <p:nvPr/>
        </p:nvSpPr>
        <p:spPr bwMode="auto">
          <a:xfrm>
            <a:off x="10058400" y="4419600"/>
            <a:ext cx="172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pPr>
            <a:r>
              <a:rPr lang="es-ES_tradnl" sz="2000">
                <a:solidFill>
                  <a:schemeClr val="accent2"/>
                </a:solidFill>
                <a:latin typeface="Times New Roman" charset="0"/>
              </a:rPr>
              <a:t>hi byte</a:t>
            </a:r>
          </a:p>
          <a:p>
            <a:pPr marL="342900" indent="-342900" eaLnBrk="0" hangingPunct="0">
              <a:spcBef>
                <a:spcPct val="20000"/>
              </a:spcBef>
            </a:pPr>
            <a:r>
              <a:rPr lang="es-ES_tradnl" sz="2000">
                <a:solidFill>
                  <a:schemeClr val="accent2"/>
                </a:solidFill>
                <a:latin typeface="Times New Roman" charset="0"/>
              </a:rPr>
              <a:t>(odd)</a:t>
            </a:r>
          </a:p>
        </p:txBody>
      </p:sp>
      <p:grpSp>
        <p:nvGrpSpPr>
          <p:cNvPr id="3" name="Group 55"/>
          <p:cNvGrpSpPr>
            <a:grpSpLocks/>
          </p:cNvGrpSpPr>
          <p:nvPr/>
        </p:nvGrpSpPr>
        <p:grpSpPr bwMode="auto">
          <a:xfrm>
            <a:off x="2235200" y="1981200"/>
            <a:ext cx="6604000" cy="2774950"/>
            <a:chOff x="1056" y="1248"/>
            <a:chExt cx="3120" cy="1748"/>
          </a:xfrm>
        </p:grpSpPr>
        <p:sp>
          <p:nvSpPr>
            <p:cNvPr id="49253" name="Line 56"/>
            <p:cNvSpPr>
              <a:spLocks noChangeShapeType="1"/>
            </p:cNvSpPr>
            <p:nvPr/>
          </p:nvSpPr>
          <p:spPr bwMode="auto">
            <a:xfrm>
              <a:off x="1056" y="1728"/>
              <a:ext cx="1920" cy="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54" name="Arc 57"/>
            <p:cNvSpPr>
              <a:spLocks/>
            </p:cNvSpPr>
            <p:nvPr/>
          </p:nvSpPr>
          <p:spPr bwMode="auto">
            <a:xfrm>
              <a:off x="2928" y="1584"/>
              <a:ext cx="144"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55" name="Arc 58"/>
            <p:cNvSpPr>
              <a:spLocks/>
            </p:cNvSpPr>
            <p:nvPr/>
          </p:nvSpPr>
          <p:spPr bwMode="auto">
            <a:xfrm>
              <a:off x="2976" y="1729"/>
              <a:ext cx="97" cy="144"/>
            </a:xfrm>
            <a:custGeom>
              <a:avLst/>
              <a:gdLst>
                <a:gd name="T0" fmla="*/ 0 w 21825"/>
                <a:gd name="T1" fmla="*/ 0 h 21600"/>
                <a:gd name="T2" fmla="*/ 0 w 21825"/>
                <a:gd name="T3" fmla="*/ 0 h 21600"/>
                <a:gd name="T4" fmla="*/ 0 w 21825"/>
                <a:gd name="T5" fmla="*/ 0 h 21600"/>
                <a:gd name="T6" fmla="*/ 0 60000 65536"/>
                <a:gd name="T7" fmla="*/ 0 60000 65536"/>
                <a:gd name="T8" fmla="*/ 0 60000 65536"/>
                <a:gd name="T9" fmla="*/ 0 w 21825"/>
                <a:gd name="T10" fmla="*/ 0 h 21600"/>
                <a:gd name="T11" fmla="*/ 21825 w 21825"/>
                <a:gd name="T12" fmla="*/ 21600 h 21600"/>
              </a:gdLst>
              <a:ahLst/>
              <a:cxnLst>
                <a:cxn ang="T6">
                  <a:pos x="T0" y="T1"/>
                </a:cxn>
                <a:cxn ang="T7">
                  <a:pos x="T2" y="T3"/>
                </a:cxn>
                <a:cxn ang="T8">
                  <a:pos x="T4" y="T5"/>
                </a:cxn>
              </a:cxnLst>
              <a:rect l="T9" t="T10" r="T11" b="T12"/>
              <a:pathLst>
                <a:path w="21825" h="21600" fill="none" extrusionOk="0">
                  <a:moveTo>
                    <a:pt x="0" y="1"/>
                  </a:moveTo>
                  <a:cubicBezTo>
                    <a:pt x="74" y="0"/>
                    <a:pt x="149" y="-1"/>
                    <a:pt x="225" y="0"/>
                  </a:cubicBezTo>
                  <a:cubicBezTo>
                    <a:pt x="12154" y="0"/>
                    <a:pt x="21825" y="9670"/>
                    <a:pt x="21825" y="21600"/>
                  </a:cubicBezTo>
                </a:path>
                <a:path w="21825" h="21600" stroke="0" extrusionOk="0">
                  <a:moveTo>
                    <a:pt x="0" y="1"/>
                  </a:moveTo>
                  <a:cubicBezTo>
                    <a:pt x="74" y="0"/>
                    <a:pt x="149" y="-1"/>
                    <a:pt x="225" y="0"/>
                  </a:cubicBezTo>
                  <a:cubicBezTo>
                    <a:pt x="12154" y="0"/>
                    <a:pt x="21825" y="9670"/>
                    <a:pt x="21825" y="21600"/>
                  </a:cubicBezTo>
                  <a:lnTo>
                    <a:pt x="225" y="21600"/>
                  </a:lnTo>
                  <a:lnTo>
                    <a:pt x="0" y="1"/>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56" name="Line 59"/>
            <p:cNvSpPr>
              <a:spLocks noChangeShapeType="1"/>
            </p:cNvSpPr>
            <p:nvPr/>
          </p:nvSpPr>
          <p:spPr bwMode="auto">
            <a:xfrm flipV="1">
              <a:off x="3072" y="1248"/>
              <a:ext cx="0" cy="3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57" name="Line 60"/>
            <p:cNvSpPr>
              <a:spLocks noChangeShapeType="1"/>
            </p:cNvSpPr>
            <p:nvPr/>
          </p:nvSpPr>
          <p:spPr bwMode="auto">
            <a:xfrm flipH="1">
              <a:off x="3072" y="1248"/>
              <a:ext cx="1104" cy="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58" name="Rectangle 61"/>
            <p:cNvSpPr>
              <a:spLocks noChangeArrowheads="1"/>
            </p:cNvSpPr>
            <p:nvPr/>
          </p:nvSpPr>
          <p:spPr bwMode="auto">
            <a:xfrm>
              <a:off x="3254" y="1248"/>
              <a:ext cx="49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D</a:t>
              </a:r>
              <a:r>
                <a:rPr lang="es-ES_tradnl" sz="1400">
                  <a:latin typeface="Times New Roman" charset="0"/>
                </a:rPr>
                <a:t>(</a:t>
              </a:r>
              <a:r>
                <a:rPr lang="es-ES_tradnl" sz="1600">
                  <a:latin typeface="Times New Roman" charset="0"/>
                </a:rPr>
                <a:t>7-0</a:t>
              </a:r>
              <a:r>
                <a:rPr lang="es-ES_tradnl" sz="1400">
                  <a:latin typeface="Times New Roman" charset="0"/>
                </a:rPr>
                <a:t>)       </a:t>
              </a:r>
            </a:p>
          </p:txBody>
        </p:sp>
        <p:sp>
          <p:nvSpPr>
            <p:cNvPr id="49259" name="Line 62"/>
            <p:cNvSpPr>
              <a:spLocks noChangeShapeType="1"/>
            </p:cNvSpPr>
            <p:nvPr/>
          </p:nvSpPr>
          <p:spPr bwMode="auto">
            <a:xfrm flipV="1">
              <a:off x="3072" y="1824"/>
              <a:ext cx="0" cy="96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60" name="Line 63"/>
            <p:cNvSpPr>
              <a:spLocks noChangeShapeType="1"/>
            </p:cNvSpPr>
            <p:nvPr/>
          </p:nvSpPr>
          <p:spPr bwMode="auto">
            <a:xfrm flipH="1">
              <a:off x="3072" y="2784"/>
              <a:ext cx="1104" cy="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61" name="Rectangle 64"/>
            <p:cNvSpPr>
              <a:spLocks noChangeArrowheads="1"/>
            </p:cNvSpPr>
            <p:nvPr/>
          </p:nvSpPr>
          <p:spPr bwMode="auto">
            <a:xfrm>
              <a:off x="3110" y="2784"/>
              <a:ext cx="53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D</a:t>
              </a:r>
              <a:r>
                <a:rPr lang="es-ES_tradnl" sz="1400">
                  <a:latin typeface="Times New Roman" charset="0"/>
                </a:rPr>
                <a:t>(</a:t>
              </a:r>
              <a:r>
                <a:rPr lang="es-ES_tradnl" sz="1600">
                  <a:latin typeface="Times New Roman" charset="0"/>
                </a:rPr>
                <a:t>15</a:t>
              </a:r>
              <a:r>
                <a:rPr lang="es-ES_tradnl" sz="1400">
                  <a:latin typeface="Times New Roman" charset="0"/>
                </a:rPr>
                <a:t>-</a:t>
              </a:r>
              <a:r>
                <a:rPr lang="es-ES_tradnl" sz="1600">
                  <a:latin typeface="Times New Roman" charset="0"/>
                </a:rPr>
                <a:t>8</a:t>
              </a:r>
              <a:r>
                <a:rPr lang="es-ES_tradnl" sz="1400">
                  <a:latin typeface="Times New Roman" charset="0"/>
                </a:rPr>
                <a:t>)       </a:t>
              </a:r>
            </a:p>
          </p:txBody>
        </p:sp>
        <p:sp>
          <p:nvSpPr>
            <p:cNvPr id="49262" name="Line 65"/>
            <p:cNvSpPr>
              <a:spLocks noChangeShapeType="1"/>
            </p:cNvSpPr>
            <p:nvPr/>
          </p:nvSpPr>
          <p:spPr bwMode="auto">
            <a:xfrm flipH="1">
              <a:off x="1344" y="1680"/>
              <a:ext cx="48"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63" name="Rectangle 66"/>
            <p:cNvSpPr>
              <a:spLocks noChangeArrowheads="1"/>
            </p:cNvSpPr>
            <p:nvPr/>
          </p:nvSpPr>
          <p:spPr bwMode="auto">
            <a:xfrm>
              <a:off x="1137" y="1680"/>
              <a:ext cx="30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16</a:t>
              </a:r>
            </a:p>
          </p:txBody>
        </p:sp>
      </p:grpSp>
      <p:grpSp>
        <p:nvGrpSpPr>
          <p:cNvPr id="4" name="Group 67"/>
          <p:cNvGrpSpPr>
            <a:grpSpLocks/>
          </p:cNvGrpSpPr>
          <p:nvPr/>
        </p:nvGrpSpPr>
        <p:grpSpPr bwMode="auto">
          <a:xfrm>
            <a:off x="2235200" y="2438400"/>
            <a:ext cx="6604000" cy="2438400"/>
            <a:chOff x="1056" y="1536"/>
            <a:chExt cx="3120" cy="1536"/>
          </a:xfrm>
        </p:grpSpPr>
        <p:sp>
          <p:nvSpPr>
            <p:cNvPr id="49250" name="Line 68"/>
            <p:cNvSpPr>
              <a:spLocks noChangeShapeType="1"/>
            </p:cNvSpPr>
            <p:nvPr/>
          </p:nvSpPr>
          <p:spPr bwMode="auto">
            <a:xfrm>
              <a:off x="3984" y="1536"/>
              <a:ext cx="192"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51" name="Line 69"/>
            <p:cNvSpPr>
              <a:spLocks noChangeShapeType="1"/>
            </p:cNvSpPr>
            <p:nvPr/>
          </p:nvSpPr>
          <p:spPr bwMode="auto">
            <a:xfrm>
              <a:off x="3984" y="1536"/>
              <a:ext cx="0" cy="15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52" name="Line 70"/>
            <p:cNvSpPr>
              <a:spLocks noChangeShapeType="1"/>
            </p:cNvSpPr>
            <p:nvPr/>
          </p:nvSpPr>
          <p:spPr bwMode="auto">
            <a:xfrm>
              <a:off x="1056" y="3072"/>
              <a:ext cx="312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71"/>
          <p:cNvGrpSpPr>
            <a:grpSpLocks/>
          </p:cNvGrpSpPr>
          <p:nvPr/>
        </p:nvGrpSpPr>
        <p:grpSpPr bwMode="auto">
          <a:xfrm>
            <a:off x="2235200" y="2667000"/>
            <a:ext cx="6604000" cy="2514600"/>
            <a:chOff x="1056" y="1680"/>
            <a:chExt cx="3120" cy="1584"/>
          </a:xfrm>
        </p:grpSpPr>
        <p:sp>
          <p:nvSpPr>
            <p:cNvPr id="49247" name="Line 72"/>
            <p:cNvSpPr>
              <a:spLocks noChangeShapeType="1"/>
            </p:cNvSpPr>
            <p:nvPr/>
          </p:nvSpPr>
          <p:spPr bwMode="auto">
            <a:xfrm>
              <a:off x="3792" y="1680"/>
              <a:ext cx="384"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48" name="Line 73"/>
            <p:cNvSpPr>
              <a:spLocks noChangeShapeType="1"/>
            </p:cNvSpPr>
            <p:nvPr/>
          </p:nvSpPr>
          <p:spPr bwMode="auto">
            <a:xfrm>
              <a:off x="3792" y="1680"/>
              <a:ext cx="0" cy="158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49" name="Line 74"/>
            <p:cNvSpPr>
              <a:spLocks noChangeShapeType="1"/>
            </p:cNvSpPr>
            <p:nvPr/>
          </p:nvSpPr>
          <p:spPr bwMode="auto">
            <a:xfrm>
              <a:off x="1056" y="3264"/>
              <a:ext cx="3120"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 name="Group 75"/>
          <p:cNvGrpSpPr>
            <a:grpSpLocks/>
          </p:cNvGrpSpPr>
          <p:nvPr/>
        </p:nvGrpSpPr>
        <p:grpSpPr bwMode="auto">
          <a:xfrm>
            <a:off x="2235200" y="2971800"/>
            <a:ext cx="6604000" cy="3200400"/>
            <a:chOff x="1056" y="1872"/>
            <a:chExt cx="3120" cy="2016"/>
          </a:xfrm>
        </p:grpSpPr>
        <p:sp>
          <p:nvSpPr>
            <p:cNvPr id="49205" name="Oval 76"/>
            <p:cNvSpPr>
              <a:spLocks noChangeArrowheads="1"/>
            </p:cNvSpPr>
            <p:nvPr/>
          </p:nvSpPr>
          <p:spPr bwMode="auto">
            <a:xfrm>
              <a:off x="2212" y="2500"/>
              <a:ext cx="88" cy="4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6" name="Line 77"/>
            <p:cNvSpPr>
              <a:spLocks noChangeShapeType="1"/>
            </p:cNvSpPr>
            <p:nvPr/>
          </p:nvSpPr>
          <p:spPr bwMode="auto">
            <a:xfrm>
              <a:off x="3600" y="1872"/>
              <a:ext cx="0" cy="201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07" name="Line 78"/>
            <p:cNvSpPr>
              <a:spLocks noChangeShapeType="1"/>
            </p:cNvSpPr>
            <p:nvPr/>
          </p:nvSpPr>
          <p:spPr bwMode="auto">
            <a:xfrm>
              <a:off x="2256" y="2592"/>
              <a:ext cx="2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08" name="Line 79"/>
            <p:cNvSpPr>
              <a:spLocks noChangeShapeType="1"/>
            </p:cNvSpPr>
            <p:nvPr/>
          </p:nvSpPr>
          <p:spPr bwMode="auto">
            <a:xfrm>
              <a:off x="3600" y="1872"/>
              <a:ext cx="576"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09" name="Line 80"/>
            <p:cNvSpPr>
              <a:spLocks noChangeShapeType="1"/>
            </p:cNvSpPr>
            <p:nvPr/>
          </p:nvSpPr>
          <p:spPr bwMode="auto">
            <a:xfrm>
              <a:off x="3408" y="3456"/>
              <a:ext cx="768" cy="0"/>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210" name="Line 81"/>
            <p:cNvSpPr>
              <a:spLocks noChangeShapeType="1"/>
            </p:cNvSpPr>
            <p:nvPr/>
          </p:nvSpPr>
          <p:spPr bwMode="auto">
            <a:xfrm>
              <a:off x="2256" y="2544"/>
              <a:ext cx="0" cy="4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11" name="Line 82"/>
            <p:cNvSpPr>
              <a:spLocks noChangeShapeType="1"/>
            </p:cNvSpPr>
            <p:nvPr/>
          </p:nvSpPr>
          <p:spPr bwMode="auto">
            <a:xfrm>
              <a:off x="2016" y="2736"/>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12" name="Line 83"/>
            <p:cNvSpPr>
              <a:spLocks noChangeShapeType="1"/>
            </p:cNvSpPr>
            <p:nvPr/>
          </p:nvSpPr>
          <p:spPr bwMode="auto">
            <a:xfrm>
              <a:off x="1584" y="2880"/>
              <a:ext cx="96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13" name="Line 84"/>
            <p:cNvSpPr>
              <a:spLocks noChangeShapeType="1"/>
            </p:cNvSpPr>
            <p:nvPr/>
          </p:nvSpPr>
          <p:spPr bwMode="auto">
            <a:xfrm>
              <a:off x="2592" y="2544"/>
              <a:ext cx="0" cy="38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14" name="Oval 85"/>
            <p:cNvSpPr>
              <a:spLocks noChangeArrowheads="1"/>
            </p:cNvSpPr>
            <p:nvPr/>
          </p:nvSpPr>
          <p:spPr bwMode="auto">
            <a:xfrm>
              <a:off x="2548" y="2548"/>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15" name="Oval 86"/>
            <p:cNvSpPr>
              <a:spLocks noChangeArrowheads="1"/>
            </p:cNvSpPr>
            <p:nvPr/>
          </p:nvSpPr>
          <p:spPr bwMode="auto">
            <a:xfrm>
              <a:off x="2548" y="2692"/>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16" name="Oval 87"/>
            <p:cNvSpPr>
              <a:spLocks noChangeArrowheads="1"/>
            </p:cNvSpPr>
            <p:nvPr/>
          </p:nvSpPr>
          <p:spPr bwMode="auto">
            <a:xfrm>
              <a:off x="2548" y="2836"/>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17" name="Arc 88"/>
            <p:cNvSpPr>
              <a:spLocks/>
            </p:cNvSpPr>
            <p:nvPr/>
          </p:nvSpPr>
          <p:spPr bwMode="auto">
            <a:xfrm>
              <a:off x="2592" y="2593"/>
              <a:ext cx="193" cy="192"/>
            </a:xfrm>
            <a:custGeom>
              <a:avLst/>
              <a:gdLst>
                <a:gd name="T0" fmla="*/ 0 w 21712"/>
                <a:gd name="T1" fmla="*/ 0 h 21600"/>
                <a:gd name="T2" fmla="*/ 0 w 21712"/>
                <a:gd name="T3" fmla="*/ 0 h 21600"/>
                <a:gd name="T4" fmla="*/ 0 w 21712"/>
                <a:gd name="T5" fmla="*/ 0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0"/>
                  </a:cubicBezTo>
                  <a:cubicBezTo>
                    <a:pt x="12041" y="0"/>
                    <a:pt x="21712" y="9670"/>
                    <a:pt x="21712" y="21600"/>
                  </a:cubicBezTo>
                </a:path>
                <a:path w="21712" h="21600" stroke="0" extrusionOk="0">
                  <a:moveTo>
                    <a:pt x="0" y="0"/>
                  </a:moveTo>
                  <a:cubicBezTo>
                    <a:pt x="37" y="0"/>
                    <a:pt x="74" y="-1"/>
                    <a:pt x="112" y="0"/>
                  </a:cubicBezTo>
                  <a:cubicBezTo>
                    <a:pt x="12041" y="0"/>
                    <a:pt x="21712" y="9670"/>
                    <a:pt x="21712" y="21600"/>
                  </a:cubicBezTo>
                  <a:lnTo>
                    <a:pt x="112" y="21600"/>
                  </a:lnTo>
                  <a:lnTo>
                    <a:pt x="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18" name="Arc 89"/>
            <p:cNvSpPr>
              <a:spLocks/>
            </p:cNvSpPr>
            <p:nvPr/>
          </p:nvSpPr>
          <p:spPr bwMode="auto">
            <a:xfrm>
              <a:off x="2592" y="2688"/>
              <a:ext cx="192"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19" name="Oval 90"/>
            <p:cNvSpPr>
              <a:spLocks noChangeArrowheads="1"/>
            </p:cNvSpPr>
            <p:nvPr/>
          </p:nvSpPr>
          <p:spPr bwMode="auto">
            <a:xfrm>
              <a:off x="2788" y="2692"/>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20" name="Line 91"/>
            <p:cNvSpPr>
              <a:spLocks noChangeShapeType="1"/>
            </p:cNvSpPr>
            <p:nvPr/>
          </p:nvSpPr>
          <p:spPr bwMode="auto">
            <a:xfrm>
              <a:off x="2832" y="2736"/>
              <a:ext cx="9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1" name="Line 92"/>
            <p:cNvSpPr>
              <a:spLocks noChangeShapeType="1"/>
            </p:cNvSpPr>
            <p:nvPr/>
          </p:nvSpPr>
          <p:spPr bwMode="auto">
            <a:xfrm flipV="1">
              <a:off x="2928" y="2496"/>
              <a:ext cx="0" cy="24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2" name="Line 93"/>
            <p:cNvSpPr>
              <a:spLocks noChangeShapeType="1"/>
            </p:cNvSpPr>
            <p:nvPr/>
          </p:nvSpPr>
          <p:spPr bwMode="auto">
            <a:xfrm>
              <a:off x="2928" y="2496"/>
              <a:ext cx="67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3" name="Line 94"/>
            <p:cNvSpPr>
              <a:spLocks noChangeShapeType="1"/>
            </p:cNvSpPr>
            <p:nvPr/>
          </p:nvSpPr>
          <p:spPr bwMode="auto">
            <a:xfrm flipH="1" flipV="1">
              <a:off x="1392" y="2784"/>
              <a:ext cx="144"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4" name="Line 95"/>
            <p:cNvSpPr>
              <a:spLocks noChangeShapeType="1"/>
            </p:cNvSpPr>
            <p:nvPr/>
          </p:nvSpPr>
          <p:spPr bwMode="auto">
            <a:xfrm flipH="1">
              <a:off x="1392" y="2880"/>
              <a:ext cx="144"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5" name="Line 96"/>
            <p:cNvSpPr>
              <a:spLocks noChangeShapeType="1"/>
            </p:cNvSpPr>
            <p:nvPr/>
          </p:nvSpPr>
          <p:spPr bwMode="auto">
            <a:xfrm>
              <a:off x="1392" y="2784"/>
              <a:ext cx="0" cy="19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6" name="Oval 97"/>
            <p:cNvSpPr>
              <a:spLocks noChangeArrowheads="1"/>
            </p:cNvSpPr>
            <p:nvPr/>
          </p:nvSpPr>
          <p:spPr bwMode="auto">
            <a:xfrm>
              <a:off x="1540" y="2836"/>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27" name="Line 98"/>
            <p:cNvSpPr>
              <a:spLocks noChangeShapeType="1"/>
            </p:cNvSpPr>
            <p:nvPr/>
          </p:nvSpPr>
          <p:spPr bwMode="auto">
            <a:xfrm flipH="1">
              <a:off x="1056" y="2880"/>
              <a:ext cx="33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28" name="Rectangle 99"/>
            <p:cNvSpPr>
              <a:spLocks noChangeArrowheads="1"/>
            </p:cNvSpPr>
            <p:nvPr/>
          </p:nvSpPr>
          <p:spPr bwMode="auto">
            <a:xfrm>
              <a:off x="1910" y="2544"/>
              <a:ext cx="29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A</a:t>
              </a:r>
              <a:r>
                <a:rPr lang="es-ES_tradnl" sz="1600" baseline="-25000">
                  <a:latin typeface="Times New Roman" charset="0"/>
                </a:rPr>
                <a:t>0</a:t>
              </a:r>
            </a:p>
          </p:txBody>
        </p:sp>
        <p:sp>
          <p:nvSpPr>
            <p:cNvPr id="49229" name="Arc 100"/>
            <p:cNvSpPr>
              <a:spLocks/>
            </p:cNvSpPr>
            <p:nvPr/>
          </p:nvSpPr>
          <p:spPr bwMode="auto">
            <a:xfrm>
              <a:off x="2448" y="2304"/>
              <a:ext cx="144" cy="28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type="none" w="sm" len="sm"/>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30" name="Rectangle 101"/>
            <p:cNvSpPr>
              <a:spLocks noChangeArrowheads="1"/>
            </p:cNvSpPr>
            <p:nvPr/>
          </p:nvSpPr>
          <p:spPr bwMode="auto">
            <a:xfrm>
              <a:off x="2486" y="2160"/>
              <a:ext cx="63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RAMCS*</a:t>
              </a:r>
              <a:r>
                <a:rPr lang="es-ES_tradnl" sz="1400">
                  <a:latin typeface="Times New Roman" charset="0"/>
                </a:rPr>
                <a:t>       </a:t>
              </a:r>
            </a:p>
          </p:txBody>
        </p:sp>
        <p:sp>
          <p:nvSpPr>
            <p:cNvPr id="49231" name="Rectangle 102"/>
            <p:cNvSpPr>
              <a:spLocks noChangeArrowheads="1"/>
            </p:cNvSpPr>
            <p:nvPr/>
          </p:nvSpPr>
          <p:spPr bwMode="auto">
            <a:xfrm>
              <a:off x="1622" y="2688"/>
              <a:ext cx="53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MEM</a:t>
              </a:r>
              <a:r>
                <a:rPr lang="es-ES_tradnl" sz="1200">
                  <a:latin typeface="Times New Roman" charset="0"/>
                </a:rPr>
                <a:t>*</a:t>
              </a:r>
              <a:r>
                <a:rPr lang="es-ES_tradnl" sz="1400">
                  <a:latin typeface="Times New Roman" charset="0"/>
                </a:rPr>
                <a:t>       </a:t>
              </a:r>
            </a:p>
          </p:txBody>
        </p:sp>
        <p:sp>
          <p:nvSpPr>
            <p:cNvPr id="49232" name="Line 103"/>
            <p:cNvSpPr>
              <a:spLocks noChangeShapeType="1"/>
            </p:cNvSpPr>
            <p:nvPr/>
          </p:nvSpPr>
          <p:spPr bwMode="auto">
            <a:xfrm>
              <a:off x="2400" y="2879"/>
              <a:ext cx="0" cy="81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33" name="Line 104"/>
            <p:cNvSpPr>
              <a:spLocks noChangeShapeType="1"/>
            </p:cNvSpPr>
            <p:nvPr/>
          </p:nvSpPr>
          <p:spPr bwMode="auto">
            <a:xfrm>
              <a:off x="2016" y="3552"/>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34" name="Line 105"/>
            <p:cNvSpPr>
              <a:spLocks noChangeShapeType="1"/>
            </p:cNvSpPr>
            <p:nvPr/>
          </p:nvSpPr>
          <p:spPr bwMode="auto">
            <a:xfrm>
              <a:off x="2400" y="3696"/>
              <a:ext cx="14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35" name="Oval 106"/>
            <p:cNvSpPr>
              <a:spLocks noChangeArrowheads="1"/>
            </p:cNvSpPr>
            <p:nvPr/>
          </p:nvSpPr>
          <p:spPr bwMode="auto">
            <a:xfrm>
              <a:off x="2548" y="3364"/>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36" name="Line 107"/>
            <p:cNvSpPr>
              <a:spLocks noChangeShapeType="1"/>
            </p:cNvSpPr>
            <p:nvPr/>
          </p:nvSpPr>
          <p:spPr bwMode="auto">
            <a:xfrm>
              <a:off x="2256" y="3408"/>
              <a:ext cx="28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37" name="Oval 108"/>
            <p:cNvSpPr>
              <a:spLocks noChangeArrowheads="1"/>
            </p:cNvSpPr>
            <p:nvPr/>
          </p:nvSpPr>
          <p:spPr bwMode="auto">
            <a:xfrm>
              <a:off x="2548" y="3508"/>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38" name="Oval 109"/>
            <p:cNvSpPr>
              <a:spLocks noChangeArrowheads="1"/>
            </p:cNvSpPr>
            <p:nvPr/>
          </p:nvSpPr>
          <p:spPr bwMode="auto">
            <a:xfrm>
              <a:off x="2548" y="3652"/>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39" name="Arc 110"/>
            <p:cNvSpPr>
              <a:spLocks/>
            </p:cNvSpPr>
            <p:nvPr/>
          </p:nvSpPr>
          <p:spPr bwMode="auto">
            <a:xfrm>
              <a:off x="2592" y="3409"/>
              <a:ext cx="193" cy="192"/>
            </a:xfrm>
            <a:custGeom>
              <a:avLst/>
              <a:gdLst>
                <a:gd name="T0" fmla="*/ 0 w 21712"/>
                <a:gd name="T1" fmla="*/ 0 h 21600"/>
                <a:gd name="T2" fmla="*/ 0 w 21712"/>
                <a:gd name="T3" fmla="*/ 0 h 21600"/>
                <a:gd name="T4" fmla="*/ 0 w 21712"/>
                <a:gd name="T5" fmla="*/ 0 h 21600"/>
                <a:gd name="T6" fmla="*/ 0 60000 65536"/>
                <a:gd name="T7" fmla="*/ 0 60000 65536"/>
                <a:gd name="T8" fmla="*/ 0 60000 65536"/>
                <a:gd name="T9" fmla="*/ 0 w 21712"/>
                <a:gd name="T10" fmla="*/ 0 h 21600"/>
                <a:gd name="T11" fmla="*/ 21712 w 21712"/>
                <a:gd name="T12" fmla="*/ 21600 h 21600"/>
              </a:gdLst>
              <a:ahLst/>
              <a:cxnLst>
                <a:cxn ang="T6">
                  <a:pos x="T0" y="T1"/>
                </a:cxn>
                <a:cxn ang="T7">
                  <a:pos x="T2" y="T3"/>
                </a:cxn>
                <a:cxn ang="T8">
                  <a:pos x="T4" y="T5"/>
                </a:cxn>
              </a:cxnLst>
              <a:rect l="T9" t="T10" r="T11" b="T12"/>
              <a:pathLst>
                <a:path w="21712" h="21600" fill="none" extrusionOk="0">
                  <a:moveTo>
                    <a:pt x="0" y="0"/>
                  </a:moveTo>
                  <a:cubicBezTo>
                    <a:pt x="37" y="0"/>
                    <a:pt x="74" y="-1"/>
                    <a:pt x="112" y="0"/>
                  </a:cubicBezTo>
                  <a:cubicBezTo>
                    <a:pt x="12041" y="0"/>
                    <a:pt x="21712" y="9670"/>
                    <a:pt x="21712" y="21600"/>
                  </a:cubicBezTo>
                </a:path>
                <a:path w="21712" h="21600" stroke="0" extrusionOk="0">
                  <a:moveTo>
                    <a:pt x="0" y="0"/>
                  </a:moveTo>
                  <a:cubicBezTo>
                    <a:pt x="37" y="0"/>
                    <a:pt x="74" y="-1"/>
                    <a:pt x="112" y="0"/>
                  </a:cubicBezTo>
                  <a:cubicBezTo>
                    <a:pt x="12041" y="0"/>
                    <a:pt x="21712" y="9670"/>
                    <a:pt x="21712" y="21600"/>
                  </a:cubicBezTo>
                  <a:lnTo>
                    <a:pt x="112" y="21600"/>
                  </a:lnTo>
                  <a:lnTo>
                    <a:pt x="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40" name="Arc 111"/>
            <p:cNvSpPr>
              <a:spLocks/>
            </p:cNvSpPr>
            <p:nvPr/>
          </p:nvSpPr>
          <p:spPr bwMode="auto">
            <a:xfrm>
              <a:off x="2592" y="3504"/>
              <a:ext cx="192"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41" name="Oval 112"/>
            <p:cNvSpPr>
              <a:spLocks noChangeArrowheads="1"/>
            </p:cNvSpPr>
            <p:nvPr/>
          </p:nvSpPr>
          <p:spPr bwMode="auto">
            <a:xfrm>
              <a:off x="2788" y="3508"/>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42" name="Line 113"/>
            <p:cNvSpPr>
              <a:spLocks noChangeShapeType="1"/>
            </p:cNvSpPr>
            <p:nvPr/>
          </p:nvSpPr>
          <p:spPr bwMode="auto">
            <a:xfrm>
              <a:off x="2832" y="3552"/>
              <a:ext cx="57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43" name="Rectangle 114"/>
            <p:cNvSpPr>
              <a:spLocks noChangeArrowheads="1"/>
            </p:cNvSpPr>
            <p:nvPr/>
          </p:nvSpPr>
          <p:spPr bwMode="auto">
            <a:xfrm>
              <a:off x="1814" y="3360"/>
              <a:ext cx="44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es-ES_tradnl" sz="1600">
                  <a:latin typeface="Times New Roman" charset="0"/>
                </a:rPr>
                <a:t>BHE*</a:t>
              </a:r>
            </a:p>
          </p:txBody>
        </p:sp>
        <p:sp>
          <p:nvSpPr>
            <p:cNvPr id="49244" name="Line 115"/>
            <p:cNvSpPr>
              <a:spLocks noChangeShapeType="1"/>
            </p:cNvSpPr>
            <p:nvPr/>
          </p:nvSpPr>
          <p:spPr bwMode="auto">
            <a:xfrm>
              <a:off x="2256" y="2591"/>
              <a:ext cx="0" cy="81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45" name="Line 116"/>
            <p:cNvSpPr>
              <a:spLocks noChangeShapeType="1"/>
            </p:cNvSpPr>
            <p:nvPr/>
          </p:nvSpPr>
          <p:spPr bwMode="auto">
            <a:xfrm>
              <a:off x="2592" y="3360"/>
              <a:ext cx="0" cy="38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46" name="Line 117"/>
            <p:cNvSpPr>
              <a:spLocks noChangeShapeType="1"/>
            </p:cNvSpPr>
            <p:nvPr/>
          </p:nvSpPr>
          <p:spPr bwMode="auto">
            <a:xfrm flipV="1">
              <a:off x="3408" y="3456"/>
              <a:ext cx="0" cy="3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 name="Group 118"/>
          <p:cNvGrpSpPr>
            <a:grpSpLocks/>
          </p:cNvGrpSpPr>
          <p:nvPr/>
        </p:nvGrpSpPr>
        <p:grpSpPr bwMode="auto">
          <a:xfrm>
            <a:off x="2235200" y="5562601"/>
            <a:ext cx="5384800" cy="984250"/>
            <a:chOff x="1056" y="3504"/>
            <a:chExt cx="2544" cy="620"/>
          </a:xfrm>
        </p:grpSpPr>
        <p:sp>
          <p:nvSpPr>
            <p:cNvPr id="49193" name="Rectangle 119"/>
            <p:cNvSpPr>
              <a:spLocks noChangeArrowheads="1"/>
            </p:cNvSpPr>
            <p:nvPr/>
          </p:nvSpPr>
          <p:spPr bwMode="auto">
            <a:xfrm>
              <a:off x="1540" y="3652"/>
              <a:ext cx="520" cy="47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4" name="Rectangle 120"/>
            <p:cNvSpPr>
              <a:spLocks noChangeArrowheads="1"/>
            </p:cNvSpPr>
            <p:nvPr/>
          </p:nvSpPr>
          <p:spPr bwMode="auto">
            <a:xfrm>
              <a:off x="1519" y="3504"/>
              <a:ext cx="545"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ctr" eaLnBrk="0" hangingPunct="0"/>
              <a:endParaRPr lang="es-ES_tradnl" sz="1400">
                <a:latin typeface="Times New Roman" charset="0"/>
              </a:endParaRPr>
            </a:p>
            <a:p>
              <a:pPr algn="ctr" eaLnBrk="0" hangingPunct="0"/>
              <a:r>
                <a:rPr lang="es-ES_tradnl" sz="1600">
                  <a:latin typeface="Times New Roman" charset="0"/>
                </a:rPr>
                <a:t>Wait</a:t>
              </a:r>
            </a:p>
            <a:p>
              <a:pPr algn="ctr" eaLnBrk="0" hangingPunct="0"/>
              <a:r>
                <a:rPr lang="es-ES_tradnl" sz="1600">
                  <a:latin typeface="Times New Roman" charset="0"/>
                </a:rPr>
                <a:t>State Gen</a:t>
              </a:r>
            </a:p>
          </p:txBody>
        </p:sp>
        <p:sp>
          <p:nvSpPr>
            <p:cNvPr id="49195" name="Line 121"/>
            <p:cNvSpPr>
              <a:spLocks noChangeShapeType="1"/>
            </p:cNvSpPr>
            <p:nvPr/>
          </p:nvSpPr>
          <p:spPr bwMode="auto">
            <a:xfrm>
              <a:off x="2064" y="3840"/>
              <a:ext cx="96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96" name="Oval 122"/>
            <p:cNvSpPr>
              <a:spLocks noChangeArrowheads="1"/>
            </p:cNvSpPr>
            <p:nvPr/>
          </p:nvSpPr>
          <p:spPr bwMode="auto">
            <a:xfrm>
              <a:off x="3172" y="3748"/>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7" name="Oval 123"/>
            <p:cNvSpPr>
              <a:spLocks noChangeArrowheads="1"/>
            </p:cNvSpPr>
            <p:nvPr/>
          </p:nvSpPr>
          <p:spPr bwMode="auto">
            <a:xfrm>
              <a:off x="3172" y="3844"/>
              <a:ext cx="40" cy="8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8" name="Arc 124"/>
            <p:cNvSpPr>
              <a:spLocks/>
            </p:cNvSpPr>
            <p:nvPr/>
          </p:nvSpPr>
          <p:spPr bwMode="auto">
            <a:xfrm>
              <a:off x="3025" y="3697"/>
              <a:ext cx="192"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4"/>
                    <a:pt x="9602" y="61"/>
                    <a:pt x="21488" y="0"/>
                  </a:cubicBezTo>
                </a:path>
                <a:path w="21600" h="21600" stroke="0" extrusionOk="0">
                  <a:moveTo>
                    <a:pt x="0" y="21600"/>
                  </a:moveTo>
                  <a:cubicBezTo>
                    <a:pt x="0" y="9714"/>
                    <a:pt x="9602" y="61"/>
                    <a:pt x="21488" y="0"/>
                  </a:cubicBezTo>
                  <a:lnTo>
                    <a:pt x="21600" y="21600"/>
                  </a:lnTo>
                  <a:lnTo>
                    <a:pt x="0" y="2160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9" name="Arc 125"/>
            <p:cNvSpPr>
              <a:spLocks/>
            </p:cNvSpPr>
            <p:nvPr/>
          </p:nvSpPr>
          <p:spPr bwMode="auto">
            <a:xfrm>
              <a:off x="3025" y="3840"/>
              <a:ext cx="192"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0" name="Arc 126"/>
            <p:cNvSpPr>
              <a:spLocks/>
            </p:cNvSpPr>
            <p:nvPr/>
          </p:nvSpPr>
          <p:spPr bwMode="auto">
            <a:xfrm>
              <a:off x="3169" y="3840"/>
              <a:ext cx="48" cy="14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1" name="Arc 127"/>
            <p:cNvSpPr>
              <a:spLocks/>
            </p:cNvSpPr>
            <p:nvPr/>
          </p:nvSpPr>
          <p:spPr bwMode="auto">
            <a:xfrm>
              <a:off x="3169" y="3697"/>
              <a:ext cx="48" cy="144"/>
            </a:xfrm>
            <a:custGeom>
              <a:avLst/>
              <a:gdLst>
                <a:gd name="T0" fmla="*/ 0 w 21600"/>
                <a:gd name="T1" fmla="*/ 0 h 21595"/>
                <a:gd name="T2" fmla="*/ 0 w 21600"/>
                <a:gd name="T3" fmla="*/ 0 h 21595"/>
                <a:gd name="T4" fmla="*/ 0 w 21600"/>
                <a:gd name="T5" fmla="*/ 0 h 21595"/>
                <a:gd name="T6" fmla="*/ 0 60000 65536"/>
                <a:gd name="T7" fmla="*/ 0 60000 65536"/>
                <a:gd name="T8" fmla="*/ 0 60000 65536"/>
                <a:gd name="T9" fmla="*/ 0 w 21600"/>
                <a:gd name="T10" fmla="*/ 0 h 21595"/>
                <a:gd name="T11" fmla="*/ 21600 w 21600"/>
                <a:gd name="T12" fmla="*/ 21595 h 21595"/>
              </a:gdLst>
              <a:ahLst/>
              <a:cxnLst>
                <a:cxn ang="T6">
                  <a:pos x="T0" y="T1"/>
                </a:cxn>
                <a:cxn ang="T7">
                  <a:pos x="T2" y="T3"/>
                </a:cxn>
                <a:cxn ang="T8">
                  <a:pos x="T4" y="T5"/>
                </a:cxn>
              </a:cxnLst>
              <a:rect l="T9" t="T10" r="T11" b="T12"/>
              <a:pathLst>
                <a:path w="21600" h="21595" fill="none" extrusionOk="0">
                  <a:moveTo>
                    <a:pt x="0" y="21595"/>
                  </a:moveTo>
                  <a:cubicBezTo>
                    <a:pt x="0" y="9841"/>
                    <a:pt x="9398" y="244"/>
                    <a:pt x="21149" y="-1"/>
                  </a:cubicBezTo>
                </a:path>
                <a:path w="21600" h="21595" stroke="0" extrusionOk="0">
                  <a:moveTo>
                    <a:pt x="0" y="21595"/>
                  </a:moveTo>
                  <a:cubicBezTo>
                    <a:pt x="0" y="9841"/>
                    <a:pt x="9398" y="244"/>
                    <a:pt x="21149" y="-1"/>
                  </a:cubicBezTo>
                  <a:lnTo>
                    <a:pt x="21600" y="21595"/>
                  </a:lnTo>
                  <a:lnTo>
                    <a:pt x="0" y="21595"/>
                  </a:lnTo>
                  <a:close/>
                </a:path>
              </a:pathLst>
            </a:custGeom>
            <a:noFill/>
            <a:ln w="1270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2" name="Line 128"/>
            <p:cNvSpPr>
              <a:spLocks noChangeShapeType="1"/>
            </p:cNvSpPr>
            <p:nvPr/>
          </p:nvSpPr>
          <p:spPr bwMode="auto">
            <a:xfrm>
              <a:off x="3216" y="3792"/>
              <a:ext cx="19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03" name="Line 129"/>
            <p:cNvSpPr>
              <a:spLocks noChangeShapeType="1"/>
            </p:cNvSpPr>
            <p:nvPr/>
          </p:nvSpPr>
          <p:spPr bwMode="auto">
            <a:xfrm>
              <a:off x="3216" y="3888"/>
              <a:ext cx="38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204" name="Line 130"/>
            <p:cNvSpPr>
              <a:spLocks noChangeShapeType="1"/>
            </p:cNvSpPr>
            <p:nvPr/>
          </p:nvSpPr>
          <p:spPr bwMode="auto">
            <a:xfrm>
              <a:off x="1056" y="3840"/>
              <a:ext cx="480" cy="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49189" name="Line 131"/>
          <p:cNvSpPr>
            <a:spLocks noChangeShapeType="1"/>
          </p:cNvSpPr>
          <p:nvPr/>
        </p:nvSpPr>
        <p:spPr bwMode="auto">
          <a:xfrm>
            <a:off x="812800" y="1600200"/>
            <a:ext cx="0" cy="4724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90" name="Line 132"/>
          <p:cNvSpPr>
            <a:spLocks noChangeShapeType="1"/>
          </p:cNvSpPr>
          <p:nvPr/>
        </p:nvSpPr>
        <p:spPr bwMode="auto">
          <a:xfrm flipV="1">
            <a:off x="9956800" y="2590800"/>
            <a:ext cx="406400" cy="30480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91" name="Line 133"/>
          <p:cNvSpPr>
            <a:spLocks noChangeShapeType="1"/>
          </p:cNvSpPr>
          <p:nvPr/>
        </p:nvSpPr>
        <p:spPr bwMode="auto">
          <a:xfrm flipV="1">
            <a:off x="9956800" y="5029200"/>
            <a:ext cx="406400" cy="304800"/>
          </a:xfrm>
          <a:prstGeom prst="line">
            <a:avLst/>
          </a:prstGeom>
          <a:noFill/>
          <a:ln w="12700">
            <a:solidFill>
              <a:schemeClr val="tx1"/>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192" name="Rectangle 134"/>
          <p:cNvSpPr>
            <a:spLocks noChangeArrowheads="1"/>
          </p:cNvSpPr>
          <p:nvPr/>
        </p:nvSpPr>
        <p:spPr bwMode="auto">
          <a:xfrm>
            <a:off x="8940800" y="1219200"/>
            <a:ext cx="213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pPr>
            <a:r>
              <a:rPr lang="es-ES_tradnl" sz="2000">
                <a:latin typeface="Times New Roman" charset="0"/>
              </a:rPr>
              <a:t>6116 (2K x8)</a:t>
            </a:r>
          </a:p>
        </p:txBody>
      </p:sp>
    </p:spTree>
    <p:extLst>
      <p:ext uri="{BB962C8B-B14F-4D97-AF65-F5344CB8AC3E}">
        <p14:creationId xmlns:p14="http://schemas.microsoft.com/office/powerpoint/2010/main" val="5174669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ctrTitle"/>
          </p:nvPr>
        </p:nvSpPr>
        <p:spPr>
          <a:xfrm>
            <a:off x="812800" y="2286001"/>
            <a:ext cx="10261600" cy="1431925"/>
          </a:xfrm>
          <a:noFill/>
        </p:spPr>
        <p:txBody>
          <a:bodyPr>
            <a:normAutofit fontScale="90000"/>
          </a:bodyPr>
          <a:lstStyle/>
          <a:p>
            <a:pPr eaLnBrk="1" hangingPunct="1"/>
            <a:r>
              <a:rPr lang="en-US" sz="6600" b="1" smtClean="0">
                <a:solidFill>
                  <a:schemeClr val="tx1"/>
                </a:solidFill>
                <a:latin typeface="Times New Roman" charset="0"/>
              </a:rPr>
              <a:t>Introduction </a:t>
            </a:r>
            <a:br>
              <a:rPr lang="en-US" sz="6600" b="1" smtClean="0">
                <a:solidFill>
                  <a:schemeClr val="tx1"/>
                </a:solidFill>
                <a:latin typeface="Times New Roman" charset="0"/>
              </a:rPr>
            </a:br>
            <a:r>
              <a:rPr lang="en-US" sz="6600" b="1" smtClean="0">
                <a:solidFill>
                  <a:schemeClr val="tx1"/>
                </a:solidFill>
                <a:latin typeface="Times New Roman" charset="0"/>
              </a:rPr>
              <a:t>to </a:t>
            </a:r>
            <a:br>
              <a:rPr lang="en-US" sz="6600" b="1" smtClean="0">
                <a:solidFill>
                  <a:schemeClr val="tx1"/>
                </a:solidFill>
                <a:latin typeface="Times New Roman" charset="0"/>
              </a:rPr>
            </a:br>
            <a:r>
              <a:rPr lang="en-US" sz="6600" b="1" smtClean="0">
                <a:solidFill>
                  <a:schemeClr val="tx1"/>
                </a:solidFill>
                <a:latin typeface="Times New Roman" charset="0"/>
              </a:rPr>
              <a:t>8086                               Assembly Language</a:t>
            </a:r>
            <a:br>
              <a:rPr lang="en-US" sz="6600" b="1" smtClean="0">
                <a:solidFill>
                  <a:schemeClr val="tx1"/>
                </a:solidFill>
                <a:latin typeface="Times New Roman" charset="0"/>
              </a:rPr>
            </a:br>
            <a:r>
              <a:rPr lang="en-US" sz="6600" b="1" smtClean="0">
                <a:solidFill>
                  <a:schemeClr val="tx1"/>
                </a:solidFill>
                <a:latin typeface="Times New Roman" charset="0"/>
              </a:rPr>
              <a:t>Programming</a:t>
            </a:r>
          </a:p>
        </p:txBody>
      </p:sp>
    </p:spTree>
    <p:extLst>
      <p:ext uri="{BB962C8B-B14F-4D97-AF65-F5344CB8AC3E}">
        <p14:creationId xmlns:p14="http://schemas.microsoft.com/office/powerpoint/2010/main" val="28318817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2000" fill="hold"/>
                                        <p:tgtEl>
                                          <p:spTgt spid="931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6454</Words>
  <Application>Microsoft Office PowerPoint</Application>
  <PresentationFormat>Custom</PresentationFormat>
  <Paragraphs>1570</Paragraphs>
  <Slides>140</Slides>
  <Notes>43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140</vt:i4>
      </vt:variant>
    </vt:vector>
  </HeadingPairs>
  <TitlesOfParts>
    <vt:vector size="143" baseType="lpstr">
      <vt:lpstr>Office Theme</vt:lpstr>
      <vt:lpstr>VISIO</vt:lpstr>
      <vt:lpstr>Picture</vt:lpstr>
      <vt:lpstr>Microcontroller &amp; Microprocessor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8086 Microprocessor</vt:lpstr>
      <vt:lpstr>PowerPoint Presentation</vt:lpstr>
      <vt:lpstr>8086 Features</vt:lpstr>
      <vt:lpstr>PowerPoint Presentation</vt:lpstr>
      <vt:lpstr>PowerPoint Presentation</vt:lpstr>
      <vt:lpstr>8086 Architecture</vt:lpstr>
      <vt:lpstr>PowerPoint Presentation</vt:lpstr>
      <vt:lpstr>PowerPoint Presentation</vt:lpstr>
      <vt:lpstr>Registers</vt:lpstr>
      <vt:lpstr>8086 Programmer’s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Segmented Memory</vt:lpstr>
      <vt:lpstr>PowerPoint Presentation</vt:lpstr>
      <vt:lpstr>PowerPoint Presentation</vt:lpstr>
      <vt:lpstr>PowerPoint Presentation</vt:lpstr>
      <vt:lpstr>PowerPoint Presentation</vt:lpstr>
      <vt:lpstr>Your turn . . .</vt:lpstr>
      <vt:lpstr>Your turn . . .</vt:lpstr>
      <vt:lpstr>PowerPoint Presentation</vt:lpstr>
      <vt:lpstr>PowerPoint Presentation</vt:lpstr>
      <vt:lpstr>PowerPoint Presentation</vt:lpstr>
      <vt:lpstr>PowerPoint Presentation</vt:lpstr>
      <vt:lpstr>Flag Register</vt:lpstr>
      <vt:lpstr>Flag Register</vt:lpstr>
      <vt:lpstr>PowerPoint Presentation</vt:lpstr>
      <vt:lpstr>PowerPoint Presentation</vt:lpstr>
      <vt:lpstr>PowerPoint Presentation</vt:lpstr>
      <vt:lpstr>PowerPoint Presentation</vt:lpstr>
      <vt:lpstr>3F03 - 80x86 assembler</vt:lpstr>
      <vt:lpstr>3F03 - 80x86 assembler</vt:lpstr>
      <vt:lpstr>3F03 - 80x86 assembler</vt:lpstr>
      <vt:lpstr>3F03 - 80x86 assembler</vt:lpstr>
      <vt:lpstr>3F03 - 80x86 assembler</vt:lpstr>
      <vt:lpstr>3F03 - 80x86 assembler</vt:lpstr>
      <vt:lpstr>8086 in Maximum Mode</vt:lpstr>
      <vt:lpstr>8086 Maximum Mode</vt:lpstr>
      <vt:lpstr>Direct Memory Access - DMA</vt:lpstr>
      <vt:lpstr>Memory</vt:lpstr>
      <vt:lpstr>Interface 8086 to 6116 static RAM</vt:lpstr>
      <vt:lpstr>Introduction  to  8086                               Assembly Language Programming</vt:lpstr>
      <vt:lpstr>What Is Assembly Language</vt:lpstr>
      <vt:lpstr>What Is An Assembler?</vt:lpstr>
      <vt:lpstr>Why Learn Assembly Language?</vt:lpstr>
      <vt:lpstr>Data Representation</vt:lpstr>
      <vt:lpstr>Numbering Systems</vt:lpstr>
      <vt:lpstr>Decoding a Byte</vt:lpstr>
      <vt:lpstr>Machine Language</vt:lpstr>
      <vt:lpstr>Assembly Language vs Machine Language Programming</vt:lpstr>
      <vt:lpstr>Assembly Language Instructions</vt:lpstr>
      <vt:lpstr>8086 Instruction - Basic Structure</vt:lpstr>
      <vt:lpstr>8086 Instruction - Example</vt:lpstr>
      <vt:lpstr>Assembler Language Segment Types</vt:lpstr>
      <vt:lpstr>Using MASM Assembler</vt:lpstr>
      <vt:lpstr>x86 Instruction Set Summary (Data Transfer)</vt:lpstr>
      <vt:lpstr>x86 Instruction Set Summary (Arithmetic/Logical)</vt:lpstr>
      <vt:lpstr>x86 Instruction Set Summary (Arithmetic/Logical Cont.)</vt:lpstr>
      <vt:lpstr>x86 Instruction Set Summary (Control/Branch Cont.)</vt:lpstr>
      <vt:lpstr>x86 Instruction Set Summary (Control/Branch)</vt:lpstr>
      <vt:lpstr>Assembler Directives</vt:lpstr>
      <vt:lpstr>Assembler Directives</vt:lpstr>
      <vt:lpstr> Program Example</vt:lpstr>
      <vt:lpstr>Another Way to define Segments</vt:lpstr>
      <vt:lpstr>Yet another way to define Segs</vt:lpstr>
      <vt:lpstr>Program Statements</vt:lpstr>
      <vt:lpstr>Program Data and Storage</vt:lpstr>
      <vt:lpstr>Defining Data</vt:lpstr>
      <vt:lpstr>Naming Storage Locations</vt:lpstr>
      <vt:lpstr>Arrays</vt:lpstr>
      <vt:lpstr>DUP</vt:lpstr>
      <vt:lpstr>Word Storage</vt:lpstr>
      <vt:lpstr>Named Constants</vt:lpstr>
      <vt:lpstr>Equal Sign Directive</vt:lpstr>
      <vt:lpstr>EQU Directive</vt:lpstr>
      <vt:lpstr>Data Transfer Instructions</vt:lpstr>
      <vt:lpstr>Sample MOV Instructions</vt:lpstr>
      <vt:lpstr>Addresses with Displacements</vt:lpstr>
      <vt:lpstr>eXCHanGe</vt:lpstr>
      <vt:lpstr>Arithmetic Instructions</vt:lpstr>
      <vt:lpstr>Program Segment Structure</vt:lpstr>
      <vt:lpstr>Memory Models</vt:lpstr>
      <vt:lpstr>Program Skeleton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This PC</dc:creator>
  <cp:lastModifiedBy>ghaith</cp:lastModifiedBy>
  <cp:revision>28</cp:revision>
  <dcterms:created xsi:type="dcterms:W3CDTF">2016-10-11T06:14:10Z</dcterms:created>
  <dcterms:modified xsi:type="dcterms:W3CDTF">2016-12-17T17:31:25Z</dcterms:modified>
</cp:coreProperties>
</file>